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3" r:id="rId4"/>
    <p:sldId id="259" r:id="rId5"/>
    <p:sldId id="274" r:id="rId6"/>
    <p:sldId id="271" r:id="rId7"/>
    <p:sldId id="284" r:id="rId8"/>
    <p:sldId id="275" r:id="rId9"/>
    <p:sldId id="276" r:id="rId10"/>
    <p:sldId id="277" r:id="rId11"/>
    <p:sldId id="278" r:id="rId12"/>
    <p:sldId id="279" r:id="rId13"/>
    <p:sldId id="272" r:id="rId14"/>
    <p:sldId id="273" r:id="rId15"/>
    <p:sldId id="288" r:id="rId16"/>
    <p:sldId id="285" r:id="rId17"/>
    <p:sldId id="281" r:id="rId18"/>
    <p:sldId id="280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FFF"/>
    <a:srgbClr val="97E6FF"/>
    <a:srgbClr val="FFEBFF"/>
    <a:srgbClr val="FFE7FF"/>
    <a:srgbClr val="D9FF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5" autoAdjust="0"/>
  </p:normalViewPr>
  <p:slideViewPr>
    <p:cSldViewPr snapToGrid="0">
      <p:cViewPr>
        <p:scale>
          <a:sx n="116" d="100"/>
          <a:sy n="116" d="100"/>
        </p:scale>
        <p:origin x="-3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Dataserver\5GKH\&#1055;&#1059;&#1041;&#1051;&#1048;&#1063;&#1053;&#1067;&#1049;%20&#1054;&#1058;&#1063;&#1045;&#1058;!\&#1055;&#1059;&#1041;&#1051;&#1048;&#1063;&#1053;&#1067;&#1049;%20&#1054;&#1058;&#1063;&#1045;&#1058;-2019\&#1076;&#1083;&#1103;%20&#1087;&#1080;&#1089;&#1100;&#1084;&#1072;%20&#1074;%20&#1052;&#1080;&#1085;&#1092;&#1080;&#1085;%20(&#1101;&#1082;&#1086;&#1085;&#1086;&#1084;&#1080;&#1103;)%2012.03.2019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Dataserver\5GKH\&#1055;&#1059;&#1041;&#1051;&#1048;&#1063;&#1053;&#1067;&#1049;%20&#1054;&#1058;&#1063;&#1045;&#1058;!\&#1055;&#1059;&#1041;&#1051;&#1048;&#1063;&#1053;&#1067;&#1049;%20&#1054;&#1058;&#1063;&#1045;&#1058;-2019\&#1076;&#1083;&#1103;%20&#1087;&#1080;&#1089;&#1100;&#1084;&#1072;%20&#1074;%20&#1052;&#1080;&#1085;&#1092;&#1080;&#1085;%20(&#1101;&#1082;&#1086;&#1085;&#1086;&#1084;&#1080;&#1103;)%2012.03.20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Dataserver\5GKH\&#1055;&#1059;&#1041;&#1051;&#1048;&#1063;&#1053;&#1067;&#1049;%20&#1054;&#1058;&#1063;&#1045;&#1058;!\&#1055;&#1059;&#1041;&#1051;&#1048;&#1063;&#1053;&#1067;&#1049;%20&#1054;&#1058;&#1063;&#1045;&#1058;-2019\&#1076;&#1083;&#1103;%20&#1087;&#1080;&#1089;&#1100;&#1084;&#1072;%20&#1074;%20&#1052;&#1080;&#1085;&#1092;&#1080;&#1085;%20(&#1101;&#1082;&#1086;&#1085;&#1086;&#1084;&#1080;&#1103;)%2012.03.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Dataserver\5GKH\&#1055;&#1059;&#1041;&#1051;&#1048;&#1063;&#1053;&#1067;&#1049;%20&#1054;&#1058;&#1063;&#1045;&#1058;!\&#1055;&#1059;&#1041;&#1051;&#1048;&#1063;&#1053;&#1067;&#1049;%20&#1054;&#1058;&#1063;&#1045;&#1058;-2019\&#1076;&#1083;&#1103;%20&#1087;&#1080;&#1089;&#1100;&#1084;&#1072;%20&#1074;%20&#1052;&#1080;&#1085;&#1092;&#1080;&#1085;%20(&#1101;&#1082;&#1086;&#1085;&#1086;&#1084;&#1080;&#1103;)%2012.03.20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затрат при установлении тарифов на водоснабжение</a:t>
            </a:r>
            <a:r>
              <a:rPr lang="ru-RU" sz="13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водоотведение, млн. 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'Свод инфо-экономия '!$D$18</c:f>
              <c:strCache>
                <c:ptCount val="1"/>
                <c:pt idx="0">
                  <c:v>Предложение ресурсоснабжающих организаций</c:v>
                </c:pt>
              </c:strCache>
            </c:strRef>
          </c:tx>
          <c:spPr>
            <a:solidFill>
              <a:schemeClr val="tx1"/>
            </a:solidFill>
            <a:ln w="158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инфо-экономия '!$C$19:$C$20</c:f>
              <c:strCache>
                <c:ptCount val="2"/>
                <c:pt idx="0">
                  <c:v>Водоснабжение</c:v>
                </c:pt>
                <c:pt idx="1">
                  <c:v>Водоотведение</c:v>
                </c:pt>
              </c:strCache>
            </c:strRef>
          </c:cat>
          <c:val>
            <c:numRef>
              <c:f>'Свод инфо-экономия '!$D$19:$D$20</c:f>
              <c:numCache>
                <c:formatCode>#,##0.00</c:formatCode>
                <c:ptCount val="2"/>
                <c:pt idx="0">
                  <c:v>827.07185976777373</c:v>
                </c:pt>
                <c:pt idx="1">
                  <c:v>679.43807581053568</c:v>
                </c:pt>
              </c:numCache>
            </c:numRef>
          </c:val>
        </c:ser>
        <c:ser>
          <c:idx val="1"/>
          <c:order val="1"/>
          <c:tx>
            <c:strRef>
              <c:f>'Свод инфо-экономия '!$E$18</c:f>
              <c:strCache>
                <c:ptCount val="1"/>
                <c:pt idx="0">
                  <c:v>Утверждено департаментом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58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инфо-экономия '!$C$19:$C$20</c:f>
              <c:strCache>
                <c:ptCount val="2"/>
                <c:pt idx="0">
                  <c:v>Водоснабжение</c:v>
                </c:pt>
                <c:pt idx="1">
                  <c:v>Водоотведение</c:v>
                </c:pt>
              </c:strCache>
            </c:strRef>
          </c:cat>
          <c:val>
            <c:numRef>
              <c:f>'Свод инфо-экономия '!$E$19:$E$20</c:f>
              <c:numCache>
                <c:formatCode>#,##0.00</c:formatCode>
                <c:ptCount val="2"/>
                <c:pt idx="0">
                  <c:v>411.97473986633554</c:v>
                </c:pt>
                <c:pt idx="1">
                  <c:v>446.81532508662542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82240"/>
        <c:axId val="152323968"/>
      </c:barChart>
      <c:catAx>
        <c:axId val="15228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323968"/>
        <c:crosses val="autoZero"/>
        <c:auto val="1"/>
        <c:lblAlgn val="ctr"/>
        <c:lblOffset val="100"/>
        <c:noMultiLvlLbl val="0"/>
      </c:catAx>
      <c:valAx>
        <c:axId val="152323968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28224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x-none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арифы на электрическую энергию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 полугодие 2019 г.</a:t>
            </a:r>
            <a:r>
              <a:rPr lang="x-none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915917910533671"/>
          <c:y val="3.52264994653446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Базовый!$D$8</c:f>
              <c:strCache>
                <c:ptCount val="1"/>
                <c:pt idx="0">
                  <c:v>Экономически обоснованные тарифы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Базовый!$C$14</c:f>
              <c:strCache>
                <c:ptCount val="1"/>
                <c:pt idx="0">
                  <c:v>01.07.2019г.</c:v>
                </c:pt>
              </c:strCache>
            </c:strRef>
          </c:cat>
          <c:val>
            <c:numRef>
              <c:f>Базовый!$D$14</c:f>
              <c:numCache>
                <c:formatCode>0.00</c:formatCode>
                <c:ptCount val="1"/>
                <c:pt idx="0">
                  <c:v>7.8468</c:v>
                </c:pt>
              </c:numCache>
            </c:numRef>
          </c:val>
        </c:ser>
        <c:ser>
          <c:idx val="1"/>
          <c:order val="1"/>
          <c:tx>
            <c:strRef>
              <c:f>Базовый!$E$8</c:f>
              <c:strCache>
                <c:ptCount val="1"/>
                <c:pt idx="0">
                  <c:v>Базовые тарифы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Базовый!$C$14</c:f>
              <c:strCache>
                <c:ptCount val="1"/>
                <c:pt idx="0">
                  <c:v>01.07.2019г.</c:v>
                </c:pt>
              </c:strCache>
            </c:strRef>
          </c:cat>
          <c:val>
            <c:numRef>
              <c:f>Базовый!$E$14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7172224"/>
        <c:axId val="237173760"/>
      </c:barChart>
      <c:catAx>
        <c:axId val="23717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173760"/>
        <c:crosses val="autoZero"/>
        <c:auto val="1"/>
        <c:lblAlgn val="ctr"/>
        <c:lblOffset val="100"/>
        <c:noMultiLvlLbl val="0"/>
      </c:catAx>
      <c:valAx>
        <c:axId val="23717376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3717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затрат при установлении тарифов на теплоснабжение и электроснабжение, млн. 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'Свод инфо-экономия '!$D$30</c:f>
              <c:strCache>
                <c:ptCount val="1"/>
                <c:pt idx="0">
                  <c:v>Предложение ресурсоснабжающих организаций</c:v>
                </c:pt>
              </c:strCache>
            </c:strRef>
          </c:tx>
          <c:spPr>
            <a:solidFill>
              <a:schemeClr val="tx1"/>
            </a:solidFill>
            <a:ln w="158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инфо-экономия '!$C$31:$C$32</c:f>
              <c:strCache>
                <c:ptCount val="2"/>
                <c:pt idx="0">
                  <c:v>Теплоснабжение</c:v>
                </c:pt>
                <c:pt idx="1">
                  <c:v>Электроснабжение</c:v>
                </c:pt>
              </c:strCache>
            </c:strRef>
          </c:cat>
          <c:val>
            <c:numRef>
              <c:f>'Свод инфо-экономия '!$D$31:$D$32</c:f>
              <c:numCache>
                <c:formatCode>#,##0.00</c:formatCode>
                <c:ptCount val="2"/>
                <c:pt idx="0">
                  <c:v>12418.029906761063</c:v>
                </c:pt>
                <c:pt idx="1">
                  <c:v>13254.3263786227</c:v>
                </c:pt>
              </c:numCache>
            </c:numRef>
          </c:val>
        </c:ser>
        <c:ser>
          <c:idx val="1"/>
          <c:order val="1"/>
          <c:tx>
            <c:strRef>
              <c:f>'Свод инфо-экономия '!$E$30</c:f>
              <c:strCache>
                <c:ptCount val="1"/>
                <c:pt idx="0">
                  <c:v>Утверждено департаментом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58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инфо-экономия '!$C$31:$C$32</c:f>
              <c:strCache>
                <c:ptCount val="2"/>
                <c:pt idx="0">
                  <c:v>Теплоснабжение</c:v>
                </c:pt>
                <c:pt idx="1">
                  <c:v>Электроснабжение</c:v>
                </c:pt>
              </c:strCache>
            </c:strRef>
          </c:cat>
          <c:val>
            <c:numRef>
              <c:f>'Свод инфо-экономия '!$E$31:$E$32</c:f>
              <c:numCache>
                <c:formatCode>#,##0.00</c:formatCode>
                <c:ptCount val="2"/>
                <c:pt idx="0">
                  <c:v>9001.4920111120155</c:v>
                </c:pt>
                <c:pt idx="1">
                  <c:v>9655.1854700000004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505728"/>
        <c:axId val="152511616"/>
      </c:barChart>
      <c:catAx>
        <c:axId val="15250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511616"/>
        <c:crosses val="autoZero"/>
        <c:auto val="1"/>
        <c:lblAlgn val="ctr"/>
        <c:lblOffset val="100"/>
        <c:noMultiLvlLbl val="0"/>
      </c:catAx>
      <c:valAx>
        <c:axId val="152511616"/>
        <c:scaling>
          <c:orientation val="minMax"/>
          <c:max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505728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b="0" i="0" u="none" strike="noStrike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 тарифов для населения в среднем по Магаданской области со 2 полугодия 2019 года по отношению ко 2 полугодию 2018 года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инфо-экономия '!$C$40:$C$44</c:f>
              <c:strCache>
                <c:ptCount val="5"/>
                <c:pt idx="0">
                  <c:v>тепло-
снабжение</c:v>
                </c:pt>
                <c:pt idx="1">
                  <c:v>горячее 
водоснабжение</c:v>
                </c:pt>
                <c:pt idx="2">
                  <c:v>холодное 
водоснабжение</c:v>
                </c:pt>
                <c:pt idx="3">
                  <c:v>водо-
отведение</c:v>
                </c:pt>
                <c:pt idx="4">
                  <c:v>электро-
снабжение</c:v>
                </c:pt>
              </c:strCache>
            </c:strRef>
          </c:cat>
          <c:val>
            <c:numRef>
              <c:f>'Свод инфо-экономия '!$D$40:$D$44</c:f>
              <c:numCache>
                <c:formatCode>0.00%</c:formatCode>
                <c:ptCount val="5"/>
                <c:pt idx="0">
                  <c:v>1.6500000000000001E-2</c:v>
                </c:pt>
                <c:pt idx="1">
                  <c:v>1.55E-2</c:v>
                </c:pt>
                <c:pt idx="2">
                  <c:v>-1.21E-2</c:v>
                </c:pt>
                <c:pt idx="3">
                  <c:v>1.14E-2</c:v>
                </c:pt>
                <c:pt idx="4">
                  <c:v>1.7899999999999999E-2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605824"/>
        <c:axId val="152621056"/>
      </c:barChart>
      <c:catAx>
        <c:axId val="15260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21056"/>
        <c:crosses val="autoZero"/>
        <c:auto val="1"/>
        <c:lblAlgn val="ctr"/>
        <c:lblOffset val="0"/>
        <c:noMultiLvlLbl val="0"/>
      </c:catAx>
      <c:valAx>
        <c:axId val="152621056"/>
        <c:scaling>
          <c:orientation val="minMax"/>
          <c:max val="2.0000000000000004E-2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05824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 тарифов для населения в среднем по Магаданской области со 2 полугодия 2019 года по отношению ко 1 полугодию 2019 года</a:t>
            </a:r>
            <a:endParaRPr lang="ru-RU" sz="1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инфо-экономия '!$C$55:$C$59</c:f>
              <c:strCache>
                <c:ptCount val="5"/>
                <c:pt idx="0">
                  <c:v>тепло-
снабжение</c:v>
                </c:pt>
                <c:pt idx="1">
                  <c:v>горячее 
водоснабжение</c:v>
                </c:pt>
                <c:pt idx="2">
                  <c:v>холодное 
водоснабжение</c:v>
                </c:pt>
                <c:pt idx="3">
                  <c:v>водо-
отведение</c:v>
                </c:pt>
                <c:pt idx="4">
                  <c:v>электро-
снабжение</c:v>
                </c:pt>
              </c:strCache>
            </c:strRef>
          </c:cat>
          <c:val>
            <c:numRef>
              <c:f>'Свод инфо-экономия '!$D$55:$D$59</c:f>
              <c:numCache>
                <c:formatCode>0.00%</c:formatCode>
                <c:ptCount val="5"/>
                <c:pt idx="0">
                  <c:v>2.1399999999999999E-2</c:v>
                </c:pt>
                <c:pt idx="1">
                  <c:v>2.1299999999999999E-2</c:v>
                </c:pt>
                <c:pt idx="2">
                  <c:v>2.12E-2</c:v>
                </c:pt>
                <c:pt idx="3">
                  <c:v>4.8599999999999997E-2</c:v>
                </c:pt>
                <c:pt idx="4">
                  <c:v>2.3400000000000001E-2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759296"/>
        <c:axId val="152769280"/>
      </c:barChart>
      <c:catAx>
        <c:axId val="15275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769280"/>
        <c:crosses val="autoZero"/>
        <c:auto val="1"/>
        <c:lblAlgn val="ctr"/>
        <c:lblOffset val="100"/>
        <c:noMultiLvlLbl val="0"/>
      </c:catAx>
      <c:valAx>
        <c:axId val="152769280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75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на электрическую энергию для населения на второе полугодие 2019 года</a:t>
            </a:r>
          </a:p>
        </c:rich>
      </c:tx>
      <c:layout>
        <c:manualLayout>
          <c:xMode val="edge"/>
          <c:yMode val="edge"/>
          <c:x val="0.15605722695449634"/>
          <c:y val="4.02298850574712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1312014606281505E-2"/>
          <c:y val="0.29058964612182103"/>
          <c:w val="0.88871352624901834"/>
          <c:h val="0.49393610281473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Лист2!$B$24</c:f>
              <c:strCache>
                <c:ptCount val="1"/>
                <c:pt idx="0">
                  <c:v>Экономически обоснованные тарифы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Лист2!$A$25:$A$31</c:f>
              <c:strCache>
                <c:ptCount val="1"/>
                <c:pt idx="0">
                  <c:v>01.07.2019г.</c:v>
                </c:pt>
              </c:strCache>
            </c:strRef>
          </c:cat>
          <c:val>
            <c:numRef>
              <c:f>Лист2!$B$25:$B$31</c:f>
              <c:numCache>
                <c:formatCode>#,##0.00</c:formatCode>
                <c:ptCount val="1"/>
                <c:pt idx="0">
                  <c:v>7.6190000000000007</c:v>
                </c:pt>
              </c:numCache>
            </c:numRef>
          </c:val>
        </c:ser>
        <c:ser>
          <c:idx val="1"/>
          <c:order val="1"/>
          <c:tx>
            <c:strRef>
              <c:f>Лист2!$C$24</c:f>
              <c:strCache>
                <c:ptCount val="1"/>
                <c:pt idx="0">
                  <c:v>с коэффициентом 0,7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Лист2!$A$25:$A$31</c:f>
              <c:strCache>
                <c:ptCount val="1"/>
                <c:pt idx="0">
                  <c:v>01.07.2019г.</c:v>
                </c:pt>
              </c:strCache>
            </c:strRef>
          </c:cat>
          <c:val>
            <c:numRef>
              <c:f>Лист2!$C$25:$C$31</c:f>
              <c:numCache>
                <c:formatCode>#,##0.00</c:formatCode>
                <c:ptCount val="1"/>
                <c:pt idx="0">
                  <c:v>5.3333000000000004</c:v>
                </c:pt>
              </c:numCache>
            </c:numRef>
          </c:val>
        </c:ser>
        <c:ser>
          <c:idx val="2"/>
          <c:order val="2"/>
          <c:tx>
            <c:strRef>
              <c:f>Лист2!$D$24</c:f>
              <c:strCache>
                <c:ptCount val="1"/>
                <c:pt idx="0">
                  <c:v>Льготные тарифы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Лист2!$A$25:$A$31</c:f>
              <c:strCache>
                <c:ptCount val="1"/>
                <c:pt idx="0">
                  <c:v>01.07.2019г.</c:v>
                </c:pt>
              </c:strCache>
            </c:strRef>
          </c:cat>
          <c:val>
            <c:numRef>
              <c:f>Лист2!$D$25:$D$31</c:f>
              <c:numCache>
                <c:formatCode>#,##0.00</c:formatCode>
                <c:ptCount val="1"/>
                <c:pt idx="0">
                  <c:v>5.25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012864"/>
        <c:axId val="153011328"/>
      </c:barChart>
      <c:valAx>
        <c:axId val="153011328"/>
        <c:scaling>
          <c:orientation val="minMax"/>
        </c:scaling>
        <c:delete val="1"/>
        <c:axPos val="r"/>
        <c:numFmt formatCode="#,##0.00" sourceLinked="1"/>
        <c:majorTickMark val="none"/>
        <c:minorTickMark val="none"/>
        <c:tickLblPos val="nextTo"/>
        <c:crossAx val="153012864"/>
        <c:crosses val="max"/>
        <c:crossBetween val="between"/>
      </c:valAx>
      <c:catAx>
        <c:axId val="153012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01132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на электрическую энергию для населения на первое полугодие 2019 года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1312014606281505E-2"/>
          <c:y val="0.29058964612182103"/>
          <c:w val="0.88871352624901834"/>
          <c:h val="0.49393610281473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Лист2!$B$35</c:f>
              <c:strCache>
                <c:ptCount val="1"/>
                <c:pt idx="0">
                  <c:v>Экономически обоснованные тарифы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Лист2!$A$36:$A$41</c:f>
              <c:strCache>
                <c:ptCount val="1"/>
                <c:pt idx="0">
                  <c:v>01.01.2019г.</c:v>
                </c:pt>
              </c:strCache>
            </c:strRef>
          </c:cat>
          <c:val>
            <c:numRef>
              <c:f>Лист2!$B$36:$B$41</c:f>
              <c:numCache>
                <c:formatCode>#,##0.00</c:formatCode>
                <c:ptCount val="1"/>
                <c:pt idx="0">
                  <c:v>7.5428571428571436</c:v>
                </c:pt>
              </c:numCache>
            </c:numRef>
          </c:val>
        </c:ser>
        <c:ser>
          <c:idx val="1"/>
          <c:order val="1"/>
          <c:tx>
            <c:strRef>
              <c:f>Лист2!$C$35</c:f>
              <c:strCache>
                <c:ptCount val="1"/>
                <c:pt idx="0">
                  <c:v>с коэффициентом 0,7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Лист2!$A$36:$A$41</c:f>
              <c:strCache>
                <c:ptCount val="1"/>
                <c:pt idx="0">
                  <c:v>01.01.2019г.</c:v>
                </c:pt>
              </c:strCache>
            </c:strRef>
          </c:cat>
          <c:val>
            <c:numRef>
              <c:f>Лист2!$C$36:$C$41</c:f>
              <c:numCache>
                <c:formatCode>#,##0.00</c:formatCode>
                <c:ptCount val="1"/>
                <c:pt idx="0">
                  <c:v>5.28</c:v>
                </c:pt>
              </c:numCache>
            </c:numRef>
          </c:val>
        </c:ser>
        <c:ser>
          <c:idx val="2"/>
          <c:order val="2"/>
          <c:tx>
            <c:strRef>
              <c:f>Лист2!$D$35</c:f>
              <c:strCache>
                <c:ptCount val="1"/>
                <c:pt idx="0">
                  <c:v>Льготные тарифы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Лист2!$A$36:$A$41</c:f>
              <c:strCache>
                <c:ptCount val="1"/>
                <c:pt idx="0">
                  <c:v>01.01.2019г.</c:v>
                </c:pt>
              </c:strCache>
            </c:strRef>
          </c:cat>
          <c:val>
            <c:numRef>
              <c:f>Лист2!$D$36:$D$41</c:f>
              <c:numCache>
                <c:formatCode>#,##0.00</c:formatCode>
                <c:ptCount val="1"/>
                <c:pt idx="0">
                  <c:v>5.13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382720"/>
        <c:axId val="154376832"/>
      </c:barChart>
      <c:valAx>
        <c:axId val="154376832"/>
        <c:scaling>
          <c:orientation val="minMax"/>
        </c:scaling>
        <c:delete val="1"/>
        <c:axPos val="r"/>
        <c:numFmt formatCode="#,##0.00" sourceLinked="1"/>
        <c:majorTickMark val="none"/>
        <c:minorTickMark val="none"/>
        <c:tickLblPos val="nextTo"/>
        <c:crossAx val="154382720"/>
        <c:crosses val="max"/>
        <c:crossBetween val="between"/>
      </c:valAx>
      <c:catAx>
        <c:axId val="154382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376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x-none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арифы на электрическую энергию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 полугодие 2018 г.</a:t>
            </a:r>
            <a:r>
              <a:rPr lang="x-none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869433881801059"/>
          <c:y val="2.2880820452998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Базовый!$D$8</c:f>
              <c:strCache>
                <c:ptCount val="1"/>
                <c:pt idx="0">
                  <c:v>Экономически обоснованные тарифы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Базовый!$C$9:$C$11</c:f>
              <c:strCache>
                <c:ptCount val="1"/>
                <c:pt idx="0">
                  <c:v>01.01.2018г.</c:v>
                </c:pt>
              </c:strCache>
            </c:strRef>
          </c:cat>
          <c:val>
            <c:numRef>
              <c:f>Базовый!$D$9:$D$11</c:f>
              <c:numCache>
                <c:formatCode>0.00</c:formatCode>
                <c:ptCount val="1"/>
                <c:pt idx="0">
                  <c:v>6.4244000000000003</c:v>
                </c:pt>
              </c:numCache>
            </c:numRef>
          </c:val>
        </c:ser>
        <c:ser>
          <c:idx val="1"/>
          <c:order val="1"/>
          <c:tx>
            <c:strRef>
              <c:f>Базовый!$E$8</c:f>
              <c:strCache>
                <c:ptCount val="1"/>
                <c:pt idx="0">
                  <c:v>Базовые тарифы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Базовый!$C$9:$C$11</c:f>
              <c:strCache>
                <c:ptCount val="1"/>
                <c:pt idx="0">
                  <c:v>01.01.2018г.</c:v>
                </c:pt>
              </c:strCache>
            </c:strRef>
          </c:cat>
          <c:val>
            <c:numRef>
              <c:f>Базовый!$E$9:$E$11</c:f>
              <c:numCache>
                <c:formatCode>0.00</c:formatCode>
                <c:ptCount val="1"/>
                <c:pt idx="0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4775552"/>
        <c:axId val="154777088"/>
      </c:barChart>
      <c:catAx>
        <c:axId val="15477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777088"/>
        <c:crosses val="autoZero"/>
        <c:auto val="1"/>
        <c:lblAlgn val="ctr"/>
        <c:lblOffset val="100"/>
        <c:noMultiLvlLbl val="0"/>
      </c:catAx>
      <c:valAx>
        <c:axId val="15477708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547755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x-none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арифы на электрическую энергию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 полугодие 2018 г.</a:t>
            </a:r>
            <a:r>
              <a:rPr lang="x-none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915917910533671"/>
          <c:y val="3.52264994653446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Базовый!$D$8</c:f>
              <c:strCache>
                <c:ptCount val="1"/>
                <c:pt idx="0">
                  <c:v>Экономически обоснованные тарифы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Базовый!$C$12</c:f>
              <c:strCache>
                <c:ptCount val="1"/>
                <c:pt idx="0">
                  <c:v>01.07.2018г.</c:v>
                </c:pt>
              </c:strCache>
            </c:strRef>
          </c:cat>
          <c:val>
            <c:numRef>
              <c:f>Базовый!$D$12</c:f>
              <c:numCache>
                <c:formatCode>0.00</c:formatCode>
                <c:ptCount val="1"/>
                <c:pt idx="0">
                  <c:v>7.5716000000000001</c:v>
                </c:pt>
              </c:numCache>
            </c:numRef>
          </c:val>
        </c:ser>
        <c:ser>
          <c:idx val="1"/>
          <c:order val="1"/>
          <c:tx>
            <c:strRef>
              <c:f>Базовый!$E$8</c:f>
              <c:strCache>
                <c:ptCount val="1"/>
                <c:pt idx="0">
                  <c:v>Базовые тарифы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Базовый!$C$12</c:f>
              <c:strCache>
                <c:ptCount val="1"/>
                <c:pt idx="0">
                  <c:v>01.07.2018г.</c:v>
                </c:pt>
              </c:strCache>
            </c:strRef>
          </c:cat>
          <c:val>
            <c:numRef>
              <c:f>Базовый!$E$12</c:f>
              <c:numCache>
                <c:formatCode>General</c:formatCode>
                <c:ptCount val="1"/>
                <c:pt idx="0">
                  <c:v>4.58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6547072"/>
        <c:axId val="236565248"/>
      </c:barChart>
      <c:catAx>
        <c:axId val="23654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565248"/>
        <c:crosses val="autoZero"/>
        <c:auto val="1"/>
        <c:lblAlgn val="ctr"/>
        <c:lblOffset val="100"/>
        <c:noMultiLvlLbl val="0"/>
      </c:catAx>
      <c:valAx>
        <c:axId val="23656524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3654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x-none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арифы на электрическую энергию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 полугодие 2019 г.</a:t>
            </a:r>
            <a:r>
              <a:rPr lang="x-none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869444444444444"/>
          <c:y val="3.52266162260443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Базовый!$D$8</c:f>
              <c:strCache>
                <c:ptCount val="1"/>
                <c:pt idx="0">
                  <c:v>Экономически обоснованные тарифы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Базовый!$C$13</c:f>
              <c:strCache>
                <c:ptCount val="1"/>
                <c:pt idx="0">
                  <c:v>01.01.2019г.</c:v>
                </c:pt>
              </c:strCache>
            </c:strRef>
          </c:cat>
          <c:val>
            <c:numRef>
              <c:f>Базовый!$D$13</c:f>
              <c:numCache>
                <c:formatCode>0.00</c:formatCode>
                <c:ptCount val="1"/>
                <c:pt idx="0">
                  <c:v>7.5716000000000001</c:v>
                </c:pt>
              </c:numCache>
            </c:numRef>
          </c:val>
        </c:ser>
        <c:ser>
          <c:idx val="1"/>
          <c:order val="1"/>
          <c:tx>
            <c:strRef>
              <c:f>Базовый!$E$8</c:f>
              <c:strCache>
                <c:ptCount val="1"/>
                <c:pt idx="0">
                  <c:v>Базовые тарифы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Базовый!$C$13</c:f>
              <c:strCache>
                <c:ptCount val="1"/>
                <c:pt idx="0">
                  <c:v>01.01.2019г.</c:v>
                </c:pt>
              </c:strCache>
            </c:strRef>
          </c:cat>
          <c:val>
            <c:numRef>
              <c:f>Базовый!$E$13</c:f>
              <c:numCache>
                <c:formatCode>General</c:formatCode>
                <c:ptCount val="1"/>
                <c:pt idx="0">
                  <c:v>4.58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7181184"/>
        <c:axId val="237191168"/>
      </c:barChart>
      <c:catAx>
        <c:axId val="2371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191168"/>
        <c:crosses val="autoZero"/>
        <c:auto val="1"/>
        <c:lblAlgn val="ctr"/>
        <c:lblOffset val="100"/>
        <c:noMultiLvlLbl val="0"/>
      </c:catAx>
      <c:valAx>
        <c:axId val="23719116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371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EC469-FB56-4154-8C39-A22813050C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94ED4-6745-4518-A74E-579A2498DFB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целях государственного регулирования тарифов в сфере водоснабжения, водоотведения, теплоснабжения и электроснабжения в 2018 году было принято 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384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решения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606CF-BA51-4776-A0EF-B35A82B5687C}" type="parTrans" cxnId="{F0E35ACD-1DF8-4D49-90C6-6CB844C1E15D}">
      <dgm:prSet/>
      <dgm:spPr/>
      <dgm:t>
        <a:bodyPr/>
        <a:lstStyle/>
        <a:p>
          <a:endParaRPr lang="ru-RU"/>
        </a:p>
      </dgm:t>
    </dgm:pt>
    <dgm:pt modelId="{EB3CD42B-536E-438F-90E3-71B5F24BAA6C}" type="sibTrans" cxnId="{F0E35ACD-1DF8-4D49-90C6-6CB844C1E15D}">
      <dgm:prSet/>
      <dgm:spPr/>
      <dgm:t>
        <a:bodyPr/>
        <a:lstStyle/>
        <a:p>
          <a:endParaRPr lang="ru-RU"/>
        </a:p>
      </dgm:t>
    </dgm:pt>
    <dgm:pt modelId="{E5F20C08-D260-48E1-834C-83CD5ED82F6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рассмотрения предложений ресурсоснабжающих организаций по объему финансовых средств на осуществление деятельности по холодному водоснабжению, водоотведению, теплоснабжению и электроснабжению на 2019 год были </a:t>
          </a:r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исключены экономически необоснованные затраты</a:t>
          </a:r>
          <a:r>
            <a: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сумму 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7 663,4</a:t>
          </a:r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 (28%)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заявленных организациями, в т. ч.: водоснабжение (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415,1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млн. руб. или 50%), водоотведение (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232,6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млн. руб. или 34%), теплоснабжение (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3 416,5</a:t>
          </a:r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руб. или 28%), электроснабжение (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3 599,1</a:t>
          </a:r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руб. или 27%) что </a:t>
          </a:r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позволило снизить тарифы:</a:t>
          </a:r>
        </a:p>
        <a:p>
          <a:pPr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водоснабжение на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16,73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руб. (58,28%)</a:t>
          </a:r>
        </a:p>
        <a:p>
          <a:pPr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 водоотведение на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21,68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руб. (61,36%)</a:t>
          </a:r>
        </a:p>
        <a:p>
          <a:pPr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 теплоснабжение на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1 949,41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руб. (72,40%)</a:t>
          </a:r>
        </a:p>
        <a:p>
          <a:pPr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 электроснабжение на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2,70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руб. (72,85%)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3871E-7DF8-48D5-8EB9-AF398E1FF23A}" type="parTrans" cxnId="{90E5E1AD-9F88-44F5-9630-DC39E69C47C9}">
      <dgm:prSet/>
      <dgm:spPr/>
      <dgm:t>
        <a:bodyPr/>
        <a:lstStyle/>
        <a:p>
          <a:endParaRPr lang="ru-RU"/>
        </a:p>
      </dgm:t>
    </dgm:pt>
    <dgm:pt modelId="{D9D4AA34-2FA0-4DF6-9DCE-0911930EF367}" type="sibTrans" cxnId="{90E5E1AD-9F88-44F5-9630-DC39E69C47C9}">
      <dgm:prSet/>
      <dgm:spPr/>
      <dgm:t>
        <a:bodyPr/>
        <a:lstStyle/>
        <a:p>
          <a:endParaRPr lang="ru-RU"/>
        </a:p>
      </dgm:t>
    </dgm:pt>
    <dgm:pt modelId="{7E6C3B2A-57F4-4495-81BD-5AA48870FA8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B923452C-DB79-46E4-8DE4-A05C1F746D35}" type="sibTrans" cxnId="{E1587BF3-727B-4DBC-A356-2BA3995031B4}">
      <dgm:prSet/>
      <dgm:spPr/>
      <dgm:t>
        <a:bodyPr/>
        <a:lstStyle/>
        <a:p>
          <a:endParaRPr lang="ru-RU"/>
        </a:p>
      </dgm:t>
    </dgm:pt>
    <dgm:pt modelId="{13DABA19-C0DF-4E6C-8BA9-DCAAD9E2153F}" type="parTrans" cxnId="{E1587BF3-727B-4DBC-A356-2BA3995031B4}">
      <dgm:prSet/>
      <dgm:spPr/>
      <dgm:t>
        <a:bodyPr/>
        <a:lstStyle/>
        <a:p>
          <a:endParaRPr lang="ru-RU"/>
        </a:p>
      </dgm:t>
    </dgm:pt>
    <dgm:pt modelId="{B8EDDFF6-99C8-4434-814B-20CC4E39334C}" type="pres">
      <dgm:prSet presAssocID="{F14EC469-FB56-4154-8C39-A22813050C8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24CC0D-2A86-4F58-8E0E-18BD5B36D5D8}" type="pres">
      <dgm:prSet presAssocID="{7E6C3B2A-57F4-4495-81BD-5AA48870FA89}" presName="thickLine" presStyleLbl="alignNode1" presStyleIdx="0" presStyleCn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46E1C53-56E8-438B-9B54-E72243C487D3}" type="pres">
      <dgm:prSet presAssocID="{7E6C3B2A-57F4-4495-81BD-5AA48870FA89}" presName="horz1" presStyleCnt="0"/>
      <dgm:spPr/>
    </dgm:pt>
    <dgm:pt modelId="{CF09778C-2007-4BAC-880E-EF3BE8A671BF}" type="pres">
      <dgm:prSet presAssocID="{7E6C3B2A-57F4-4495-81BD-5AA48870FA89}" presName="tx1" presStyleLbl="revTx" presStyleIdx="0" presStyleCnt="3"/>
      <dgm:spPr/>
      <dgm:t>
        <a:bodyPr/>
        <a:lstStyle/>
        <a:p>
          <a:endParaRPr lang="ru-RU"/>
        </a:p>
      </dgm:t>
    </dgm:pt>
    <dgm:pt modelId="{F9F51BBB-02C1-4C0A-B8B4-25E0C2BA788C}" type="pres">
      <dgm:prSet presAssocID="{7E6C3B2A-57F4-4495-81BD-5AA48870FA89}" presName="vert1" presStyleCnt="0"/>
      <dgm:spPr/>
    </dgm:pt>
    <dgm:pt modelId="{AD507388-E0B0-49FA-9C5F-EE8C4D89B1B1}" type="pres">
      <dgm:prSet presAssocID="{C0094ED4-6745-4518-A74E-579A2498DFBE}" presName="vertSpace2a" presStyleCnt="0"/>
      <dgm:spPr/>
    </dgm:pt>
    <dgm:pt modelId="{6C4D1C12-FA38-4860-BEEF-1F8A91F18986}" type="pres">
      <dgm:prSet presAssocID="{C0094ED4-6745-4518-A74E-579A2498DFBE}" presName="horz2" presStyleCnt="0"/>
      <dgm:spPr/>
    </dgm:pt>
    <dgm:pt modelId="{2FD0CE6A-6771-4D68-B527-05ED3425BD7F}" type="pres">
      <dgm:prSet presAssocID="{C0094ED4-6745-4518-A74E-579A2498DFBE}" presName="horzSpace2" presStyleCnt="0"/>
      <dgm:spPr/>
    </dgm:pt>
    <dgm:pt modelId="{F5116F1E-7421-4520-A974-9DBC9AB0F589}" type="pres">
      <dgm:prSet presAssocID="{C0094ED4-6745-4518-A74E-579A2498DFBE}" presName="tx2" presStyleLbl="revTx" presStyleIdx="1" presStyleCnt="3" custLinFactNeighborX="-21408" custLinFactNeighborY="7324"/>
      <dgm:spPr/>
      <dgm:t>
        <a:bodyPr/>
        <a:lstStyle/>
        <a:p>
          <a:endParaRPr lang="ru-RU"/>
        </a:p>
      </dgm:t>
    </dgm:pt>
    <dgm:pt modelId="{FD36C975-C4C2-4DDB-B277-9A9C45D4BA4B}" type="pres">
      <dgm:prSet presAssocID="{C0094ED4-6745-4518-A74E-579A2498DFBE}" presName="vert2" presStyleCnt="0"/>
      <dgm:spPr/>
    </dgm:pt>
    <dgm:pt modelId="{F4C03698-37A1-429F-913F-5CEB5157C2EA}" type="pres">
      <dgm:prSet presAssocID="{C0094ED4-6745-4518-A74E-579A2498DFBE}" presName="thinLine2b" presStyleLbl="callout" presStyleIdx="0" presStyleCnt="2" custLinFactY="-400000" custLinFactNeighborX="-25000" custLinFactNeighborY="-421415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F94F1B4-265B-47DC-A794-EE2430DE1515}" type="pres">
      <dgm:prSet presAssocID="{C0094ED4-6745-4518-A74E-579A2498DFBE}" presName="vertSpace2b" presStyleCnt="0"/>
      <dgm:spPr/>
    </dgm:pt>
    <dgm:pt modelId="{C51B2C61-40E5-4082-8DB5-9EF93E860058}" type="pres">
      <dgm:prSet presAssocID="{E5F20C08-D260-48E1-834C-83CD5ED82F62}" presName="horz2" presStyleCnt="0"/>
      <dgm:spPr/>
    </dgm:pt>
    <dgm:pt modelId="{93B38C12-5664-437B-A85C-234F6C3B0F61}" type="pres">
      <dgm:prSet presAssocID="{E5F20C08-D260-48E1-834C-83CD5ED82F62}" presName="horzSpace2" presStyleCnt="0"/>
      <dgm:spPr/>
    </dgm:pt>
    <dgm:pt modelId="{04E09117-3680-4850-94C6-FF129AA028CA}" type="pres">
      <dgm:prSet presAssocID="{E5F20C08-D260-48E1-834C-83CD5ED82F62}" presName="tx2" presStyleLbl="revTx" presStyleIdx="2" presStyleCnt="3" custScaleY="209144" custLinFactNeighborX="-21413" custLinFactNeighborY="-26110"/>
      <dgm:spPr/>
      <dgm:t>
        <a:bodyPr/>
        <a:lstStyle/>
        <a:p>
          <a:endParaRPr lang="ru-RU"/>
        </a:p>
      </dgm:t>
    </dgm:pt>
    <dgm:pt modelId="{6481B1FD-94CD-4920-B769-B6BA2FD3C5A8}" type="pres">
      <dgm:prSet presAssocID="{E5F20C08-D260-48E1-834C-83CD5ED82F62}" presName="vert2" presStyleCnt="0"/>
      <dgm:spPr/>
    </dgm:pt>
    <dgm:pt modelId="{DC933AAA-795B-4219-8F7E-DD145111F098}" type="pres">
      <dgm:prSet presAssocID="{E5F20C08-D260-48E1-834C-83CD5ED82F62}" presName="thinLine2b" presStyleLbl="callout" presStyleIdx="1" presStyleCnt="2" custLinFactY="48643" custLinFactNeighborX="-25000" custLinFactNeighborY="100000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D30D66B-9C2E-4CC7-82D9-5D66D3D947F0}" type="pres">
      <dgm:prSet presAssocID="{E5F20C08-D260-48E1-834C-83CD5ED82F62}" presName="vertSpace2b" presStyleCnt="0"/>
      <dgm:spPr/>
    </dgm:pt>
  </dgm:ptLst>
  <dgm:cxnLst>
    <dgm:cxn modelId="{F0E35ACD-1DF8-4D49-90C6-6CB844C1E15D}" srcId="{7E6C3B2A-57F4-4495-81BD-5AA48870FA89}" destId="{C0094ED4-6745-4518-A74E-579A2498DFBE}" srcOrd="0" destOrd="0" parTransId="{495606CF-BA51-4776-A0EF-B35A82B5687C}" sibTransId="{EB3CD42B-536E-438F-90E3-71B5F24BAA6C}"/>
    <dgm:cxn modelId="{90E5E1AD-9F88-44F5-9630-DC39E69C47C9}" srcId="{7E6C3B2A-57F4-4495-81BD-5AA48870FA89}" destId="{E5F20C08-D260-48E1-834C-83CD5ED82F62}" srcOrd="1" destOrd="0" parTransId="{2223871E-7DF8-48D5-8EB9-AF398E1FF23A}" sibTransId="{D9D4AA34-2FA0-4DF6-9DCE-0911930EF367}"/>
    <dgm:cxn modelId="{0049F7D0-2C93-4F2B-A89E-49F308C25075}" type="presOf" srcId="{E5F20C08-D260-48E1-834C-83CD5ED82F62}" destId="{04E09117-3680-4850-94C6-FF129AA028CA}" srcOrd="0" destOrd="0" presId="urn:microsoft.com/office/officeart/2008/layout/LinedList"/>
    <dgm:cxn modelId="{A68420B7-3F03-41C3-9313-33C73D5D64BE}" type="presOf" srcId="{F14EC469-FB56-4154-8C39-A22813050C82}" destId="{B8EDDFF6-99C8-4434-814B-20CC4E39334C}" srcOrd="0" destOrd="0" presId="urn:microsoft.com/office/officeart/2008/layout/LinedList"/>
    <dgm:cxn modelId="{E1587BF3-727B-4DBC-A356-2BA3995031B4}" srcId="{F14EC469-FB56-4154-8C39-A22813050C82}" destId="{7E6C3B2A-57F4-4495-81BD-5AA48870FA89}" srcOrd="0" destOrd="0" parTransId="{13DABA19-C0DF-4E6C-8BA9-DCAAD9E2153F}" sibTransId="{B923452C-DB79-46E4-8DE4-A05C1F746D35}"/>
    <dgm:cxn modelId="{64DCB760-7801-448D-98EC-BC34CF726172}" type="presOf" srcId="{C0094ED4-6745-4518-A74E-579A2498DFBE}" destId="{F5116F1E-7421-4520-A974-9DBC9AB0F589}" srcOrd="0" destOrd="0" presId="urn:microsoft.com/office/officeart/2008/layout/LinedList"/>
    <dgm:cxn modelId="{52B0CCB5-AAA8-442A-B235-993DED0D5A73}" type="presOf" srcId="{7E6C3B2A-57F4-4495-81BD-5AA48870FA89}" destId="{CF09778C-2007-4BAC-880E-EF3BE8A671BF}" srcOrd="0" destOrd="0" presId="urn:microsoft.com/office/officeart/2008/layout/LinedList"/>
    <dgm:cxn modelId="{F07BE259-F58E-43FF-A0EB-F867242C5335}" type="presParOf" srcId="{B8EDDFF6-99C8-4434-814B-20CC4E39334C}" destId="{4F24CC0D-2A86-4F58-8E0E-18BD5B36D5D8}" srcOrd="0" destOrd="0" presId="urn:microsoft.com/office/officeart/2008/layout/LinedList"/>
    <dgm:cxn modelId="{75A53A55-2744-46D7-9FA5-D05CD5FE033C}" type="presParOf" srcId="{B8EDDFF6-99C8-4434-814B-20CC4E39334C}" destId="{F46E1C53-56E8-438B-9B54-E72243C487D3}" srcOrd="1" destOrd="0" presId="urn:microsoft.com/office/officeart/2008/layout/LinedList"/>
    <dgm:cxn modelId="{C8CA9296-2F2C-499D-858D-1E25B2DD7A6E}" type="presParOf" srcId="{F46E1C53-56E8-438B-9B54-E72243C487D3}" destId="{CF09778C-2007-4BAC-880E-EF3BE8A671BF}" srcOrd="0" destOrd="0" presId="urn:microsoft.com/office/officeart/2008/layout/LinedList"/>
    <dgm:cxn modelId="{F5E18C86-6A33-4824-956E-7C5F38BE3FC9}" type="presParOf" srcId="{F46E1C53-56E8-438B-9B54-E72243C487D3}" destId="{F9F51BBB-02C1-4C0A-B8B4-25E0C2BA788C}" srcOrd="1" destOrd="0" presId="urn:microsoft.com/office/officeart/2008/layout/LinedList"/>
    <dgm:cxn modelId="{140D55CE-95E3-49BF-A201-0A8F5EFCF22A}" type="presParOf" srcId="{F9F51BBB-02C1-4C0A-B8B4-25E0C2BA788C}" destId="{AD507388-E0B0-49FA-9C5F-EE8C4D89B1B1}" srcOrd="0" destOrd="0" presId="urn:microsoft.com/office/officeart/2008/layout/LinedList"/>
    <dgm:cxn modelId="{48C7826B-FC9E-42EF-ADD6-A36630DAC953}" type="presParOf" srcId="{F9F51BBB-02C1-4C0A-B8B4-25E0C2BA788C}" destId="{6C4D1C12-FA38-4860-BEEF-1F8A91F18986}" srcOrd="1" destOrd="0" presId="urn:microsoft.com/office/officeart/2008/layout/LinedList"/>
    <dgm:cxn modelId="{1C5D571D-3C31-4324-8442-9A2FD738EBDF}" type="presParOf" srcId="{6C4D1C12-FA38-4860-BEEF-1F8A91F18986}" destId="{2FD0CE6A-6771-4D68-B527-05ED3425BD7F}" srcOrd="0" destOrd="0" presId="urn:microsoft.com/office/officeart/2008/layout/LinedList"/>
    <dgm:cxn modelId="{CA7128EF-5A62-4E5C-AC7E-5BA59D79D017}" type="presParOf" srcId="{6C4D1C12-FA38-4860-BEEF-1F8A91F18986}" destId="{F5116F1E-7421-4520-A974-9DBC9AB0F589}" srcOrd="1" destOrd="0" presId="urn:microsoft.com/office/officeart/2008/layout/LinedList"/>
    <dgm:cxn modelId="{9A8543AE-EA60-4490-A404-BEDC151E7B64}" type="presParOf" srcId="{6C4D1C12-FA38-4860-BEEF-1F8A91F18986}" destId="{FD36C975-C4C2-4DDB-B277-9A9C45D4BA4B}" srcOrd="2" destOrd="0" presId="urn:microsoft.com/office/officeart/2008/layout/LinedList"/>
    <dgm:cxn modelId="{24800A6F-6827-4B03-88EC-ACDD7A9B03D7}" type="presParOf" srcId="{F9F51BBB-02C1-4C0A-B8B4-25E0C2BA788C}" destId="{F4C03698-37A1-429F-913F-5CEB5157C2EA}" srcOrd="2" destOrd="0" presId="urn:microsoft.com/office/officeart/2008/layout/LinedList"/>
    <dgm:cxn modelId="{F646B80E-C8E1-4756-8973-F59F0E6FC76B}" type="presParOf" srcId="{F9F51BBB-02C1-4C0A-B8B4-25E0C2BA788C}" destId="{3F94F1B4-265B-47DC-A794-EE2430DE1515}" srcOrd="3" destOrd="0" presId="urn:microsoft.com/office/officeart/2008/layout/LinedList"/>
    <dgm:cxn modelId="{D0CDB873-25C1-4634-9394-F8A5DD641F61}" type="presParOf" srcId="{F9F51BBB-02C1-4C0A-B8B4-25E0C2BA788C}" destId="{C51B2C61-40E5-4082-8DB5-9EF93E860058}" srcOrd="4" destOrd="0" presId="urn:microsoft.com/office/officeart/2008/layout/LinedList"/>
    <dgm:cxn modelId="{BF173B14-1DB9-470E-918B-1DD8D0DCA3F1}" type="presParOf" srcId="{C51B2C61-40E5-4082-8DB5-9EF93E860058}" destId="{93B38C12-5664-437B-A85C-234F6C3B0F61}" srcOrd="0" destOrd="0" presId="urn:microsoft.com/office/officeart/2008/layout/LinedList"/>
    <dgm:cxn modelId="{B638F85D-A06F-4522-8472-5B35701A72BA}" type="presParOf" srcId="{C51B2C61-40E5-4082-8DB5-9EF93E860058}" destId="{04E09117-3680-4850-94C6-FF129AA028CA}" srcOrd="1" destOrd="0" presId="urn:microsoft.com/office/officeart/2008/layout/LinedList"/>
    <dgm:cxn modelId="{E042D31E-AE46-4C72-B6F4-C98B9AE489B0}" type="presParOf" srcId="{C51B2C61-40E5-4082-8DB5-9EF93E860058}" destId="{6481B1FD-94CD-4920-B769-B6BA2FD3C5A8}" srcOrd="2" destOrd="0" presId="urn:microsoft.com/office/officeart/2008/layout/LinedList"/>
    <dgm:cxn modelId="{C89D62B0-8730-474B-B5FC-FC4A29A1AAC7}" type="presParOf" srcId="{F9F51BBB-02C1-4C0A-B8B4-25E0C2BA788C}" destId="{DC933AAA-795B-4219-8F7E-DD145111F098}" srcOrd="5" destOrd="0" presId="urn:microsoft.com/office/officeart/2008/layout/LinedList"/>
    <dgm:cxn modelId="{8D45B819-5040-4FAC-9B92-20ACD8D1D292}" type="presParOf" srcId="{F9F51BBB-02C1-4C0A-B8B4-25E0C2BA788C}" destId="{1D30D66B-9C2E-4CC7-82D9-5D66D3D947F0}" srcOrd="6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4876FC-3E48-46CF-B1DA-A6F662914C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E81CDD-F07D-436B-B728-A3DD02AAB058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,</a:t>
          </a:r>
          <a:endParaRPr lang="ru-RU" sz="800" dirty="0">
            <a:solidFill>
              <a:schemeClr val="bg1"/>
            </a:solidFill>
          </a:endParaRPr>
        </a:p>
      </dgm:t>
    </dgm:pt>
    <dgm:pt modelId="{B2AB8C3E-4DAB-4713-8E77-8AB5D050035A}" type="parTrans" cxnId="{8B318BA9-195F-4F26-B5F1-A503D93EC290}">
      <dgm:prSet/>
      <dgm:spPr/>
      <dgm:t>
        <a:bodyPr/>
        <a:lstStyle/>
        <a:p>
          <a:endParaRPr lang="ru-RU"/>
        </a:p>
      </dgm:t>
    </dgm:pt>
    <dgm:pt modelId="{67F19809-F3E3-42CA-B9A1-45C894EF0327}" type="sibTrans" cxnId="{8B318BA9-195F-4F26-B5F1-A503D93EC290}">
      <dgm:prSet/>
      <dgm:spPr/>
      <dgm:t>
        <a:bodyPr/>
        <a:lstStyle/>
        <a:p>
          <a:endParaRPr lang="ru-RU"/>
        </a:p>
      </dgm:t>
    </dgm:pt>
    <dgm:pt modelId="{28CB930F-4006-4970-B003-1AF0DDC35A94}">
      <dgm:prSet phldrT="[Текст]" custT="1"/>
      <dgm:spPr/>
      <dgm:t>
        <a:bodyPr/>
        <a:lstStyle/>
        <a:p>
          <a:endParaRPr lang="ru-RU" sz="1800" dirty="0"/>
        </a:p>
      </dgm:t>
    </dgm:pt>
    <dgm:pt modelId="{FB8052AB-237D-4C4E-BA0D-3D2A04D03A3B}" type="parTrans" cxnId="{F0FB8123-84C5-4796-8465-4BD79CC1347C}">
      <dgm:prSet/>
      <dgm:spPr/>
      <dgm:t>
        <a:bodyPr/>
        <a:lstStyle/>
        <a:p>
          <a:endParaRPr lang="ru-RU"/>
        </a:p>
      </dgm:t>
    </dgm:pt>
    <dgm:pt modelId="{FDDE65DE-1119-4A35-8CCB-ECB81BF231BF}" type="sibTrans" cxnId="{F0FB8123-84C5-4796-8465-4BD79CC1347C}">
      <dgm:prSet/>
      <dgm:spPr/>
      <dgm:t>
        <a:bodyPr/>
        <a:lstStyle/>
        <a:p>
          <a:endParaRPr lang="ru-RU"/>
        </a:p>
      </dgm:t>
    </dgm:pt>
    <dgm:pt modelId="{78F85B5D-1873-4FAF-805C-061BF8E52AA4}" type="pres">
      <dgm:prSet presAssocID="{C24876FC-3E48-46CF-B1DA-A6F662914C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FE1419-0A79-433B-BD7A-796113659CFD}" type="pres">
      <dgm:prSet presAssocID="{34E81CDD-F07D-436B-B728-A3DD02AAB058}" presName="thickLine" presStyleLbl="alignNode1" presStyleIdx="0" presStyleCn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A377AC0-6A96-42DF-8FDD-0E6D54346018}" type="pres">
      <dgm:prSet presAssocID="{34E81CDD-F07D-436B-B728-A3DD02AAB058}" presName="horz1" presStyleCnt="0"/>
      <dgm:spPr/>
    </dgm:pt>
    <dgm:pt modelId="{BAD6DCA8-C2D0-4713-A970-B03F0D4485A5}" type="pres">
      <dgm:prSet presAssocID="{34E81CDD-F07D-436B-B728-A3DD02AAB058}" presName="tx1" presStyleLbl="revTx" presStyleIdx="0" presStyleCnt="2" custScaleY="94540"/>
      <dgm:spPr/>
      <dgm:t>
        <a:bodyPr/>
        <a:lstStyle/>
        <a:p>
          <a:endParaRPr lang="ru-RU"/>
        </a:p>
      </dgm:t>
    </dgm:pt>
    <dgm:pt modelId="{7E386ED1-AEEB-47EF-9652-947EFCC15C5A}" type="pres">
      <dgm:prSet presAssocID="{34E81CDD-F07D-436B-B728-A3DD02AAB058}" presName="vert1" presStyleCnt="0"/>
      <dgm:spPr/>
    </dgm:pt>
    <dgm:pt modelId="{DFB2ECF3-9A73-49A0-B042-2FDA2E5BE644}" type="pres">
      <dgm:prSet presAssocID="{28CB930F-4006-4970-B003-1AF0DDC35A94}" presName="vertSpace2a" presStyleCnt="0"/>
      <dgm:spPr/>
    </dgm:pt>
    <dgm:pt modelId="{AA5091E2-3CB0-4CE3-8C25-775F577E0089}" type="pres">
      <dgm:prSet presAssocID="{28CB930F-4006-4970-B003-1AF0DDC35A94}" presName="horz2" presStyleCnt="0"/>
      <dgm:spPr/>
    </dgm:pt>
    <dgm:pt modelId="{BD699911-4C9A-405C-8F66-A4C7051C0267}" type="pres">
      <dgm:prSet presAssocID="{28CB930F-4006-4970-B003-1AF0DDC35A94}" presName="horzSpace2" presStyleCnt="0"/>
      <dgm:spPr/>
    </dgm:pt>
    <dgm:pt modelId="{A4C65A2C-E8EA-4FD6-9313-1264D1A4E46A}" type="pres">
      <dgm:prSet presAssocID="{28CB930F-4006-4970-B003-1AF0DDC35A94}" presName="tx2" presStyleLbl="revTx" presStyleIdx="1" presStyleCnt="2" custScaleY="116251" custLinFactNeighborX="-964" custLinFactNeighborY="-64645"/>
      <dgm:spPr/>
      <dgm:t>
        <a:bodyPr/>
        <a:lstStyle/>
        <a:p>
          <a:endParaRPr lang="ru-RU"/>
        </a:p>
      </dgm:t>
    </dgm:pt>
    <dgm:pt modelId="{4EA38E36-F7BE-40A1-B22D-2BA4ACB566CB}" type="pres">
      <dgm:prSet presAssocID="{28CB930F-4006-4970-B003-1AF0DDC35A94}" presName="vert2" presStyleCnt="0"/>
      <dgm:spPr/>
    </dgm:pt>
    <dgm:pt modelId="{BEAF0505-4D35-4F24-BC95-16503BFDB76E}" type="pres">
      <dgm:prSet presAssocID="{28CB930F-4006-4970-B003-1AF0DDC35A94}" presName="thinLine2b" presStyleLbl="callout" presStyleIdx="0" presStyleCnt="1" custLinFactY="-1200000" custLinFactNeighborX="0" custLinFactNeighborY="-129499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8E149F0-A50B-47F9-9BDE-1D820111926B}" type="pres">
      <dgm:prSet presAssocID="{28CB930F-4006-4970-B003-1AF0DDC35A94}" presName="vertSpace2b" presStyleCnt="0"/>
      <dgm:spPr/>
    </dgm:pt>
  </dgm:ptLst>
  <dgm:cxnLst>
    <dgm:cxn modelId="{8B318BA9-195F-4F26-B5F1-A503D93EC290}" srcId="{C24876FC-3E48-46CF-B1DA-A6F662914C2B}" destId="{34E81CDD-F07D-436B-B728-A3DD02AAB058}" srcOrd="0" destOrd="0" parTransId="{B2AB8C3E-4DAB-4713-8E77-8AB5D050035A}" sibTransId="{67F19809-F3E3-42CA-B9A1-45C894EF0327}"/>
    <dgm:cxn modelId="{4B6A8B7E-FF2E-4287-82D9-163ACBE413DE}" type="presOf" srcId="{28CB930F-4006-4970-B003-1AF0DDC35A94}" destId="{A4C65A2C-E8EA-4FD6-9313-1264D1A4E46A}" srcOrd="0" destOrd="0" presId="urn:microsoft.com/office/officeart/2008/layout/LinedList"/>
    <dgm:cxn modelId="{F0FB8123-84C5-4796-8465-4BD79CC1347C}" srcId="{34E81CDD-F07D-436B-B728-A3DD02AAB058}" destId="{28CB930F-4006-4970-B003-1AF0DDC35A94}" srcOrd="0" destOrd="0" parTransId="{FB8052AB-237D-4C4E-BA0D-3D2A04D03A3B}" sibTransId="{FDDE65DE-1119-4A35-8CCB-ECB81BF231BF}"/>
    <dgm:cxn modelId="{45E71EC3-0494-4B9A-806C-55A1A5D747F8}" type="presOf" srcId="{C24876FC-3E48-46CF-B1DA-A6F662914C2B}" destId="{78F85B5D-1873-4FAF-805C-061BF8E52AA4}" srcOrd="0" destOrd="0" presId="urn:microsoft.com/office/officeart/2008/layout/LinedList"/>
    <dgm:cxn modelId="{CE30009F-9C88-476A-9118-543603913755}" type="presOf" srcId="{34E81CDD-F07D-436B-B728-A3DD02AAB058}" destId="{BAD6DCA8-C2D0-4713-A970-B03F0D4485A5}" srcOrd="0" destOrd="0" presId="urn:microsoft.com/office/officeart/2008/layout/LinedList"/>
    <dgm:cxn modelId="{92C6F0C7-DD99-40F3-ABC1-AE9D01D8D4D1}" type="presParOf" srcId="{78F85B5D-1873-4FAF-805C-061BF8E52AA4}" destId="{4BFE1419-0A79-433B-BD7A-796113659CFD}" srcOrd="0" destOrd="0" presId="urn:microsoft.com/office/officeart/2008/layout/LinedList"/>
    <dgm:cxn modelId="{65CD9E88-FD1F-47D3-BB39-4533C4B922CA}" type="presParOf" srcId="{78F85B5D-1873-4FAF-805C-061BF8E52AA4}" destId="{8A377AC0-6A96-42DF-8FDD-0E6D54346018}" srcOrd="1" destOrd="0" presId="urn:microsoft.com/office/officeart/2008/layout/LinedList"/>
    <dgm:cxn modelId="{FB1266A1-D0DB-4174-9AE1-855D2A316C89}" type="presParOf" srcId="{8A377AC0-6A96-42DF-8FDD-0E6D54346018}" destId="{BAD6DCA8-C2D0-4713-A970-B03F0D4485A5}" srcOrd="0" destOrd="0" presId="urn:microsoft.com/office/officeart/2008/layout/LinedList"/>
    <dgm:cxn modelId="{C8681533-56BA-40BF-93BF-00A557A59236}" type="presParOf" srcId="{8A377AC0-6A96-42DF-8FDD-0E6D54346018}" destId="{7E386ED1-AEEB-47EF-9652-947EFCC15C5A}" srcOrd="1" destOrd="0" presId="urn:microsoft.com/office/officeart/2008/layout/LinedList"/>
    <dgm:cxn modelId="{D14A2F93-A25B-4C10-A9E5-6BA985A2766D}" type="presParOf" srcId="{7E386ED1-AEEB-47EF-9652-947EFCC15C5A}" destId="{DFB2ECF3-9A73-49A0-B042-2FDA2E5BE644}" srcOrd="0" destOrd="0" presId="urn:microsoft.com/office/officeart/2008/layout/LinedList"/>
    <dgm:cxn modelId="{0D56AD40-0FB2-4EEB-949E-38FFB8DBC184}" type="presParOf" srcId="{7E386ED1-AEEB-47EF-9652-947EFCC15C5A}" destId="{AA5091E2-3CB0-4CE3-8C25-775F577E0089}" srcOrd="1" destOrd="0" presId="urn:microsoft.com/office/officeart/2008/layout/LinedList"/>
    <dgm:cxn modelId="{4133F395-76D8-44C9-BE2E-052050FCF973}" type="presParOf" srcId="{AA5091E2-3CB0-4CE3-8C25-775F577E0089}" destId="{BD699911-4C9A-405C-8F66-A4C7051C0267}" srcOrd="0" destOrd="0" presId="urn:microsoft.com/office/officeart/2008/layout/LinedList"/>
    <dgm:cxn modelId="{19A52A0E-D155-459F-8880-E7FFE168BBF0}" type="presParOf" srcId="{AA5091E2-3CB0-4CE3-8C25-775F577E0089}" destId="{A4C65A2C-E8EA-4FD6-9313-1264D1A4E46A}" srcOrd="1" destOrd="0" presId="urn:microsoft.com/office/officeart/2008/layout/LinedList"/>
    <dgm:cxn modelId="{44A43093-5E6A-4786-AFFD-AE80370AD377}" type="presParOf" srcId="{AA5091E2-3CB0-4CE3-8C25-775F577E0089}" destId="{4EA38E36-F7BE-40A1-B22D-2BA4ACB566CB}" srcOrd="2" destOrd="0" presId="urn:microsoft.com/office/officeart/2008/layout/LinedList"/>
    <dgm:cxn modelId="{93D070B0-417E-410B-AEA0-83E7FEB0D475}" type="presParOf" srcId="{7E386ED1-AEEB-47EF-9652-947EFCC15C5A}" destId="{BEAF0505-4D35-4F24-BC95-16503BFDB76E}" srcOrd="2" destOrd="0" presId="urn:microsoft.com/office/officeart/2008/layout/LinedList"/>
    <dgm:cxn modelId="{DFADE91F-86A7-4F27-8897-AF420F46502E}" type="presParOf" srcId="{7E386ED1-AEEB-47EF-9652-947EFCC15C5A}" destId="{B8E149F0-A50B-47F9-9BDE-1D820111926B}" srcOrd="3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876FC-3E48-46CF-B1DA-A6F662914C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E81CDD-F07D-436B-B728-A3DD02AAB058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,</a:t>
          </a:r>
          <a:endParaRPr lang="ru-RU" sz="800" dirty="0">
            <a:solidFill>
              <a:schemeClr val="bg1"/>
            </a:solidFill>
          </a:endParaRPr>
        </a:p>
      </dgm:t>
    </dgm:pt>
    <dgm:pt modelId="{B2AB8C3E-4DAB-4713-8E77-8AB5D050035A}" type="parTrans" cxnId="{8B318BA9-195F-4F26-B5F1-A503D93EC290}">
      <dgm:prSet/>
      <dgm:spPr/>
      <dgm:t>
        <a:bodyPr/>
        <a:lstStyle/>
        <a:p>
          <a:endParaRPr lang="ru-RU"/>
        </a:p>
      </dgm:t>
    </dgm:pt>
    <dgm:pt modelId="{67F19809-F3E3-42CA-B9A1-45C894EF0327}" type="sibTrans" cxnId="{8B318BA9-195F-4F26-B5F1-A503D93EC290}">
      <dgm:prSet/>
      <dgm:spPr/>
      <dgm:t>
        <a:bodyPr/>
        <a:lstStyle/>
        <a:p>
          <a:endParaRPr lang="ru-RU"/>
        </a:p>
      </dgm:t>
    </dgm:pt>
    <dgm:pt modelId="{28CB930F-4006-4970-B003-1AF0DDC35A94}">
      <dgm:prSet phldrT="[Текст]" custT="1"/>
      <dgm:spPr/>
      <dgm:t>
        <a:bodyPr/>
        <a:lstStyle/>
        <a:p>
          <a:endParaRPr lang="ru-RU" sz="1800" dirty="0"/>
        </a:p>
      </dgm:t>
    </dgm:pt>
    <dgm:pt modelId="{FB8052AB-237D-4C4E-BA0D-3D2A04D03A3B}" type="parTrans" cxnId="{F0FB8123-84C5-4796-8465-4BD79CC1347C}">
      <dgm:prSet/>
      <dgm:spPr/>
      <dgm:t>
        <a:bodyPr/>
        <a:lstStyle/>
        <a:p>
          <a:endParaRPr lang="ru-RU"/>
        </a:p>
      </dgm:t>
    </dgm:pt>
    <dgm:pt modelId="{FDDE65DE-1119-4A35-8CCB-ECB81BF231BF}" type="sibTrans" cxnId="{F0FB8123-84C5-4796-8465-4BD79CC1347C}">
      <dgm:prSet/>
      <dgm:spPr/>
      <dgm:t>
        <a:bodyPr/>
        <a:lstStyle/>
        <a:p>
          <a:endParaRPr lang="ru-RU"/>
        </a:p>
      </dgm:t>
    </dgm:pt>
    <dgm:pt modelId="{78F85B5D-1873-4FAF-805C-061BF8E52AA4}" type="pres">
      <dgm:prSet presAssocID="{C24876FC-3E48-46CF-B1DA-A6F662914C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FE1419-0A79-433B-BD7A-796113659CFD}" type="pres">
      <dgm:prSet presAssocID="{34E81CDD-F07D-436B-B728-A3DD02AAB058}" presName="thickLine" presStyleLbl="alignNode1" presStyleIdx="0" presStyleCnt="1" custLinFactNeighborX="0" custLinFactNeighborY="-149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A377AC0-6A96-42DF-8FDD-0E6D54346018}" type="pres">
      <dgm:prSet presAssocID="{34E81CDD-F07D-436B-B728-A3DD02AAB058}" presName="horz1" presStyleCnt="0"/>
      <dgm:spPr/>
    </dgm:pt>
    <dgm:pt modelId="{BAD6DCA8-C2D0-4713-A970-B03F0D4485A5}" type="pres">
      <dgm:prSet presAssocID="{34E81CDD-F07D-436B-B728-A3DD02AAB058}" presName="tx1" presStyleLbl="revTx" presStyleIdx="0" presStyleCnt="2" custScaleY="94540"/>
      <dgm:spPr/>
      <dgm:t>
        <a:bodyPr/>
        <a:lstStyle/>
        <a:p>
          <a:endParaRPr lang="ru-RU"/>
        </a:p>
      </dgm:t>
    </dgm:pt>
    <dgm:pt modelId="{7E386ED1-AEEB-47EF-9652-947EFCC15C5A}" type="pres">
      <dgm:prSet presAssocID="{34E81CDD-F07D-436B-B728-A3DD02AAB058}" presName="vert1" presStyleCnt="0"/>
      <dgm:spPr/>
    </dgm:pt>
    <dgm:pt modelId="{DFB2ECF3-9A73-49A0-B042-2FDA2E5BE644}" type="pres">
      <dgm:prSet presAssocID="{28CB930F-4006-4970-B003-1AF0DDC35A94}" presName="vertSpace2a" presStyleCnt="0"/>
      <dgm:spPr/>
    </dgm:pt>
    <dgm:pt modelId="{AA5091E2-3CB0-4CE3-8C25-775F577E0089}" type="pres">
      <dgm:prSet presAssocID="{28CB930F-4006-4970-B003-1AF0DDC35A94}" presName="horz2" presStyleCnt="0"/>
      <dgm:spPr/>
    </dgm:pt>
    <dgm:pt modelId="{BD699911-4C9A-405C-8F66-A4C7051C0267}" type="pres">
      <dgm:prSet presAssocID="{28CB930F-4006-4970-B003-1AF0DDC35A94}" presName="horzSpace2" presStyleCnt="0"/>
      <dgm:spPr/>
    </dgm:pt>
    <dgm:pt modelId="{A4C65A2C-E8EA-4FD6-9313-1264D1A4E46A}" type="pres">
      <dgm:prSet presAssocID="{28CB930F-4006-4970-B003-1AF0DDC35A94}" presName="tx2" presStyleLbl="revTx" presStyleIdx="1" presStyleCnt="2" custScaleY="116251" custLinFactNeighborX="-964" custLinFactNeighborY="-64645"/>
      <dgm:spPr/>
      <dgm:t>
        <a:bodyPr/>
        <a:lstStyle/>
        <a:p>
          <a:endParaRPr lang="ru-RU"/>
        </a:p>
      </dgm:t>
    </dgm:pt>
    <dgm:pt modelId="{4EA38E36-F7BE-40A1-B22D-2BA4ACB566CB}" type="pres">
      <dgm:prSet presAssocID="{28CB930F-4006-4970-B003-1AF0DDC35A94}" presName="vert2" presStyleCnt="0"/>
      <dgm:spPr/>
    </dgm:pt>
    <dgm:pt modelId="{BEAF0505-4D35-4F24-BC95-16503BFDB76E}" type="pres">
      <dgm:prSet presAssocID="{28CB930F-4006-4970-B003-1AF0DDC35A94}" presName="thinLine2b" presStyleLbl="callout" presStyleIdx="0" presStyleCnt="1" custLinFactY="-1000000" custLinFactNeighborX="27" custLinFactNeighborY="-1052040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8E149F0-A50B-47F9-9BDE-1D820111926B}" type="pres">
      <dgm:prSet presAssocID="{28CB930F-4006-4970-B003-1AF0DDC35A94}" presName="vertSpace2b" presStyleCnt="0"/>
      <dgm:spPr/>
    </dgm:pt>
  </dgm:ptLst>
  <dgm:cxnLst>
    <dgm:cxn modelId="{D9860522-8D54-4820-90AC-23C1D8CD789C}" type="presOf" srcId="{28CB930F-4006-4970-B003-1AF0DDC35A94}" destId="{A4C65A2C-E8EA-4FD6-9313-1264D1A4E46A}" srcOrd="0" destOrd="0" presId="urn:microsoft.com/office/officeart/2008/layout/LinedList"/>
    <dgm:cxn modelId="{BB9BE64D-736F-45DE-BF4C-F20AB5874316}" type="presOf" srcId="{34E81CDD-F07D-436B-B728-A3DD02AAB058}" destId="{BAD6DCA8-C2D0-4713-A970-B03F0D4485A5}" srcOrd="0" destOrd="0" presId="urn:microsoft.com/office/officeart/2008/layout/LinedList"/>
    <dgm:cxn modelId="{F0FB8123-84C5-4796-8465-4BD79CC1347C}" srcId="{34E81CDD-F07D-436B-B728-A3DD02AAB058}" destId="{28CB930F-4006-4970-B003-1AF0DDC35A94}" srcOrd="0" destOrd="0" parTransId="{FB8052AB-237D-4C4E-BA0D-3D2A04D03A3B}" sibTransId="{FDDE65DE-1119-4A35-8CCB-ECB81BF231BF}"/>
    <dgm:cxn modelId="{01814E82-8E0D-4DB6-839F-C2F80FC9E544}" type="presOf" srcId="{C24876FC-3E48-46CF-B1DA-A6F662914C2B}" destId="{78F85B5D-1873-4FAF-805C-061BF8E52AA4}" srcOrd="0" destOrd="0" presId="urn:microsoft.com/office/officeart/2008/layout/LinedList"/>
    <dgm:cxn modelId="{8B318BA9-195F-4F26-B5F1-A503D93EC290}" srcId="{C24876FC-3E48-46CF-B1DA-A6F662914C2B}" destId="{34E81CDD-F07D-436B-B728-A3DD02AAB058}" srcOrd="0" destOrd="0" parTransId="{B2AB8C3E-4DAB-4713-8E77-8AB5D050035A}" sibTransId="{67F19809-F3E3-42CA-B9A1-45C894EF0327}"/>
    <dgm:cxn modelId="{44BD1784-5121-44E7-89FD-518AC9C8F1EE}" type="presParOf" srcId="{78F85B5D-1873-4FAF-805C-061BF8E52AA4}" destId="{4BFE1419-0A79-433B-BD7A-796113659CFD}" srcOrd="0" destOrd="0" presId="urn:microsoft.com/office/officeart/2008/layout/LinedList"/>
    <dgm:cxn modelId="{91383C6F-5C1E-446E-95A0-19BAB514C2F9}" type="presParOf" srcId="{78F85B5D-1873-4FAF-805C-061BF8E52AA4}" destId="{8A377AC0-6A96-42DF-8FDD-0E6D54346018}" srcOrd="1" destOrd="0" presId="urn:microsoft.com/office/officeart/2008/layout/LinedList"/>
    <dgm:cxn modelId="{97C11CE3-0E0E-48F5-B526-DD99ACD013DD}" type="presParOf" srcId="{8A377AC0-6A96-42DF-8FDD-0E6D54346018}" destId="{BAD6DCA8-C2D0-4713-A970-B03F0D4485A5}" srcOrd="0" destOrd="0" presId="urn:microsoft.com/office/officeart/2008/layout/LinedList"/>
    <dgm:cxn modelId="{D8808D86-4D07-46B2-83A2-6B50D6ED4BC2}" type="presParOf" srcId="{8A377AC0-6A96-42DF-8FDD-0E6D54346018}" destId="{7E386ED1-AEEB-47EF-9652-947EFCC15C5A}" srcOrd="1" destOrd="0" presId="urn:microsoft.com/office/officeart/2008/layout/LinedList"/>
    <dgm:cxn modelId="{EDCFE726-23A6-46E5-ABDC-A7D4714E6CE4}" type="presParOf" srcId="{7E386ED1-AEEB-47EF-9652-947EFCC15C5A}" destId="{DFB2ECF3-9A73-49A0-B042-2FDA2E5BE644}" srcOrd="0" destOrd="0" presId="urn:microsoft.com/office/officeart/2008/layout/LinedList"/>
    <dgm:cxn modelId="{2E505FC7-6570-47E7-96F1-462BDB5BD9DE}" type="presParOf" srcId="{7E386ED1-AEEB-47EF-9652-947EFCC15C5A}" destId="{AA5091E2-3CB0-4CE3-8C25-775F577E0089}" srcOrd="1" destOrd="0" presId="urn:microsoft.com/office/officeart/2008/layout/LinedList"/>
    <dgm:cxn modelId="{0038C2B9-73E8-470A-B45B-76560DBB446D}" type="presParOf" srcId="{AA5091E2-3CB0-4CE3-8C25-775F577E0089}" destId="{BD699911-4C9A-405C-8F66-A4C7051C0267}" srcOrd="0" destOrd="0" presId="urn:microsoft.com/office/officeart/2008/layout/LinedList"/>
    <dgm:cxn modelId="{6EBCF978-4B36-4385-BDCE-D3CC5E097351}" type="presParOf" srcId="{AA5091E2-3CB0-4CE3-8C25-775F577E0089}" destId="{A4C65A2C-E8EA-4FD6-9313-1264D1A4E46A}" srcOrd="1" destOrd="0" presId="urn:microsoft.com/office/officeart/2008/layout/LinedList"/>
    <dgm:cxn modelId="{B26EB21B-2B3D-4219-8874-667C3F6ABD1E}" type="presParOf" srcId="{AA5091E2-3CB0-4CE3-8C25-775F577E0089}" destId="{4EA38E36-F7BE-40A1-B22D-2BA4ACB566CB}" srcOrd="2" destOrd="0" presId="urn:microsoft.com/office/officeart/2008/layout/LinedList"/>
    <dgm:cxn modelId="{BB3B5A95-696F-4756-A71C-F656937F277C}" type="presParOf" srcId="{7E386ED1-AEEB-47EF-9652-947EFCC15C5A}" destId="{BEAF0505-4D35-4F24-BC95-16503BFDB76E}" srcOrd="2" destOrd="0" presId="urn:microsoft.com/office/officeart/2008/layout/LinedList"/>
    <dgm:cxn modelId="{03BFA938-1C15-48EF-B5F5-78645B9933D1}" type="presParOf" srcId="{7E386ED1-AEEB-47EF-9652-947EFCC15C5A}" destId="{B8E149F0-A50B-47F9-9BDE-1D820111926B}" srcOrd="3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EC469-FB56-4154-8C39-A22813050C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6C3B2A-57F4-4495-81BD-5AA48870FA8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B923452C-DB79-46E4-8DE4-A05C1F746D35}" type="sibTrans" cxnId="{E1587BF3-727B-4DBC-A356-2BA3995031B4}">
      <dgm:prSet/>
      <dgm:spPr/>
      <dgm:t>
        <a:bodyPr/>
        <a:lstStyle/>
        <a:p>
          <a:endParaRPr lang="ru-RU"/>
        </a:p>
      </dgm:t>
    </dgm:pt>
    <dgm:pt modelId="{13DABA19-C0DF-4E6C-8BA9-DCAAD9E2153F}" type="parTrans" cxnId="{E1587BF3-727B-4DBC-A356-2BA3995031B4}">
      <dgm:prSet/>
      <dgm:spPr/>
      <dgm:t>
        <a:bodyPr/>
        <a:lstStyle/>
        <a:p>
          <a:endParaRPr lang="ru-RU"/>
        </a:p>
      </dgm:t>
    </dgm:pt>
    <dgm:pt modelId="{C0094ED4-6745-4518-A74E-579A2498DFBE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2018 год (2 полугодие)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CD42B-536E-438F-90E3-71B5F24BAA6C}" type="sibTrans" cxnId="{F0E35ACD-1DF8-4D49-90C6-6CB844C1E15D}">
      <dgm:prSet/>
      <dgm:spPr/>
      <dgm:t>
        <a:bodyPr/>
        <a:lstStyle/>
        <a:p>
          <a:endParaRPr lang="ru-RU"/>
        </a:p>
      </dgm:t>
    </dgm:pt>
    <dgm:pt modelId="{495606CF-BA51-4776-A0EF-B35A82B5687C}" type="parTrans" cxnId="{F0E35ACD-1DF8-4D49-90C6-6CB844C1E15D}">
      <dgm:prSet/>
      <dgm:spPr/>
      <dgm:t>
        <a:bodyPr/>
        <a:lstStyle/>
        <a:p>
          <a:endParaRPr lang="ru-RU"/>
        </a:p>
      </dgm:t>
    </dgm:pt>
    <dgm:pt modelId="{B8EDDFF6-99C8-4434-814B-20CC4E39334C}" type="pres">
      <dgm:prSet presAssocID="{F14EC469-FB56-4154-8C39-A22813050C8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24CC0D-2A86-4F58-8E0E-18BD5B36D5D8}" type="pres">
      <dgm:prSet presAssocID="{7E6C3B2A-57F4-4495-81BD-5AA48870FA89}" presName="thickLine" presStyleLbl="alignNode1" presStyleIdx="0" presStyleCn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46E1C53-56E8-438B-9B54-E72243C487D3}" type="pres">
      <dgm:prSet presAssocID="{7E6C3B2A-57F4-4495-81BD-5AA48870FA89}" presName="horz1" presStyleCnt="0"/>
      <dgm:spPr/>
    </dgm:pt>
    <dgm:pt modelId="{CF09778C-2007-4BAC-880E-EF3BE8A671BF}" type="pres">
      <dgm:prSet presAssocID="{7E6C3B2A-57F4-4495-81BD-5AA48870FA89}" presName="tx1" presStyleLbl="revTx" presStyleIdx="0" presStyleCnt="2"/>
      <dgm:spPr/>
      <dgm:t>
        <a:bodyPr/>
        <a:lstStyle/>
        <a:p>
          <a:endParaRPr lang="ru-RU"/>
        </a:p>
      </dgm:t>
    </dgm:pt>
    <dgm:pt modelId="{F9F51BBB-02C1-4C0A-B8B4-25E0C2BA788C}" type="pres">
      <dgm:prSet presAssocID="{7E6C3B2A-57F4-4495-81BD-5AA48870FA89}" presName="vert1" presStyleCnt="0"/>
      <dgm:spPr/>
    </dgm:pt>
    <dgm:pt modelId="{AD507388-E0B0-49FA-9C5F-EE8C4D89B1B1}" type="pres">
      <dgm:prSet presAssocID="{C0094ED4-6745-4518-A74E-579A2498DFBE}" presName="vertSpace2a" presStyleCnt="0"/>
      <dgm:spPr/>
    </dgm:pt>
    <dgm:pt modelId="{6C4D1C12-FA38-4860-BEEF-1F8A91F18986}" type="pres">
      <dgm:prSet presAssocID="{C0094ED4-6745-4518-A74E-579A2498DFBE}" presName="horz2" presStyleCnt="0"/>
      <dgm:spPr/>
    </dgm:pt>
    <dgm:pt modelId="{2FD0CE6A-6771-4D68-B527-05ED3425BD7F}" type="pres">
      <dgm:prSet presAssocID="{C0094ED4-6745-4518-A74E-579A2498DFBE}" presName="horzSpace2" presStyleCnt="0"/>
      <dgm:spPr/>
    </dgm:pt>
    <dgm:pt modelId="{F5116F1E-7421-4520-A974-9DBC9AB0F589}" type="pres">
      <dgm:prSet presAssocID="{C0094ED4-6745-4518-A74E-579A2498DFBE}" presName="tx2" presStyleLbl="revTx" presStyleIdx="1" presStyleCnt="2" custScaleX="70654" custScaleY="6431" custLinFactNeighborX="-21535" custLinFactNeighborY="-1226"/>
      <dgm:spPr/>
      <dgm:t>
        <a:bodyPr/>
        <a:lstStyle/>
        <a:p>
          <a:endParaRPr lang="ru-RU"/>
        </a:p>
      </dgm:t>
    </dgm:pt>
    <dgm:pt modelId="{FD36C975-C4C2-4DDB-B277-9A9C45D4BA4B}" type="pres">
      <dgm:prSet presAssocID="{C0094ED4-6745-4518-A74E-579A2498DFBE}" presName="vert2" presStyleCnt="0"/>
      <dgm:spPr/>
    </dgm:pt>
    <dgm:pt modelId="{F4C03698-37A1-429F-913F-5CEB5157C2EA}" type="pres">
      <dgm:prSet presAssocID="{C0094ED4-6745-4518-A74E-579A2498DFBE}" presName="thinLine2b" presStyleLbl="callout" presStyleIdx="0" presStyleCnt="1" custLinFactY="-900000" custLinFactNeighborX="-21676" custLinFactNeighborY="-98568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F94F1B4-265B-47DC-A794-EE2430DE1515}" type="pres">
      <dgm:prSet presAssocID="{C0094ED4-6745-4518-A74E-579A2498DFBE}" presName="vertSpace2b" presStyleCnt="0"/>
      <dgm:spPr/>
    </dgm:pt>
  </dgm:ptLst>
  <dgm:cxnLst>
    <dgm:cxn modelId="{F0E35ACD-1DF8-4D49-90C6-6CB844C1E15D}" srcId="{7E6C3B2A-57F4-4495-81BD-5AA48870FA89}" destId="{C0094ED4-6745-4518-A74E-579A2498DFBE}" srcOrd="0" destOrd="0" parTransId="{495606CF-BA51-4776-A0EF-B35A82B5687C}" sibTransId="{EB3CD42B-536E-438F-90E3-71B5F24BAA6C}"/>
    <dgm:cxn modelId="{C0100543-CBA8-4841-805B-DF1D718E774C}" type="presOf" srcId="{F14EC469-FB56-4154-8C39-A22813050C82}" destId="{B8EDDFF6-99C8-4434-814B-20CC4E39334C}" srcOrd="0" destOrd="0" presId="urn:microsoft.com/office/officeart/2008/layout/LinedList"/>
    <dgm:cxn modelId="{E1587BF3-727B-4DBC-A356-2BA3995031B4}" srcId="{F14EC469-FB56-4154-8C39-A22813050C82}" destId="{7E6C3B2A-57F4-4495-81BD-5AA48870FA89}" srcOrd="0" destOrd="0" parTransId="{13DABA19-C0DF-4E6C-8BA9-DCAAD9E2153F}" sibTransId="{B923452C-DB79-46E4-8DE4-A05C1F746D35}"/>
    <dgm:cxn modelId="{782E20FD-13A6-4D15-8178-D624717CA95F}" type="presOf" srcId="{7E6C3B2A-57F4-4495-81BD-5AA48870FA89}" destId="{CF09778C-2007-4BAC-880E-EF3BE8A671BF}" srcOrd="0" destOrd="0" presId="urn:microsoft.com/office/officeart/2008/layout/LinedList"/>
    <dgm:cxn modelId="{35339244-D740-4BB4-BFDA-4883DA3AC167}" type="presOf" srcId="{C0094ED4-6745-4518-A74E-579A2498DFBE}" destId="{F5116F1E-7421-4520-A974-9DBC9AB0F589}" srcOrd="0" destOrd="0" presId="urn:microsoft.com/office/officeart/2008/layout/LinedList"/>
    <dgm:cxn modelId="{11A518A3-BE51-4D69-84E6-5D35B2F39C44}" type="presParOf" srcId="{B8EDDFF6-99C8-4434-814B-20CC4E39334C}" destId="{4F24CC0D-2A86-4F58-8E0E-18BD5B36D5D8}" srcOrd="0" destOrd="0" presId="urn:microsoft.com/office/officeart/2008/layout/LinedList"/>
    <dgm:cxn modelId="{6B1DBF79-5B3A-446E-B464-62AA43CB5543}" type="presParOf" srcId="{B8EDDFF6-99C8-4434-814B-20CC4E39334C}" destId="{F46E1C53-56E8-438B-9B54-E72243C487D3}" srcOrd="1" destOrd="0" presId="urn:microsoft.com/office/officeart/2008/layout/LinedList"/>
    <dgm:cxn modelId="{B8A7F7A2-5FA0-451E-88DB-B51FB08EC7C4}" type="presParOf" srcId="{F46E1C53-56E8-438B-9B54-E72243C487D3}" destId="{CF09778C-2007-4BAC-880E-EF3BE8A671BF}" srcOrd="0" destOrd="0" presId="urn:microsoft.com/office/officeart/2008/layout/LinedList"/>
    <dgm:cxn modelId="{2F99C12A-19FB-4FA1-B57B-2468F9D5665A}" type="presParOf" srcId="{F46E1C53-56E8-438B-9B54-E72243C487D3}" destId="{F9F51BBB-02C1-4C0A-B8B4-25E0C2BA788C}" srcOrd="1" destOrd="0" presId="urn:microsoft.com/office/officeart/2008/layout/LinedList"/>
    <dgm:cxn modelId="{A9AFE73D-3F35-422A-924D-F82768D87B57}" type="presParOf" srcId="{F9F51BBB-02C1-4C0A-B8B4-25E0C2BA788C}" destId="{AD507388-E0B0-49FA-9C5F-EE8C4D89B1B1}" srcOrd="0" destOrd="0" presId="urn:microsoft.com/office/officeart/2008/layout/LinedList"/>
    <dgm:cxn modelId="{26749A49-EE41-4BD3-830B-51C2ED5F24DC}" type="presParOf" srcId="{F9F51BBB-02C1-4C0A-B8B4-25E0C2BA788C}" destId="{6C4D1C12-FA38-4860-BEEF-1F8A91F18986}" srcOrd="1" destOrd="0" presId="urn:microsoft.com/office/officeart/2008/layout/LinedList"/>
    <dgm:cxn modelId="{9C44F5DA-642F-4EEE-A5E2-B0CDFA878F90}" type="presParOf" srcId="{6C4D1C12-FA38-4860-BEEF-1F8A91F18986}" destId="{2FD0CE6A-6771-4D68-B527-05ED3425BD7F}" srcOrd="0" destOrd="0" presId="urn:microsoft.com/office/officeart/2008/layout/LinedList"/>
    <dgm:cxn modelId="{27202E3C-D229-4D55-ADE4-8CB20B4E16F7}" type="presParOf" srcId="{6C4D1C12-FA38-4860-BEEF-1F8A91F18986}" destId="{F5116F1E-7421-4520-A974-9DBC9AB0F589}" srcOrd="1" destOrd="0" presId="urn:microsoft.com/office/officeart/2008/layout/LinedList"/>
    <dgm:cxn modelId="{A37A0C9D-B6AA-4B13-BC27-FB2559C66B89}" type="presParOf" srcId="{6C4D1C12-FA38-4860-BEEF-1F8A91F18986}" destId="{FD36C975-C4C2-4DDB-B277-9A9C45D4BA4B}" srcOrd="2" destOrd="0" presId="urn:microsoft.com/office/officeart/2008/layout/LinedList"/>
    <dgm:cxn modelId="{CEF26FB4-A286-45A4-84E3-FC1C5460FD74}" type="presParOf" srcId="{F9F51BBB-02C1-4C0A-B8B4-25E0C2BA788C}" destId="{F4C03698-37A1-429F-913F-5CEB5157C2EA}" srcOrd="2" destOrd="0" presId="urn:microsoft.com/office/officeart/2008/layout/LinedList"/>
    <dgm:cxn modelId="{608DF3B3-8983-4EE1-BD64-B0616020D2BB}" type="presParOf" srcId="{F9F51BBB-02C1-4C0A-B8B4-25E0C2BA788C}" destId="{3F94F1B4-265B-47DC-A794-EE2430DE1515}" srcOrd="3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4876FC-3E48-46CF-B1DA-A6F662914C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E81CDD-F07D-436B-B728-A3DD02AAB058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,</a:t>
          </a:r>
          <a:endParaRPr lang="ru-RU" sz="800" dirty="0">
            <a:solidFill>
              <a:schemeClr val="bg1"/>
            </a:solidFill>
          </a:endParaRPr>
        </a:p>
      </dgm:t>
    </dgm:pt>
    <dgm:pt modelId="{B2AB8C3E-4DAB-4713-8E77-8AB5D050035A}" type="parTrans" cxnId="{8B318BA9-195F-4F26-B5F1-A503D93EC290}">
      <dgm:prSet/>
      <dgm:spPr/>
      <dgm:t>
        <a:bodyPr/>
        <a:lstStyle/>
        <a:p>
          <a:endParaRPr lang="ru-RU"/>
        </a:p>
      </dgm:t>
    </dgm:pt>
    <dgm:pt modelId="{67F19809-F3E3-42CA-B9A1-45C894EF0327}" type="sibTrans" cxnId="{8B318BA9-195F-4F26-B5F1-A503D93EC290}">
      <dgm:prSet/>
      <dgm:spPr/>
      <dgm:t>
        <a:bodyPr/>
        <a:lstStyle/>
        <a:p>
          <a:endParaRPr lang="ru-RU"/>
        </a:p>
      </dgm:t>
    </dgm:pt>
    <dgm:pt modelId="{28CB930F-4006-4970-B003-1AF0DDC35A94}">
      <dgm:prSet phldrT="[Текст]" custT="1"/>
      <dgm:spPr/>
      <dgm:t>
        <a:bodyPr/>
        <a:lstStyle/>
        <a:p>
          <a:endParaRPr lang="ru-RU" sz="1800" dirty="0"/>
        </a:p>
      </dgm:t>
    </dgm:pt>
    <dgm:pt modelId="{FB8052AB-237D-4C4E-BA0D-3D2A04D03A3B}" type="parTrans" cxnId="{F0FB8123-84C5-4796-8465-4BD79CC1347C}">
      <dgm:prSet/>
      <dgm:spPr/>
      <dgm:t>
        <a:bodyPr/>
        <a:lstStyle/>
        <a:p>
          <a:endParaRPr lang="ru-RU"/>
        </a:p>
      </dgm:t>
    </dgm:pt>
    <dgm:pt modelId="{FDDE65DE-1119-4A35-8CCB-ECB81BF231BF}" type="sibTrans" cxnId="{F0FB8123-84C5-4796-8465-4BD79CC1347C}">
      <dgm:prSet/>
      <dgm:spPr/>
      <dgm:t>
        <a:bodyPr/>
        <a:lstStyle/>
        <a:p>
          <a:endParaRPr lang="ru-RU"/>
        </a:p>
      </dgm:t>
    </dgm:pt>
    <dgm:pt modelId="{78F85B5D-1873-4FAF-805C-061BF8E52AA4}" type="pres">
      <dgm:prSet presAssocID="{C24876FC-3E48-46CF-B1DA-A6F662914C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FE1419-0A79-433B-BD7A-796113659CFD}" type="pres">
      <dgm:prSet presAssocID="{34E81CDD-F07D-436B-B728-A3DD02AAB058}" presName="thickLine" presStyleLbl="alignNode1" presStyleIdx="0" presStyleCn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A377AC0-6A96-42DF-8FDD-0E6D54346018}" type="pres">
      <dgm:prSet presAssocID="{34E81CDD-F07D-436B-B728-A3DD02AAB058}" presName="horz1" presStyleCnt="0"/>
      <dgm:spPr/>
    </dgm:pt>
    <dgm:pt modelId="{BAD6DCA8-C2D0-4713-A970-B03F0D4485A5}" type="pres">
      <dgm:prSet presAssocID="{34E81CDD-F07D-436B-B728-A3DD02AAB058}" presName="tx1" presStyleLbl="revTx" presStyleIdx="0" presStyleCnt="2" custScaleY="94540"/>
      <dgm:spPr/>
      <dgm:t>
        <a:bodyPr/>
        <a:lstStyle/>
        <a:p>
          <a:endParaRPr lang="ru-RU"/>
        </a:p>
      </dgm:t>
    </dgm:pt>
    <dgm:pt modelId="{7E386ED1-AEEB-47EF-9652-947EFCC15C5A}" type="pres">
      <dgm:prSet presAssocID="{34E81CDD-F07D-436B-B728-A3DD02AAB058}" presName="vert1" presStyleCnt="0"/>
      <dgm:spPr/>
    </dgm:pt>
    <dgm:pt modelId="{DFB2ECF3-9A73-49A0-B042-2FDA2E5BE644}" type="pres">
      <dgm:prSet presAssocID="{28CB930F-4006-4970-B003-1AF0DDC35A94}" presName="vertSpace2a" presStyleCnt="0"/>
      <dgm:spPr/>
    </dgm:pt>
    <dgm:pt modelId="{AA5091E2-3CB0-4CE3-8C25-775F577E0089}" type="pres">
      <dgm:prSet presAssocID="{28CB930F-4006-4970-B003-1AF0DDC35A94}" presName="horz2" presStyleCnt="0"/>
      <dgm:spPr/>
    </dgm:pt>
    <dgm:pt modelId="{BD699911-4C9A-405C-8F66-A4C7051C0267}" type="pres">
      <dgm:prSet presAssocID="{28CB930F-4006-4970-B003-1AF0DDC35A94}" presName="horzSpace2" presStyleCnt="0"/>
      <dgm:spPr/>
    </dgm:pt>
    <dgm:pt modelId="{A4C65A2C-E8EA-4FD6-9313-1264D1A4E46A}" type="pres">
      <dgm:prSet presAssocID="{28CB930F-4006-4970-B003-1AF0DDC35A94}" presName="tx2" presStyleLbl="revTx" presStyleIdx="1" presStyleCnt="2" custScaleY="116251" custLinFactNeighborX="-964" custLinFactNeighborY="-64645"/>
      <dgm:spPr/>
      <dgm:t>
        <a:bodyPr/>
        <a:lstStyle/>
        <a:p>
          <a:endParaRPr lang="ru-RU"/>
        </a:p>
      </dgm:t>
    </dgm:pt>
    <dgm:pt modelId="{4EA38E36-F7BE-40A1-B22D-2BA4ACB566CB}" type="pres">
      <dgm:prSet presAssocID="{28CB930F-4006-4970-B003-1AF0DDC35A94}" presName="vert2" presStyleCnt="0"/>
      <dgm:spPr/>
    </dgm:pt>
    <dgm:pt modelId="{BEAF0505-4D35-4F24-BC95-16503BFDB76E}" type="pres">
      <dgm:prSet presAssocID="{28CB930F-4006-4970-B003-1AF0DDC35A94}" presName="thinLine2b" presStyleLbl="callout" presStyleIdx="0" presStyleCnt="1" custLinFactY="-1800000" custLinFactNeighborX="-16047" custLinFactNeighborY="-1882340"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8E149F0-A50B-47F9-9BDE-1D820111926B}" type="pres">
      <dgm:prSet presAssocID="{28CB930F-4006-4970-B003-1AF0DDC35A94}" presName="vertSpace2b" presStyleCnt="0"/>
      <dgm:spPr/>
    </dgm:pt>
  </dgm:ptLst>
  <dgm:cxnLst>
    <dgm:cxn modelId="{14602229-B662-4134-9E73-15DB70639B31}" type="presOf" srcId="{28CB930F-4006-4970-B003-1AF0DDC35A94}" destId="{A4C65A2C-E8EA-4FD6-9313-1264D1A4E46A}" srcOrd="0" destOrd="0" presId="urn:microsoft.com/office/officeart/2008/layout/LinedList"/>
    <dgm:cxn modelId="{A49B39D8-D3EF-40A8-A74C-E6DEA256B732}" type="presOf" srcId="{34E81CDD-F07D-436B-B728-A3DD02AAB058}" destId="{BAD6DCA8-C2D0-4713-A970-B03F0D4485A5}" srcOrd="0" destOrd="0" presId="urn:microsoft.com/office/officeart/2008/layout/LinedList"/>
    <dgm:cxn modelId="{326A60A1-88E5-4042-934E-6964DCF35B7A}" type="presOf" srcId="{C24876FC-3E48-46CF-B1DA-A6F662914C2B}" destId="{78F85B5D-1873-4FAF-805C-061BF8E52AA4}" srcOrd="0" destOrd="0" presId="urn:microsoft.com/office/officeart/2008/layout/LinedList"/>
    <dgm:cxn modelId="{F0FB8123-84C5-4796-8465-4BD79CC1347C}" srcId="{34E81CDD-F07D-436B-B728-A3DD02AAB058}" destId="{28CB930F-4006-4970-B003-1AF0DDC35A94}" srcOrd="0" destOrd="0" parTransId="{FB8052AB-237D-4C4E-BA0D-3D2A04D03A3B}" sibTransId="{FDDE65DE-1119-4A35-8CCB-ECB81BF231BF}"/>
    <dgm:cxn modelId="{8B318BA9-195F-4F26-B5F1-A503D93EC290}" srcId="{C24876FC-3E48-46CF-B1DA-A6F662914C2B}" destId="{34E81CDD-F07D-436B-B728-A3DD02AAB058}" srcOrd="0" destOrd="0" parTransId="{B2AB8C3E-4DAB-4713-8E77-8AB5D050035A}" sibTransId="{67F19809-F3E3-42CA-B9A1-45C894EF0327}"/>
    <dgm:cxn modelId="{56EDE3F5-F5BE-4057-918E-4F2D7643891D}" type="presParOf" srcId="{78F85B5D-1873-4FAF-805C-061BF8E52AA4}" destId="{4BFE1419-0A79-433B-BD7A-796113659CFD}" srcOrd="0" destOrd="0" presId="urn:microsoft.com/office/officeart/2008/layout/LinedList"/>
    <dgm:cxn modelId="{3CD280D7-6CE2-4D4F-AE94-F28DA319FD9A}" type="presParOf" srcId="{78F85B5D-1873-4FAF-805C-061BF8E52AA4}" destId="{8A377AC0-6A96-42DF-8FDD-0E6D54346018}" srcOrd="1" destOrd="0" presId="urn:microsoft.com/office/officeart/2008/layout/LinedList"/>
    <dgm:cxn modelId="{F89B62CD-7B94-478F-8030-BDC748D4B230}" type="presParOf" srcId="{8A377AC0-6A96-42DF-8FDD-0E6D54346018}" destId="{BAD6DCA8-C2D0-4713-A970-B03F0D4485A5}" srcOrd="0" destOrd="0" presId="urn:microsoft.com/office/officeart/2008/layout/LinedList"/>
    <dgm:cxn modelId="{2AB84B52-C2D7-4D8C-8C9B-421E69EADB54}" type="presParOf" srcId="{8A377AC0-6A96-42DF-8FDD-0E6D54346018}" destId="{7E386ED1-AEEB-47EF-9652-947EFCC15C5A}" srcOrd="1" destOrd="0" presId="urn:microsoft.com/office/officeart/2008/layout/LinedList"/>
    <dgm:cxn modelId="{32A80653-E779-4F24-A13B-8F11C37688C8}" type="presParOf" srcId="{7E386ED1-AEEB-47EF-9652-947EFCC15C5A}" destId="{DFB2ECF3-9A73-49A0-B042-2FDA2E5BE644}" srcOrd="0" destOrd="0" presId="urn:microsoft.com/office/officeart/2008/layout/LinedList"/>
    <dgm:cxn modelId="{B269E47C-C114-4FA4-BCA1-B1E93BD68DBD}" type="presParOf" srcId="{7E386ED1-AEEB-47EF-9652-947EFCC15C5A}" destId="{AA5091E2-3CB0-4CE3-8C25-775F577E0089}" srcOrd="1" destOrd="0" presId="urn:microsoft.com/office/officeart/2008/layout/LinedList"/>
    <dgm:cxn modelId="{828795A0-F06B-4134-98E4-ECBEBC884EB8}" type="presParOf" srcId="{AA5091E2-3CB0-4CE3-8C25-775F577E0089}" destId="{BD699911-4C9A-405C-8F66-A4C7051C0267}" srcOrd="0" destOrd="0" presId="urn:microsoft.com/office/officeart/2008/layout/LinedList"/>
    <dgm:cxn modelId="{48B3ADA2-C09D-4C4B-B097-0DE11D1E67B7}" type="presParOf" srcId="{AA5091E2-3CB0-4CE3-8C25-775F577E0089}" destId="{A4C65A2C-E8EA-4FD6-9313-1264D1A4E46A}" srcOrd="1" destOrd="0" presId="urn:microsoft.com/office/officeart/2008/layout/LinedList"/>
    <dgm:cxn modelId="{78DBA7DF-86E3-4401-88CD-CDAC53AB65C1}" type="presParOf" srcId="{AA5091E2-3CB0-4CE3-8C25-775F577E0089}" destId="{4EA38E36-F7BE-40A1-B22D-2BA4ACB566CB}" srcOrd="2" destOrd="0" presId="urn:microsoft.com/office/officeart/2008/layout/LinedList"/>
    <dgm:cxn modelId="{5D94AC0A-AC42-4A9A-96C1-9C6A8D3C8843}" type="presParOf" srcId="{7E386ED1-AEEB-47EF-9652-947EFCC15C5A}" destId="{BEAF0505-4D35-4F24-BC95-16503BFDB76E}" srcOrd="2" destOrd="0" presId="urn:microsoft.com/office/officeart/2008/layout/LinedList"/>
    <dgm:cxn modelId="{E7A04724-54D5-4E21-8C02-4B869084EE19}" type="presParOf" srcId="{7E386ED1-AEEB-47EF-9652-947EFCC15C5A}" destId="{B8E149F0-A50B-47F9-9BDE-1D820111926B}" srcOrd="3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4EC469-FB56-4154-8C39-A22813050C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6C3B2A-57F4-4495-81BD-5AA48870FA8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B923452C-DB79-46E4-8DE4-A05C1F746D35}" type="sibTrans" cxnId="{E1587BF3-727B-4DBC-A356-2BA3995031B4}">
      <dgm:prSet/>
      <dgm:spPr/>
      <dgm:t>
        <a:bodyPr/>
        <a:lstStyle/>
        <a:p>
          <a:endParaRPr lang="ru-RU"/>
        </a:p>
      </dgm:t>
    </dgm:pt>
    <dgm:pt modelId="{13DABA19-C0DF-4E6C-8BA9-DCAAD9E2153F}" type="parTrans" cxnId="{E1587BF3-727B-4DBC-A356-2BA3995031B4}">
      <dgm:prSet/>
      <dgm:spPr/>
      <dgm:t>
        <a:bodyPr/>
        <a:lstStyle/>
        <a:p>
          <a:endParaRPr lang="ru-RU"/>
        </a:p>
      </dgm:t>
    </dgm:pt>
    <dgm:pt modelId="{B8EDDFF6-99C8-4434-814B-20CC4E39334C}" type="pres">
      <dgm:prSet presAssocID="{F14EC469-FB56-4154-8C39-A22813050C8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24CC0D-2A86-4F58-8E0E-18BD5B36D5D8}" type="pres">
      <dgm:prSet presAssocID="{7E6C3B2A-57F4-4495-81BD-5AA48870FA89}" presName="thickLine" presStyleLbl="alignNode1" presStyleIdx="0" presStyleCn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46E1C53-56E8-438B-9B54-E72243C487D3}" type="pres">
      <dgm:prSet presAssocID="{7E6C3B2A-57F4-4495-81BD-5AA48870FA89}" presName="horz1" presStyleCnt="0"/>
      <dgm:spPr/>
    </dgm:pt>
    <dgm:pt modelId="{CF09778C-2007-4BAC-880E-EF3BE8A671BF}" type="pres">
      <dgm:prSet presAssocID="{7E6C3B2A-57F4-4495-81BD-5AA48870FA89}" presName="tx1" presStyleLbl="revTx" presStyleIdx="0" presStyleCnt="1"/>
      <dgm:spPr/>
      <dgm:t>
        <a:bodyPr/>
        <a:lstStyle/>
        <a:p>
          <a:endParaRPr lang="ru-RU"/>
        </a:p>
      </dgm:t>
    </dgm:pt>
    <dgm:pt modelId="{F9F51BBB-02C1-4C0A-B8B4-25E0C2BA788C}" type="pres">
      <dgm:prSet presAssocID="{7E6C3B2A-57F4-4495-81BD-5AA48870FA89}" presName="vert1" presStyleCnt="0"/>
      <dgm:spPr/>
    </dgm:pt>
  </dgm:ptLst>
  <dgm:cxnLst>
    <dgm:cxn modelId="{E1587BF3-727B-4DBC-A356-2BA3995031B4}" srcId="{F14EC469-FB56-4154-8C39-A22813050C82}" destId="{7E6C3B2A-57F4-4495-81BD-5AA48870FA89}" srcOrd="0" destOrd="0" parTransId="{13DABA19-C0DF-4E6C-8BA9-DCAAD9E2153F}" sibTransId="{B923452C-DB79-46E4-8DE4-A05C1F746D35}"/>
    <dgm:cxn modelId="{EA7153E2-CAC6-457F-955E-2B20C8A11DE2}" type="presOf" srcId="{7E6C3B2A-57F4-4495-81BD-5AA48870FA89}" destId="{CF09778C-2007-4BAC-880E-EF3BE8A671BF}" srcOrd="0" destOrd="0" presId="urn:microsoft.com/office/officeart/2008/layout/LinedList"/>
    <dgm:cxn modelId="{26DD4352-E339-4ADA-BA90-37AA1AC7FFE8}" type="presOf" srcId="{F14EC469-FB56-4154-8C39-A22813050C82}" destId="{B8EDDFF6-99C8-4434-814B-20CC4E39334C}" srcOrd="0" destOrd="0" presId="urn:microsoft.com/office/officeart/2008/layout/LinedList"/>
    <dgm:cxn modelId="{868CCDD0-7065-494D-8E70-E1AD3D4B9FF9}" type="presParOf" srcId="{B8EDDFF6-99C8-4434-814B-20CC4E39334C}" destId="{4F24CC0D-2A86-4F58-8E0E-18BD5B36D5D8}" srcOrd="0" destOrd="0" presId="urn:microsoft.com/office/officeart/2008/layout/LinedList"/>
    <dgm:cxn modelId="{CCC9527D-1C3C-49BE-BEAB-B5D5CF0D9ADD}" type="presParOf" srcId="{B8EDDFF6-99C8-4434-814B-20CC4E39334C}" destId="{F46E1C53-56E8-438B-9B54-E72243C487D3}" srcOrd="1" destOrd="0" presId="urn:microsoft.com/office/officeart/2008/layout/LinedList"/>
    <dgm:cxn modelId="{E45F43B4-9C47-4425-9055-7D23F77B0FE1}" type="presParOf" srcId="{F46E1C53-56E8-438B-9B54-E72243C487D3}" destId="{CF09778C-2007-4BAC-880E-EF3BE8A671BF}" srcOrd="0" destOrd="0" presId="urn:microsoft.com/office/officeart/2008/layout/LinedList"/>
    <dgm:cxn modelId="{1C6F22A4-A148-4881-873D-32FF795F8C39}" type="presParOf" srcId="{F46E1C53-56E8-438B-9B54-E72243C487D3}" destId="{F9F51BBB-02C1-4C0A-B8B4-25E0C2BA788C}" srcOrd="1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4876FC-3E48-46CF-B1DA-A6F662914C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E81CDD-F07D-436B-B728-A3DD02AAB058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,</a:t>
          </a:r>
          <a:endParaRPr lang="ru-RU" sz="800" dirty="0">
            <a:solidFill>
              <a:schemeClr val="bg1"/>
            </a:solidFill>
          </a:endParaRPr>
        </a:p>
      </dgm:t>
    </dgm:pt>
    <dgm:pt modelId="{B2AB8C3E-4DAB-4713-8E77-8AB5D050035A}" type="parTrans" cxnId="{8B318BA9-195F-4F26-B5F1-A503D93EC290}">
      <dgm:prSet/>
      <dgm:spPr/>
      <dgm:t>
        <a:bodyPr/>
        <a:lstStyle/>
        <a:p>
          <a:endParaRPr lang="ru-RU"/>
        </a:p>
      </dgm:t>
    </dgm:pt>
    <dgm:pt modelId="{67F19809-F3E3-42CA-B9A1-45C894EF0327}" type="sibTrans" cxnId="{8B318BA9-195F-4F26-B5F1-A503D93EC290}">
      <dgm:prSet/>
      <dgm:spPr/>
      <dgm:t>
        <a:bodyPr/>
        <a:lstStyle/>
        <a:p>
          <a:endParaRPr lang="ru-RU"/>
        </a:p>
      </dgm:t>
    </dgm:pt>
    <dgm:pt modelId="{28CB930F-4006-4970-B003-1AF0DDC35A94}">
      <dgm:prSet phldrT="[Текст]" custT="1"/>
      <dgm:spPr/>
      <dgm:t>
        <a:bodyPr/>
        <a:lstStyle/>
        <a:p>
          <a:endParaRPr lang="ru-RU" sz="1800" dirty="0"/>
        </a:p>
      </dgm:t>
    </dgm:pt>
    <dgm:pt modelId="{FB8052AB-237D-4C4E-BA0D-3D2A04D03A3B}" type="parTrans" cxnId="{F0FB8123-84C5-4796-8465-4BD79CC1347C}">
      <dgm:prSet/>
      <dgm:spPr/>
      <dgm:t>
        <a:bodyPr/>
        <a:lstStyle/>
        <a:p>
          <a:endParaRPr lang="ru-RU"/>
        </a:p>
      </dgm:t>
    </dgm:pt>
    <dgm:pt modelId="{FDDE65DE-1119-4A35-8CCB-ECB81BF231BF}" type="sibTrans" cxnId="{F0FB8123-84C5-4796-8465-4BD79CC1347C}">
      <dgm:prSet/>
      <dgm:spPr/>
      <dgm:t>
        <a:bodyPr/>
        <a:lstStyle/>
        <a:p>
          <a:endParaRPr lang="ru-RU"/>
        </a:p>
      </dgm:t>
    </dgm:pt>
    <dgm:pt modelId="{78F85B5D-1873-4FAF-805C-061BF8E52AA4}" type="pres">
      <dgm:prSet presAssocID="{C24876FC-3E48-46CF-B1DA-A6F662914C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FE1419-0A79-433B-BD7A-796113659CFD}" type="pres">
      <dgm:prSet presAssocID="{34E81CDD-F07D-436B-B728-A3DD02AAB058}" presName="thickLine" presStyleLbl="alignNode1" presStyleIdx="0" presStyleCn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A377AC0-6A96-42DF-8FDD-0E6D54346018}" type="pres">
      <dgm:prSet presAssocID="{34E81CDD-F07D-436B-B728-A3DD02AAB058}" presName="horz1" presStyleCnt="0"/>
      <dgm:spPr/>
    </dgm:pt>
    <dgm:pt modelId="{BAD6DCA8-C2D0-4713-A970-B03F0D4485A5}" type="pres">
      <dgm:prSet presAssocID="{34E81CDD-F07D-436B-B728-A3DD02AAB058}" presName="tx1" presStyleLbl="revTx" presStyleIdx="0" presStyleCnt="2" custScaleY="94540"/>
      <dgm:spPr/>
      <dgm:t>
        <a:bodyPr/>
        <a:lstStyle/>
        <a:p>
          <a:endParaRPr lang="ru-RU"/>
        </a:p>
      </dgm:t>
    </dgm:pt>
    <dgm:pt modelId="{7E386ED1-AEEB-47EF-9652-947EFCC15C5A}" type="pres">
      <dgm:prSet presAssocID="{34E81CDD-F07D-436B-B728-A3DD02AAB058}" presName="vert1" presStyleCnt="0"/>
      <dgm:spPr/>
    </dgm:pt>
    <dgm:pt modelId="{DFB2ECF3-9A73-49A0-B042-2FDA2E5BE644}" type="pres">
      <dgm:prSet presAssocID="{28CB930F-4006-4970-B003-1AF0DDC35A94}" presName="vertSpace2a" presStyleCnt="0"/>
      <dgm:spPr/>
    </dgm:pt>
    <dgm:pt modelId="{AA5091E2-3CB0-4CE3-8C25-775F577E0089}" type="pres">
      <dgm:prSet presAssocID="{28CB930F-4006-4970-B003-1AF0DDC35A94}" presName="horz2" presStyleCnt="0"/>
      <dgm:spPr/>
    </dgm:pt>
    <dgm:pt modelId="{BD699911-4C9A-405C-8F66-A4C7051C0267}" type="pres">
      <dgm:prSet presAssocID="{28CB930F-4006-4970-B003-1AF0DDC35A94}" presName="horzSpace2" presStyleCnt="0"/>
      <dgm:spPr/>
    </dgm:pt>
    <dgm:pt modelId="{A4C65A2C-E8EA-4FD6-9313-1264D1A4E46A}" type="pres">
      <dgm:prSet presAssocID="{28CB930F-4006-4970-B003-1AF0DDC35A94}" presName="tx2" presStyleLbl="revTx" presStyleIdx="1" presStyleCnt="2" custScaleY="116251" custLinFactNeighborX="-964" custLinFactNeighborY="-64645"/>
      <dgm:spPr/>
      <dgm:t>
        <a:bodyPr/>
        <a:lstStyle/>
        <a:p>
          <a:endParaRPr lang="ru-RU"/>
        </a:p>
      </dgm:t>
    </dgm:pt>
    <dgm:pt modelId="{4EA38E36-F7BE-40A1-B22D-2BA4ACB566CB}" type="pres">
      <dgm:prSet presAssocID="{28CB930F-4006-4970-B003-1AF0DDC35A94}" presName="vert2" presStyleCnt="0"/>
      <dgm:spPr/>
    </dgm:pt>
    <dgm:pt modelId="{BEAF0505-4D35-4F24-BC95-16503BFDB76E}" type="pres">
      <dgm:prSet presAssocID="{28CB930F-4006-4970-B003-1AF0DDC35A94}" presName="thinLine2b" presStyleLbl="callout" presStyleIdx="0" presStyleCnt="1" custLinFactY="-1000000" custLinFactNeighborX="2592" custLinFactNeighborY="-1087574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8E149F0-A50B-47F9-9BDE-1D820111926B}" type="pres">
      <dgm:prSet presAssocID="{28CB930F-4006-4970-B003-1AF0DDC35A94}" presName="vertSpace2b" presStyleCnt="0"/>
      <dgm:spPr/>
    </dgm:pt>
  </dgm:ptLst>
  <dgm:cxnLst>
    <dgm:cxn modelId="{A863E855-1B86-4EE5-9FC1-D8EA2EE5EBCE}" type="presOf" srcId="{28CB930F-4006-4970-B003-1AF0DDC35A94}" destId="{A4C65A2C-E8EA-4FD6-9313-1264D1A4E46A}" srcOrd="0" destOrd="0" presId="urn:microsoft.com/office/officeart/2008/layout/LinedList"/>
    <dgm:cxn modelId="{8B318BA9-195F-4F26-B5F1-A503D93EC290}" srcId="{C24876FC-3E48-46CF-B1DA-A6F662914C2B}" destId="{34E81CDD-F07D-436B-B728-A3DD02AAB058}" srcOrd="0" destOrd="0" parTransId="{B2AB8C3E-4DAB-4713-8E77-8AB5D050035A}" sibTransId="{67F19809-F3E3-42CA-B9A1-45C894EF0327}"/>
    <dgm:cxn modelId="{F0FB8123-84C5-4796-8465-4BD79CC1347C}" srcId="{34E81CDD-F07D-436B-B728-A3DD02AAB058}" destId="{28CB930F-4006-4970-B003-1AF0DDC35A94}" srcOrd="0" destOrd="0" parTransId="{FB8052AB-237D-4C4E-BA0D-3D2A04D03A3B}" sibTransId="{FDDE65DE-1119-4A35-8CCB-ECB81BF231BF}"/>
    <dgm:cxn modelId="{4EEA0521-47A6-4C1B-B51F-B261B14EB3F8}" type="presOf" srcId="{34E81CDD-F07D-436B-B728-A3DD02AAB058}" destId="{BAD6DCA8-C2D0-4713-A970-B03F0D4485A5}" srcOrd="0" destOrd="0" presId="urn:microsoft.com/office/officeart/2008/layout/LinedList"/>
    <dgm:cxn modelId="{73ECF878-C3E9-4ABA-9F19-9C95FF3351A1}" type="presOf" srcId="{C24876FC-3E48-46CF-B1DA-A6F662914C2B}" destId="{78F85B5D-1873-4FAF-805C-061BF8E52AA4}" srcOrd="0" destOrd="0" presId="urn:microsoft.com/office/officeart/2008/layout/LinedList"/>
    <dgm:cxn modelId="{7852E18A-C104-4B52-B2EF-3FB8A7913ED1}" type="presParOf" srcId="{78F85B5D-1873-4FAF-805C-061BF8E52AA4}" destId="{4BFE1419-0A79-433B-BD7A-796113659CFD}" srcOrd="0" destOrd="0" presId="urn:microsoft.com/office/officeart/2008/layout/LinedList"/>
    <dgm:cxn modelId="{8C681730-130B-4ECD-83B2-F6F6A43B963A}" type="presParOf" srcId="{78F85B5D-1873-4FAF-805C-061BF8E52AA4}" destId="{8A377AC0-6A96-42DF-8FDD-0E6D54346018}" srcOrd="1" destOrd="0" presId="urn:microsoft.com/office/officeart/2008/layout/LinedList"/>
    <dgm:cxn modelId="{22970944-A781-4BC8-83E8-326494BF06EA}" type="presParOf" srcId="{8A377AC0-6A96-42DF-8FDD-0E6D54346018}" destId="{BAD6DCA8-C2D0-4713-A970-B03F0D4485A5}" srcOrd="0" destOrd="0" presId="urn:microsoft.com/office/officeart/2008/layout/LinedList"/>
    <dgm:cxn modelId="{1CA2008A-39FC-4159-99C3-3BE0841C22C3}" type="presParOf" srcId="{8A377AC0-6A96-42DF-8FDD-0E6D54346018}" destId="{7E386ED1-AEEB-47EF-9652-947EFCC15C5A}" srcOrd="1" destOrd="0" presId="urn:microsoft.com/office/officeart/2008/layout/LinedList"/>
    <dgm:cxn modelId="{A4DA348A-3706-4D2F-B5AF-2D328870C00C}" type="presParOf" srcId="{7E386ED1-AEEB-47EF-9652-947EFCC15C5A}" destId="{DFB2ECF3-9A73-49A0-B042-2FDA2E5BE644}" srcOrd="0" destOrd="0" presId="urn:microsoft.com/office/officeart/2008/layout/LinedList"/>
    <dgm:cxn modelId="{93278168-35F6-4858-A58E-5CF228979A9D}" type="presParOf" srcId="{7E386ED1-AEEB-47EF-9652-947EFCC15C5A}" destId="{AA5091E2-3CB0-4CE3-8C25-775F577E0089}" srcOrd="1" destOrd="0" presId="urn:microsoft.com/office/officeart/2008/layout/LinedList"/>
    <dgm:cxn modelId="{9EBA51BB-22AD-4D56-9A1B-6BD59E310F8C}" type="presParOf" srcId="{AA5091E2-3CB0-4CE3-8C25-775F577E0089}" destId="{BD699911-4C9A-405C-8F66-A4C7051C0267}" srcOrd="0" destOrd="0" presId="urn:microsoft.com/office/officeart/2008/layout/LinedList"/>
    <dgm:cxn modelId="{FC57B34E-C411-47D4-B682-EC0A23278A1A}" type="presParOf" srcId="{AA5091E2-3CB0-4CE3-8C25-775F577E0089}" destId="{A4C65A2C-E8EA-4FD6-9313-1264D1A4E46A}" srcOrd="1" destOrd="0" presId="urn:microsoft.com/office/officeart/2008/layout/LinedList"/>
    <dgm:cxn modelId="{D3A6962B-04D0-412B-B700-90E7F2A0F059}" type="presParOf" srcId="{AA5091E2-3CB0-4CE3-8C25-775F577E0089}" destId="{4EA38E36-F7BE-40A1-B22D-2BA4ACB566CB}" srcOrd="2" destOrd="0" presId="urn:microsoft.com/office/officeart/2008/layout/LinedList"/>
    <dgm:cxn modelId="{29C7827B-7A02-4AA7-9F8F-A8BD6794B50D}" type="presParOf" srcId="{7E386ED1-AEEB-47EF-9652-947EFCC15C5A}" destId="{BEAF0505-4D35-4F24-BC95-16503BFDB76E}" srcOrd="2" destOrd="0" presId="urn:microsoft.com/office/officeart/2008/layout/LinedList"/>
    <dgm:cxn modelId="{DD1E020E-6DC0-4628-A817-9A2B39AB2BBC}" type="presParOf" srcId="{7E386ED1-AEEB-47EF-9652-947EFCC15C5A}" destId="{B8E149F0-A50B-47F9-9BDE-1D820111926B}" srcOrd="3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4EC469-FB56-4154-8C39-A22813050C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94ED4-6745-4518-A74E-579A2498DFB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Регулирование цен на </a:t>
          </a:r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нефтепродукты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Магаданской области в соответствии с нормами действующего законодательства осуществляется посредством установленных приказом Департамента от 21 марта 2008 г. № 2-ПР/4 предельных оптовых и торговых надбавок.</a:t>
          </a:r>
          <a:endParaRPr lang="ru-RU" sz="1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606CF-BA51-4776-A0EF-B35A82B5687C}" type="parTrans" cxnId="{F0E35ACD-1DF8-4D49-90C6-6CB844C1E15D}">
      <dgm:prSet/>
      <dgm:spPr/>
      <dgm:t>
        <a:bodyPr/>
        <a:lstStyle/>
        <a:p>
          <a:endParaRPr lang="ru-RU"/>
        </a:p>
      </dgm:t>
    </dgm:pt>
    <dgm:pt modelId="{EB3CD42B-536E-438F-90E3-71B5F24BAA6C}" type="sibTrans" cxnId="{F0E35ACD-1DF8-4D49-90C6-6CB844C1E15D}">
      <dgm:prSet/>
      <dgm:spPr/>
      <dgm:t>
        <a:bodyPr/>
        <a:lstStyle/>
        <a:p>
          <a:endParaRPr lang="ru-RU"/>
        </a:p>
      </dgm:t>
    </dgm:pt>
    <dgm:pt modelId="{7E6C3B2A-57F4-4495-81BD-5AA48870FA8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B923452C-DB79-46E4-8DE4-A05C1F746D35}" type="sibTrans" cxnId="{E1587BF3-727B-4DBC-A356-2BA3995031B4}">
      <dgm:prSet/>
      <dgm:spPr/>
      <dgm:t>
        <a:bodyPr/>
        <a:lstStyle/>
        <a:p>
          <a:endParaRPr lang="ru-RU"/>
        </a:p>
      </dgm:t>
    </dgm:pt>
    <dgm:pt modelId="{13DABA19-C0DF-4E6C-8BA9-DCAAD9E2153F}" type="parTrans" cxnId="{E1587BF3-727B-4DBC-A356-2BA3995031B4}">
      <dgm:prSet/>
      <dgm:spPr/>
      <dgm:t>
        <a:bodyPr/>
        <a:lstStyle/>
        <a:p>
          <a:endParaRPr lang="ru-RU"/>
        </a:p>
      </dgm:t>
    </dgm:pt>
    <dgm:pt modelId="{B8EDDFF6-99C8-4434-814B-20CC4E39334C}" type="pres">
      <dgm:prSet presAssocID="{F14EC469-FB56-4154-8C39-A22813050C8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24CC0D-2A86-4F58-8E0E-18BD5B36D5D8}" type="pres">
      <dgm:prSet presAssocID="{7E6C3B2A-57F4-4495-81BD-5AA48870FA89}" presName="thickLine" presStyleLbl="alignNode1" presStyleIdx="0" presStyleCn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46E1C53-56E8-438B-9B54-E72243C487D3}" type="pres">
      <dgm:prSet presAssocID="{7E6C3B2A-57F4-4495-81BD-5AA48870FA89}" presName="horz1" presStyleCnt="0"/>
      <dgm:spPr/>
    </dgm:pt>
    <dgm:pt modelId="{CF09778C-2007-4BAC-880E-EF3BE8A671BF}" type="pres">
      <dgm:prSet presAssocID="{7E6C3B2A-57F4-4495-81BD-5AA48870FA89}" presName="tx1" presStyleLbl="revTx" presStyleIdx="0" presStyleCnt="2"/>
      <dgm:spPr/>
      <dgm:t>
        <a:bodyPr/>
        <a:lstStyle/>
        <a:p>
          <a:endParaRPr lang="ru-RU"/>
        </a:p>
      </dgm:t>
    </dgm:pt>
    <dgm:pt modelId="{F9F51BBB-02C1-4C0A-B8B4-25E0C2BA788C}" type="pres">
      <dgm:prSet presAssocID="{7E6C3B2A-57F4-4495-81BD-5AA48870FA89}" presName="vert1" presStyleCnt="0"/>
      <dgm:spPr/>
    </dgm:pt>
    <dgm:pt modelId="{AD507388-E0B0-49FA-9C5F-EE8C4D89B1B1}" type="pres">
      <dgm:prSet presAssocID="{C0094ED4-6745-4518-A74E-579A2498DFBE}" presName="vertSpace2a" presStyleCnt="0"/>
      <dgm:spPr/>
    </dgm:pt>
    <dgm:pt modelId="{6C4D1C12-FA38-4860-BEEF-1F8A91F18986}" type="pres">
      <dgm:prSet presAssocID="{C0094ED4-6745-4518-A74E-579A2498DFBE}" presName="horz2" presStyleCnt="0"/>
      <dgm:spPr/>
    </dgm:pt>
    <dgm:pt modelId="{2FD0CE6A-6771-4D68-B527-05ED3425BD7F}" type="pres">
      <dgm:prSet presAssocID="{C0094ED4-6745-4518-A74E-579A2498DFBE}" presName="horzSpace2" presStyleCnt="0"/>
      <dgm:spPr/>
    </dgm:pt>
    <dgm:pt modelId="{F5116F1E-7421-4520-A974-9DBC9AB0F589}" type="pres">
      <dgm:prSet presAssocID="{C0094ED4-6745-4518-A74E-579A2498DFBE}" presName="tx2" presStyleLbl="revTx" presStyleIdx="1" presStyleCnt="2" custLinFactNeighborX="-23318" custLinFactNeighborY="-2180"/>
      <dgm:spPr/>
      <dgm:t>
        <a:bodyPr/>
        <a:lstStyle/>
        <a:p>
          <a:endParaRPr lang="ru-RU"/>
        </a:p>
      </dgm:t>
    </dgm:pt>
    <dgm:pt modelId="{FD36C975-C4C2-4DDB-B277-9A9C45D4BA4B}" type="pres">
      <dgm:prSet presAssocID="{C0094ED4-6745-4518-A74E-579A2498DFBE}" presName="vert2" presStyleCnt="0"/>
      <dgm:spPr/>
    </dgm:pt>
    <dgm:pt modelId="{F4C03698-37A1-429F-913F-5CEB5157C2EA}" type="pres">
      <dgm:prSet presAssocID="{C0094ED4-6745-4518-A74E-579A2498DFBE}" presName="thinLine2b" presStyleLbl="callout" presStyleIdx="0" presStyleCnt="1" custLinFactY="-1200000" custLinFactNeighborX="-25000" custLinFactNeighborY="-1244706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F94F1B4-265B-47DC-A794-EE2430DE1515}" type="pres">
      <dgm:prSet presAssocID="{C0094ED4-6745-4518-A74E-579A2498DFBE}" presName="vertSpace2b" presStyleCnt="0"/>
      <dgm:spPr/>
    </dgm:pt>
  </dgm:ptLst>
  <dgm:cxnLst>
    <dgm:cxn modelId="{6DC1C257-804B-4D09-B248-87ADA84831CC}" type="presOf" srcId="{C0094ED4-6745-4518-A74E-579A2498DFBE}" destId="{F5116F1E-7421-4520-A974-9DBC9AB0F589}" srcOrd="0" destOrd="0" presId="urn:microsoft.com/office/officeart/2008/layout/LinedList"/>
    <dgm:cxn modelId="{F7E27AEA-FB7F-4440-98C9-15C2E00D758F}" type="presOf" srcId="{7E6C3B2A-57F4-4495-81BD-5AA48870FA89}" destId="{CF09778C-2007-4BAC-880E-EF3BE8A671BF}" srcOrd="0" destOrd="0" presId="urn:microsoft.com/office/officeart/2008/layout/LinedList"/>
    <dgm:cxn modelId="{E1587BF3-727B-4DBC-A356-2BA3995031B4}" srcId="{F14EC469-FB56-4154-8C39-A22813050C82}" destId="{7E6C3B2A-57F4-4495-81BD-5AA48870FA89}" srcOrd="0" destOrd="0" parTransId="{13DABA19-C0DF-4E6C-8BA9-DCAAD9E2153F}" sibTransId="{B923452C-DB79-46E4-8DE4-A05C1F746D35}"/>
    <dgm:cxn modelId="{100D4523-0314-4403-85A8-803BD5A63DBA}" type="presOf" srcId="{F14EC469-FB56-4154-8C39-A22813050C82}" destId="{B8EDDFF6-99C8-4434-814B-20CC4E39334C}" srcOrd="0" destOrd="0" presId="urn:microsoft.com/office/officeart/2008/layout/LinedList"/>
    <dgm:cxn modelId="{F0E35ACD-1DF8-4D49-90C6-6CB844C1E15D}" srcId="{7E6C3B2A-57F4-4495-81BD-5AA48870FA89}" destId="{C0094ED4-6745-4518-A74E-579A2498DFBE}" srcOrd="0" destOrd="0" parTransId="{495606CF-BA51-4776-A0EF-B35A82B5687C}" sibTransId="{EB3CD42B-536E-438F-90E3-71B5F24BAA6C}"/>
    <dgm:cxn modelId="{9FA8B885-AA38-4349-8CB3-3A7CAD161B21}" type="presParOf" srcId="{B8EDDFF6-99C8-4434-814B-20CC4E39334C}" destId="{4F24CC0D-2A86-4F58-8E0E-18BD5B36D5D8}" srcOrd="0" destOrd="0" presId="urn:microsoft.com/office/officeart/2008/layout/LinedList"/>
    <dgm:cxn modelId="{FAC0BBF6-8D2F-49A6-80C6-5D4D0BF6137D}" type="presParOf" srcId="{B8EDDFF6-99C8-4434-814B-20CC4E39334C}" destId="{F46E1C53-56E8-438B-9B54-E72243C487D3}" srcOrd="1" destOrd="0" presId="urn:microsoft.com/office/officeart/2008/layout/LinedList"/>
    <dgm:cxn modelId="{2C90D747-E5A0-4A16-B03A-C6C7E347E30C}" type="presParOf" srcId="{F46E1C53-56E8-438B-9B54-E72243C487D3}" destId="{CF09778C-2007-4BAC-880E-EF3BE8A671BF}" srcOrd="0" destOrd="0" presId="urn:microsoft.com/office/officeart/2008/layout/LinedList"/>
    <dgm:cxn modelId="{702741CA-18ED-4B2F-A8BE-98D989E8D4EB}" type="presParOf" srcId="{F46E1C53-56E8-438B-9B54-E72243C487D3}" destId="{F9F51BBB-02C1-4C0A-B8B4-25E0C2BA788C}" srcOrd="1" destOrd="0" presId="urn:microsoft.com/office/officeart/2008/layout/LinedList"/>
    <dgm:cxn modelId="{C3591E9C-4F38-419E-9281-F549B6681081}" type="presParOf" srcId="{F9F51BBB-02C1-4C0A-B8B4-25E0C2BA788C}" destId="{AD507388-E0B0-49FA-9C5F-EE8C4D89B1B1}" srcOrd="0" destOrd="0" presId="urn:microsoft.com/office/officeart/2008/layout/LinedList"/>
    <dgm:cxn modelId="{D5D0BB75-5F8A-44F0-A427-BA92CEEC5122}" type="presParOf" srcId="{F9F51BBB-02C1-4C0A-B8B4-25E0C2BA788C}" destId="{6C4D1C12-FA38-4860-BEEF-1F8A91F18986}" srcOrd="1" destOrd="0" presId="urn:microsoft.com/office/officeart/2008/layout/LinedList"/>
    <dgm:cxn modelId="{B09D5B8F-99C8-44FF-AE6F-BB904B45485B}" type="presParOf" srcId="{6C4D1C12-FA38-4860-BEEF-1F8A91F18986}" destId="{2FD0CE6A-6771-4D68-B527-05ED3425BD7F}" srcOrd="0" destOrd="0" presId="urn:microsoft.com/office/officeart/2008/layout/LinedList"/>
    <dgm:cxn modelId="{3FC8D004-FEC2-4020-80C5-BB558AF655F7}" type="presParOf" srcId="{6C4D1C12-FA38-4860-BEEF-1F8A91F18986}" destId="{F5116F1E-7421-4520-A974-9DBC9AB0F589}" srcOrd="1" destOrd="0" presId="urn:microsoft.com/office/officeart/2008/layout/LinedList"/>
    <dgm:cxn modelId="{CF90B6FD-8812-4EDB-BF60-1785329C6E31}" type="presParOf" srcId="{6C4D1C12-FA38-4860-BEEF-1F8A91F18986}" destId="{FD36C975-C4C2-4DDB-B277-9A9C45D4BA4B}" srcOrd="2" destOrd="0" presId="urn:microsoft.com/office/officeart/2008/layout/LinedList"/>
    <dgm:cxn modelId="{3ADC5644-C19D-4BF2-A6BD-7ACC453E981A}" type="presParOf" srcId="{F9F51BBB-02C1-4C0A-B8B4-25E0C2BA788C}" destId="{F4C03698-37A1-429F-913F-5CEB5157C2EA}" srcOrd="2" destOrd="0" presId="urn:microsoft.com/office/officeart/2008/layout/LinedList"/>
    <dgm:cxn modelId="{74F8BF59-AEC5-49ED-9E08-581AC6BE327D}" type="presParOf" srcId="{F9F51BBB-02C1-4C0A-B8B4-25E0C2BA788C}" destId="{3F94F1B4-265B-47DC-A794-EE2430DE1515}" srcOrd="3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4876FC-3E48-46CF-B1DA-A6F662914C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E81CDD-F07D-436B-B728-A3DD02AAB058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,</a:t>
          </a:r>
          <a:endParaRPr lang="ru-RU" sz="800" dirty="0">
            <a:solidFill>
              <a:schemeClr val="bg1"/>
            </a:solidFill>
          </a:endParaRPr>
        </a:p>
      </dgm:t>
    </dgm:pt>
    <dgm:pt modelId="{B2AB8C3E-4DAB-4713-8E77-8AB5D050035A}" type="parTrans" cxnId="{8B318BA9-195F-4F26-B5F1-A503D93EC290}">
      <dgm:prSet/>
      <dgm:spPr/>
      <dgm:t>
        <a:bodyPr/>
        <a:lstStyle/>
        <a:p>
          <a:endParaRPr lang="ru-RU"/>
        </a:p>
      </dgm:t>
    </dgm:pt>
    <dgm:pt modelId="{67F19809-F3E3-42CA-B9A1-45C894EF0327}" type="sibTrans" cxnId="{8B318BA9-195F-4F26-B5F1-A503D93EC290}">
      <dgm:prSet/>
      <dgm:spPr/>
      <dgm:t>
        <a:bodyPr/>
        <a:lstStyle/>
        <a:p>
          <a:endParaRPr lang="ru-RU"/>
        </a:p>
      </dgm:t>
    </dgm:pt>
    <dgm:pt modelId="{28CB930F-4006-4970-B003-1AF0DDC35A94}">
      <dgm:prSet phldrT="[Текст]" custT="1"/>
      <dgm:spPr/>
      <dgm:t>
        <a:bodyPr/>
        <a:lstStyle/>
        <a:p>
          <a:endParaRPr lang="ru-RU" sz="1800" dirty="0"/>
        </a:p>
      </dgm:t>
    </dgm:pt>
    <dgm:pt modelId="{FB8052AB-237D-4C4E-BA0D-3D2A04D03A3B}" type="parTrans" cxnId="{F0FB8123-84C5-4796-8465-4BD79CC1347C}">
      <dgm:prSet/>
      <dgm:spPr/>
      <dgm:t>
        <a:bodyPr/>
        <a:lstStyle/>
        <a:p>
          <a:endParaRPr lang="ru-RU"/>
        </a:p>
      </dgm:t>
    </dgm:pt>
    <dgm:pt modelId="{FDDE65DE-1119-4A35-8CCB-ECB81BF231BF}" type="sibTrans" cxnId="{F0FB8123-84C5-4796-8465-4BD79CC1347C}">
      <dgm:prSet/>
      <dgm:spPr/>
      <dgm:t>
        <a:bodyPr/>
        <a:lstStyle/>
        <a:p>
          <a:endParaRPr lang="ru-RU"/>
        </a:p>
      </dgm:t>
    </dgm:pt>
    <dgm:pt modelId="{78F85B5D-1873-4FAF-805C-061BF8E52AA4}" type="pres">
      <dgm:prSet presAssocID="{C24876FC-3E48-46CF-B1DA-A6F662914C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FE1419-0A79-433B-BD7A-796113659CFD}" type="pres">
      <dgm:prSet presAssocID="{34E81CDD-F07D-436B-B728-A3DD02AAB058}" presName="thickLine" presStyleLbl="alignNode1" presStyleIdx="0" presStyleCn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A377AC0-6A96-42DF-8FDD-0E6D54346018}" type="pres">
      <dgm:prSet presAssocID="{34E81CDD-F07D-436B-B728-A3DD02AAB058}" presName="horz1" presStyleCnt="0"/>
      <dgm:spPr/>
    </dgm:pt>
    <dgm:pt modelId="{BAD6DCA8-C2D0-4713-A970-B03F0D4485A5}" type="pres">
      <dgm:prSet presAssocID="{34E81CDD-F07D-436B-B728-A3DD02AAB058}" presName="tx1" presStyleLbl="revTx" presStyleIdx="0" presStyleCnt="2" custScaleY="94540"/>
      <dgm:spPr/>
      <dgm:t>
        <a:bodyPr/>
        <a:lstStyle/>
        <a:p>
          <a:endParaRPr lang="ru-RU"/>
        </a:p>
      </dgm:t>
    </dgm:pt>
    <dgm:pt modelId="{7E386ED1-AEEB-47EF-9652-947EFCC15C5A}" type="pres">
      <dgm:prSet presAssocID="{34E81CDD-F07D-436B-B728-A3DD02AAB058}" presName="vert1" presStyleCnt="0"/>
      <dgm:spPr/>
    </dgm:pt>
    <dgm:pt modelId="{DFB2ECF3-9A73-49A0-B042-2FDA2E5BE644}" type="pres">
      <dgm:prSet presAssocID="{28CB930F-4006-4970-B003-1AF0DDC35A94}" presName="vertSpace2a" presStyleCnt="0"/>
      <dgm:spPr/>
    </dgm:pt>
    <dgm:pt modelId="{AA5091E2-3CB0-4CE3-8C25-775F577E0089}" type="pres">
      <dgm:prSet presAssocID="{28CB930F-4006-4970-B003-1AF0DDC35A94}" presName="horz2" presStyleCnt="0"/>
      <dgm:spPr/>
    </dgm:pt>
    <dgm:pt modelId="{BD699911-4C9A-405C-8F66-A4C7051C0267}" type="pres">
      <dgm:prSet presAssocID="{28CB930F-4006-4970-B003-1AF0DDC35A94}" presName="horzSpace2" presStyleCnt="0"/>
      <dgm:spPr/>
    </dgm:pt>
    <dgm:pt modelId="{A4C65A2C-E8EA-4FD6-9313-1264D1A4E46A}" type="pres">
      <dgm:prSet presAssocID="{28CB930F-4006-4970-B003-1AF0DDC35A94}" presName="tx2" presStyleLbl="revTx" presStyleIdx="1" presStyleCnt="2" custScaleY="116251" custLinFactNeighborX="-964" custLinFactNeighborY="-64645"/>
      <dgm:spPr/>
      <dgm:t>
        <a:bodyPr/>
        <a:lstStyle/>
        <a:p>
          <a:endParaRPr lang="ru-RU"/>
        </a:p>
      </dgm:t>
    </dgm:pt>
    <dgm:pt modelId="{4EA38E36-F7BE-40A1-B22D-2BA4ACB566CB}" type="pres">
      <dgm:prSet presAssocID="{28CB930F-4006-4970-B003-1AF0DDC35A94}" presName="vert2" presStyleCnt="0"/>
      <dgm:spPr/>
    </dgm:pt>
    <dgm:pt modelId="{BEAF0505-4D35-4F24-BC95-16503BFDB76E}" type="pres">
      <dgm:prSet presAssocID="{28CB930F-4006-4970-B003-1AF0DDC35A94}" presName="thinLine2b" presStyleLbl="callout" presStyleIdx="0" presStyleCnt="1" custLinFactY="-800000" custLinFactNeighborX="920" custLinFactNeighborY="-885265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8E149F0-A50B-47F9-9BDE-1D820111926B}" type="pres">
      <dgm:prSet presAssocID="{28CB930F-4006-4970-B003-1AF0DDC35A94}" presName="vertSpace2b" presStyleCnt="0"/>
      <dgm:spPr/>
    </dgm:pt>
  </dgm:ptLst>
  <dgm:cxnLst>
    <dgm:cxn modelId="{19ED9F72-1E65-47EE-A648-A65D9782BADA}" type="presOf" srcId="{34E81CDD-F07D-436B-B728-A3DD02AAB058}" destId="{BAD6DCA8-C2D0-4713-A970-B03F0D4485A5}" srcOrd="0" destOrd="0" presId="urn:microsoft.com/office/officeart/2008/layout/LinedList"/>
    <dgm:cxn modelId="{7D50B69F-568A-4D71-81B0-8EA1C4BEDAC0}" type="presOf" srcId="{28CB930F-4006-4970-B003-1AF0DDC35A94}" destId="{A4C65A2C-E8EA-4FD6-9313-1264D1A4E46A}" srcOrd="0" destOrd="0" presId="urn:microsoft.com/office/officeart/2008/layout/LinedList"/>
    <dgm:cxn modelId="{2E6C8FBB-63EB-4F00-BB79-7C2298B40668}" type="presOf" srcId="{C24876FC-3E48-46CF-B1DA-A6F662914C2B}" destId="{78F85B5D-1873-4FAF-805C-061BF8E52AA4}" srcOrd="0" destOrd="0" presId="urn:microsoft.com/office/officeart/2008/layout/LinedList"/>
    <dgm:cxn modelId="{F0FB8123-84C5-4796-8465-4BD79CC1347C}" srcId="{34E81CDD-F07D-436B-B728-A3DD02AAB058}" destId="{28CB930F-4006-4970-B003-1AF0DDC35A94}" srcOrd="0" destOrd="0" parTransId="{FB8052AB-237D-4C4E-BA0D-3D2A04D03A3B}" sibTransId="{FDDE65DE-1119-4A35-8CCB-ECB81BF231BF}"/>
    <dgm:cxn modelId="{8B318BA9-195F-4F26-B5F1-A503D93EC290}" srcId="{C24876FC-3E48-46CF-B1DA-A6F662914C2B}" destId="{34E81CDD-F07D-436B-B728-A3DD02AAB058}" srcOrd="0" destOrd="0" parTransId="{B2AB8C3E-4DAB-4713-8E77-8AB5D050035A}" sibTransId="{67F19809-F3E3-42CA-B9A1-45C894EF0327}"/>
    <dgm:cxn modelId="{BB590168-3B3F-487D-A27D-AD09006FC9A3}" type="presParOf" srcId="{78F85B5D-1873-4FAF-805C-061BF8E52AA4}" destId="{4BFE1419-0A79-433B-BD7A-796113659CFD}" srcOrd="0" destOrd="0" presId="urn:microsoft.com/office/officeart/2008/layout/LinedList"/>
    <dgm:cxn modelId="{1255E824-4633-4EA5-9D41-E3795CAAA90B}" type="presParOf" srcId="{78F85B5D-1873-4FAF-805C-061BF8E52AA4}" destId="{8A377AC0-6A96-42DF-8FDD-0E6D54346018}" srcOrd="1" destOrd="0" presId="urn:microsoft.com/office/officeart/2008/layout/LinedList"/>
    <dgm:cxn modelId="{F9801851-BCD8-4073-829E-552D59203A2A}" type="presParOf" srcId="{8A377AC0-6A96-42DF-8FDD-0E6D54346018}" destId="{BAD6DCA8-C2D0-4713-A970-B03F0D4485A5}" srcOrd="0" destOrd="0" presId="urn:microsoft.com/office/officeart/2008/layout/LinedList"/>
    <dgm:cxn modelId="{CC9F32DA-AF80-4771-85FD-44C993C8658A}" type="presParOf" srcId="{8A377AC0-6A96-42DF-8FDD-0E6D54346018}" destId="{7E386ED1-AEEB-47EF-9652-947EFCC15C5A}" srcOrd="1" destOrd="0" presId="urn:microsoft.com/office/officeart/2008/layout/LinedList"/>
    <dgm:cxn modelId="{EE177EF4-7E4C-40A4-9B78-14054B841687}" type="presParOf" srcId="{7E386ED1-AEEB-47EF-9652-947EFCC15C5A}" destId="{DFB2ECF3-9A73-49A0-B042-2FDA2E5BE644}" srcOrd="0" destOrd="0" presId="urn:microsoft.com/office/officeart/2008/layout/LinedList"/>
    <dgm:cxn modelId="{A07A0D58-885D-4B44-B680-918CB5981065}" type="presParOf" srcId="{7E386ED1-AEEB-47EF-9652-947EFCC15C5A}" destId="{AA5091E2-3CB0-4CE3-8C25-775F577E0089}" srcOrd="1" destOrd="0" presId="urn:microsoft.com/office/officeart/2008/layout/LinedList"/>
    <dgm:cxn modelId="{2EDA8B1A-120B-48A4-8FB9-EEEBC09432E0}" type="presParOf" srcId="{AA5091E2-3CB0-4CE3-8C25-775F577E0089}" destId="{BD699911-4C9A-405C-8F66-A4C7051C0267}" srcOrd="0" destOrd="0" presId="urn:microsoft.com/office/officeart/2008/layout/LinedList"/>
    <dgm:cxn modelId="{23F0AAD5-6350-41A2-88AC-9B761612E4FD}" type="presParOf" srcId="{AA5091E2-3CB0-4CE3-8C25-775F577E0089}" destId="{A4C65A2C-E8EA-4FD6-9313-1264D1A4E46A}" srcOrd="1" destOrd="0" presId="urn:microsoft.com/office/officeart/2008/layout/LinedList"/>
    <dgm:cxn modelId="{AFF62DE3-ECFF-4ADA-A2AC-2FE011ECE3DC}" type="presParOf" srcId="{AA5091E2-3CB0-4CE3-8C25-775F577E0089}" destId="{4EA38E36-F7BE-40A1-B22D-2BA4ACB566CB}" srcOrd="2" destOrd="0" presId="urn:microsoft.com/office/officeart/2008/layout/LinedList"/>
    <dgm:cxn modelId="{82E2083C-E640-4A93-ABA4-973F384CF0DD}" type="presParOf" srcId="{7E386ED1-AEEB-47EF-9652-947EFCC15C5A}" destId="{BEAF0505-4D35-4F24-BC95-16503BFDB76E}" srcOrd="2" destOrd="0" presId="urn:microsoft.com/office/officeart/2008/layout/LinedList"/>
    <dgm:cxn modelId="{6F0D21ED-7DC0-4B88-AF1E-71EDF60D3E64}" type="presParOf" srcId="{7E386ED1-AEEB-47EF-9652-947EFCC15C5A}" destId="{B8E149F0-A50B-47F9-9BDE-1D820111926B}" srcOrd="3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4EC469-FB56-4154-8C39-A22813050C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94ED4-6745-4518-A74E-579A2498DFB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Автомобильным транспортом пассажиров и багажа по межмуниципальным маршрутам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регулярных перевозок в границах Магаданской области: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Магадан-Клепка/Клепка-Магадан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Магадан-Ола/Ола-Магадан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Магадан-Армань/Армань-Магадан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Магадан-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Синегорье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Синегорье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-Магадан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Магадан-Палатка/Палатка-Магадан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Магадан-Омчак/Омчак-Магадан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7) Магадан-Талая/Талая-Магадан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8) Магадан-Сусуман/Сусуман-Магадан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9) Магадан-Сеймчан/Сеймчан-Магадан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10) Магадан-Омсукчан/Омсукчан-Магадан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606CF-BA51-4776-A0EF-B35A82B5687C}" type="parTrans" cxnId="{F0E35ACD-1DF8-4D49-90C6-6CB844C1E15D}">
      <dgm:prSet/>
      <dgm:spPr/>
      <dgm:t>
        <a:bodyPr/>
        <a:lstStyle/>
        <a:p>
          <a:endParaRPr lang="ru-RU"/>
        </a:p>
      </dgm:t>
    </dgm:pt>
    <dgm:pt modelId="{EB3CD42B-536E-438F-90E3-71B5F24BAA6C}" type="sibTrans" cxnId="{F0E35ACD-1DF8-4D49-90C6-6CB844C1E15D}">
      <dgm:prSet/>
      <dgm:spPr/>
      <dgm:t>
        <a:bodyPr/>
        <a:lstStyle/>
        <a:p>
          <a:endParaRPr lang="ru-RU"/>
        </a:p>
      </dgm:t>
    </dgm:pt>
    <dgm:pt modelId="{7E6C3B2A-57F4-4495-81BD-5AA48870FA8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B923452C-DB79-46E4-8DE4-A05C1F746D35}" type="sibTrans" cxnId="{E1587BF3-727B-4DBC-A356-2BA3995031B4}">
      <dgm:prSet/>
      <dgm:spPr/>
      <dgm:t>
        <a:bodyPr/>
        <a:lstStyle/>
        <a:p>
          <a:endParaRPr lang="ru-RU"/>
        </a:p>
      </dgm:t>
    </dgm:pt>
    <dgm:pt modelId="{13DABA19-C0DF-4E6C-8BA9-DCAAD9E2153F}" type="parTrans" cxnId="{E1587BF3-727B-4DBC-A356-2BA3995031B4}">
      <dgm:prSet/>
      <dgm:spPr/>
      <dgm:t>
        <a:bodyPr/>
        <a:lstStyle/>
        <a:p>
          <a:endParaRPr lang="ru-RU"/>
        </a:p>
      </dgm:t>
    </dgm:pt>
    <dgm:pt modelId="{B8EDDFF6-99C8-4434-814B-20CC4E39334C}" type="pres">
      <dgm:prSet presAssocID="{F14EC469-FB56-4154-8C39-A22813050C8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24CC0D-2A86-4F58-8E0E-18BD5B36D5D8}" type="pres">
      <dgm:prSet presAssocID="{7E6C3B2A-57F4-4495-81BD-5AA48870FA89}" presName="thickLine" presStyleLbl="alignNode1" presStyleIdx="0" presStyleCn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46E1C53-56E8-438B-9B54-E72243C487D3}" type="pres">
      <dgm:prSet presAssocID="{7E6C3B2A-57F4-4495-81BD-5AA48870FA89}" presName="horz1" presStyleCnt="0"/>
      <dgm:spPr/>
    </dgm:pt>
    <dgm:pt modelId="{CF09778C-2007-4BAC-880E-EF3BE8A671BF}" type="pres">
      <dgm:prSet presAssocID="{7E6C3B2A-57F4-4495-81BD-5AA48870FA89}" presName="tx1" presStyleLbl="revTx" presStyleIdx="0" presStyleCnt="2"/>
      <dgm:spPr/>
      <dgm:t>
        <a:bodyPr/>
        <a:lstStyle/>
        <a:p>
          <a:endParaRPr lang="ru-RU"/>
        </a:p>
      </dgm:t>
    </dgm:pt>
    <dgm:pt modelId="{F9F51BBB-02C1-4C0A-B8B4-25E0C2BA788C}" type="pres">
      <dgm:prSet presAssocID="{7E6C3B2A-57F4-4495-81BD-5AA48870FA89}" presName="vert1" presStyleCnt="0"/>
      <dgm:spPr/>
    </dgm:pt>
    <dgm:pt modelId="{AD507388-E0B0-49FA-9C5F-EE8C4D89B1B1}" type="pres">
      <dgm:prSet presAssocID="{C0094ED4-6745-4518-A74E-579A2498DFBE}" presName="vertSpace2a" presStyleCnt="0"/>
      <dgm:spPr/>
    </dgm:pt>
    <dgm:pt modelId="{6C4D1C12-FA38-4860-BEEF-1F8A91F18986}" type="pres">
      <dgm:prSet presAssocID="{C0094ED4-6745-4518-A74E-579A2498DFBE}" presName="horz2" presStyleCnt="0"/>
      <dgm:spPr/>
    </dgm:pt>
    <dgm:pt modelId="{2FD0CE6A-6771-4D68-B527-05ED3425BD7F}" type="pres">
      <dgm:prSet presAssocID="{C0094ED4-6745-4518-A74E-579A2498DFBE}" presName="horzSpace2" presStyleCnt="0"/>
      <dgm:spPr/>
    </dgm:pt>
    <dgm:pt modelId="{F5116F1E-7421-4520-A974-9DBC9AB0F589}" type="pres">
      <dgm:prSet presAssocID="{C0094ED4-6745-4518-A74E-579A2498DFBE}" presName="tx2" presStyleLbl="revTx" presStyleIdx="1" presStyleCnt="2" custScaleY="44025" custLinFactNeighborX="-20239" custLinFactNeighborY="13201"/>
      <dgm:spPr/>
      <dgm:t>
        <a:bodyPr/>
        <a:lstStyle/>
        <a:p>
          <a:endParaRPr lang="ru-RU"/>
        </a:p>
      </dgm:t>
    </dgm:pt>
    <dgm:pt modelId="{FD36C975-C4C2-4DDB-B277-9A9C45D4BA4B}" type="pres">
      <dgm:prSet presAssocID="{C0094ED4-6745-4518-A74E-579A2498DFBE}" presName="vert2" presStyleCnt="0"/>
      <dgm:spPr/>
    </dgm:pt>
    <dgm:pt modelId="{F4C03698-37A1-429F-913F-5CEB5157C2EA}" type="pres">
      <dgm:prSet presAssocID="{C0094ED4-6745-4518-A74E-579A2498DFBE}" presName="thinLine2b" presStyleLbl="callout" presStyleIdx="0" presStyleCnt="1" custLinFactY="-600000" custLinFactNeighborX="-24709" custLinFactNeighborY="-61609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F94F1B4-265B-47DC-A794-EE2430DE1515}" type="pres">
      <dgm:prSet presAssocID="{C0094ED4-6745-4518-A74E-579A2498DFBE}" presName="vertSpace2b" presStyleCnt="0"/>
      <dgm:spPr/>
    </dgm:pt>
  </dgm:ptLst>
  <dgm:cxnLst>
    <dgm:cxn modelId="{989BC821-8951-489E-84F0-72415FBB3967}" type="presOf" srcId="{F14EC469-FB56-4154-8C39-A22813050C82}" destId="{B8EDDFF6-99C8-4434-814B-20CC4E39334C}" srcOrd="0" destOrd="0" presId="urn:microsoft.com/office/officeart/2008/layout/LinedList"/>
    <dgm:cxn modelId="{E1587BF3-727B-4DBC-A356-2BA3995031B4}" srcId="{F14EC469-FB56-4154-8C39-A22813050C82}" destId="{7E6C3B2A-57F4-4495-81BD-5AA48870FA89}" srcOrd="0" destOrd="0" parTransId="{13DABA19-C0DF-4E6C-8BA9-DCAAD9E2153F}" sibTransId="{B923452C-DB79-46E4-8DE4-A05C1F746D35}"/>
    <dgm:cxn modelId="{F56C6EB4-5EC1-49BE-BB61-AE75848F1EA6}" type="presOf" srcId="{7E6C3B2A-57F4-4495-81BD-5AA48870FA89}" destId="{CF09778C-2007-4BAC-880E-EF3BE8A671BF}" srcOrd="0" destOrd="0" presId="urn:microsoft.com/office/officeart/2008/layout/LinedList"/>
    <dgm:cxn modelId="{CF34B522-6FBF-4629-9621-D1ED71D029A6}" type="presOf" srcId="{C0094ED4-6745-4518-A74E-579A2498DFBE}" destId="{F5116F1E-7421-4520-A974-9DBC9AB0F589}" srcOrd="0" destOrd="0" presId="urn:microsoft.com/office/officeart/2008/layout/LinedList"/>
    <dgm:cxn modelId="{F0E35ACD-1DF8-4D49-90C6-6CB844C1E15D}" srcId="{7E6C3B2A-57F4-4495-81BD-5AA48870FA89}" destId="{C0094ED4-6745-4518-A74E-579A2498DFBE}" srcOrd="0" destOrd="0" parTransId="{495606CF-BA51-4776-A0EF-B35A82B5687C}" sibTransId="{EB3CD42B-536E-438F-90E3-71B5F24BAA6C}"/>
    <dgm:cxn modelId="{E38CEAFC-E2FF-4051-BE35-97D3F2958D90}" type="presParOf" srcId="{B8EDDFF6-99C8-4434-814B-20CC4E39334C}" destId="{4F24CC0D-2A86-4F58-8E0E-18BD5B36D5D8}" srcOrd="0" destOrd="0" presId="urn:microsoft.com/office/officeart/2008/layout/LinedList"/>
    <dgm:cxn modelId="{44B07C5E-1381-4611-B2F7-D03D10E56AF5}" type="presParOf" srcId="{B8EDDFF6-99C8-4434-814B-20CC4E39334C}" destId="{F46E1C53-56E8-438B-9B54-E72243C487D3}" srcOrd="1" destOrd="0" presId="urn:microsoft.com/office/officeart/2008/layout/LinedList"/>
    <dgm:cxn modelId="{293F388C-A202-409C-A7BC-0AD404597DF5}" type="presParOf" srcId="{F46E1C53-56E8-438B-9B54-E72243C487D3}" destId="{CF09778C-2007-4BAC-880E-EF3BE8A671BF}" srcOrd="0" destOrd="0" presId="urn:microsoft.com/office/officeart/2008/layout/LinedList"/>
    <dgm:cxn modelId="{5F9D9BF1-F53A-4779-BF73-DBFDD4212A07}" type="presParOf" srcId="{F46E1C53-56E8-438B-9B54-E72243C487D3}" destId="{F9F51BBB-02C1-4C0A-B8B4-25E0C2BA788C}" srcOrd="1" destOrd="0" presId="urn:microsoft.com/office/officeart/2008/layout/LinedList"/>
    <dgm:cxn modelId="{19EC84BB-561E-44E5-B0B5-018F94033500}" type="presParOf" srcId="{F9F51BBB-02C1-4C0A-B8B4-25E0C2BA788C}" destId="{AD507388-E0B0-49FA-9C5F-EE8C4D89B1B1}" srcOrd="0" destOrd="0" presId="urn:microsoft.com/office/officeart/2008/layout/LinedList"/>
    <dgm:cxn modelId="{8C2B4D6A-A780-4FFE-87F7-A15FAFF6C496}" type="presParOf" srcId="{F9F51BBB-02C1-4C0A-B8B4-25E0C2BA788C}" destId="{6C4D1C12-FA38-4860-BEEF-1F8A91F18986}" srcOrd="1" destOrd="0" presId="urn:microsoft.com/office/officeart/2008/layout/LinedList"/>
    <dgm:cxn modelId="{AE12B929-053B-429A-83C7-CE739A99E1FB}" type="presParOf" srcId="{6C4D1C12-FA38-4860-BEEF-1F8A91F18986}" destId="{2FD0CE6A-6771-4D68-B527-05ED3425BD7F}" srcOrd="0" destOrd="0" presId="urn:microsoft.com/office/officeart/2008/layout/LinedList"/>
    <dgm:cxn modelId="{305B9779-439E-4B8D-AF6D-D219D43CA603}" type="presParOf" srcId="{6C4D1C12-FA38-4860-BEEF-1F8A91F18986}" destId="{F5116F1E-7421-4520-A974-9DBC9AB0F589}" srcOrd="1" destOrd="0" presId="urn:microsoft.com/office/officeart/2008/layout/LinedList"/>
    <dgm:cxn modelId="{04A0FF17-C3C4-422F-AC0D-4DC7A43FAA96}" type="presParOf" srcId="{6C4D1C12-FA38-4860-BEEF-1F8A91F18986}" destId="{FD36C975-C4C2-4DDB-B277-9A9C45D4BA4B}" srcOrd="2" destOrd="0" presId="urn:microsoft.com/office/officeart/2008/layout/LinedList"/>
    <dgm:cxn modelId="{522FB357-388D-45BD-8B7B-27ECB3ACC04E}" type="presParOf" srcId="{F9F51BBB-02C1-4C0A-B8B4-25E0C2BA788C}" destId="{F4C03698-37A1-429F-913F-5CEB5157C2EA}" srcOrd="2" destOrd="0" presId="urn:microsoft.com/office/officeart/2008/layout/LinedList"/>
    <dgm:cxn modelId="{F82EC9B8-E012-4F59-99EC-33CD41260931}" type="presParOf" srcId="{F9F51BBB-02C1-4C0A-B8B4-25E0C2BA788C}" destId="{3F94F1B4-265B-47DC-A794-EE2430DE1515}" srcOrd="3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4CC0D-2A86-4F58-8E0E-18BD5B36D5D8}">
      <dsp:nvSpPr>
        <dsp:cNvPr id="0" name=""/>
        <dsp:cNvSpPr/>
      </dsp:nvSpPr>
      <dsp:spPr>
        <a:xfrm>
          <a:off x="0" y="2778"/>
          <a:ext cx="7584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9778C-2007-4BAC-880E-EF3BE8A671BF}">
      <dsp:nvSpPr>
        <dsp:cNvPr id="0" name=""/>
        <dsp:cNvSpPr/>
      </dsp:nvSpPr>
      <dsp:spPr>
        <a:xfrm>
          <a:off x="0" y="2778"/>
          <a:ext cx="1516828" cy="5684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bg1"/>
              </a:solidFill>
            </a:rPr>
            <a:t>.</a:t>
          </a:r>
          <a:endParaRPr lang="ru-RU" sz="6500" kern="1200" dirty="0">
            <a:solidFill>
              <a:schemeClr val="bg1"/>
            </a:solidFill>
          </a:endParaRPr>
        </a:p>
      </dsp:txBody>
      <dsp:txXfrm>
        <a:off x="0" y="2778"/>
        <a:ext cx="1516828" cy="5684513"/>
      </dsp:txXfrm>
    </dsp:sp>
    <dsp:sp modelId="{F5116F1E-7421-4520-A974-9DBC9AB0F589}">
      <dsp:nvSpPr>
        <dsp:cNvPr id="0" name=""/>
        <dsp:cNvSpPr/>
      </dsp:nvSpPr>
      <dsp:spPr>
        <a:xfrm>
          <a:off x="356054" y="218624"/>
          <a:ext cx="5953550" cy="1751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целях государственного регулирования тарифов в сфере водоснабжения, водоотведения, теплоснабжения и электроснабжения в 2018 году было принято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384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решения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054" y="218624"/>
        <a:ext cx="5953550" cy="1751429"/>
      </dsp:txXfrm>
    </dsp:sp>
    <dsp:sp modelId="{F4C03698-37A1-429F-913F-5CEB5157C2EA}">
      <dsp:nvSpPr>
        <dsp:cNvPr id="0" name=""/>
        <dsp:cNvSpPr/>
      </dsp:nvSpPr>
      <dsp:spPr>
        <a:xfrm>
          <a:off x="0" y="1328740"/>
          <a:ext cx="6067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09117-3680-4850-94C6-FF129AA028CA}">
      <dsp:nvSpPr>
        <dsp:cNvPr id="0" name=""/>
        <dsp:cNvSpPr/>
      </dsp:nvSpPr>
      <dsp:spPr>
        <a:xfrm>
          <a:off x="355756" y="1472052"/>
          <a:ext cx="5953550" cy="3663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рассмотрения предложений ресурсоснабжающих организаций по объему финансовых средств на осуществление деятельности по холодному водоснабжению, водоотведению, теплоснабжению и электроснабжению на 2019 год были </a:t>
          </a: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исключены экономически необоснованные затраты</a:t>
          </a:r>
          <a:r>
            <a:rPr lang="ru-RU" sz="1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сумму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7 663,4</a:t>
          </a: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 (28%)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заявленных организациями, в т. ч.: водоснабжение (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415,1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млн. руб. или 50%), водоотведение (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232,6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млн. руб. или 34%), теплоснабжение (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3 416,5</a:t>
          </a: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руб. или 28%), электроснабжение (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3 599,1</a:t>
          </a: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руб. или 27%) что </a:t>
          </a: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позволило снизить тарифы: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водоснабжение на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16,73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руб. (58,28%)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 водоотведение на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21,68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руб. (61,36%)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 теплоснабжение на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1 949,41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руб. (72,40%)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 электроснабжение на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2,70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руб. (72,85%)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756" y="1472052"/>
        <a:ext cx="5953550" cy="3663009"/>
      </dsp:txXfrm>
    </dsp:sp>
    <dsp:sp modelId="{DC933AAA-795B-4219-8F7E-DD145111F098}">
      <dsp:nvSpPr>
        <dsp:cNvPr id="0" name=""/>
        <dsp:cNvSpPr/>
      </dsp:nvSpPr>
      <dsp:spPr>
        <a:xfrm>
          <a:off x="0" y="5690070"/>
          <a:ext cx="6067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1419-0A79-433B-BD7A-796113659CFD}">
      <dsp:nvSpPr>
        <dsp:cNvPr id="0" name=""/>
        <dsp:cNvSpPr/>
      </dsp:nvSpPr>
      <dsp:spPr>
        <a:xfrm>
          <a:off x="0" y="314"/>
          <a:ext cx="72737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6DCA8-C2D0-4713-A970-B03F0D4485A5}">
      <dsp:nvSpPr>
        <dsp:cNvPr id="0" name=""/>
        <dsp:cNvSpPr/>
      </dsp:nvSpPr>
      <dsp:spPr>
        <a:xfrm>
          <a:off x="0" y="314"/>
          <a:ext cx="1454754" cy="582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,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0" y="314"/>
        <a:ext cx="1454754" cy="5825083"/>
      </dsp:txXfrm>
    </dsp:sp>
    <dsp:sp modelId="{A4C65A2C-E8EA-4FD6-9313-1264D1A4E46A}">
      <dsp:nvSpPr>
        <dsp:cNvPr id="0" name=""/>
        <dsp:cNvSpPr/>
      </dsp:nvSpPr>
      <dsp:spPr>
        <a:xfrm>
          <a:off x="1508817" y="0"/>
          <a:ext cx="5709910" cy="5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508817" y="0"/>
        <a:ext cx="5709910" cy="5672886"/>
      </dsp:txXfrm>
    </dsp:sp>
    <dsp:sp modelId="{BEAF0505-4D35-4F24-BC95-16503BFDB76E}">
      <dsp:nvSpPr>
        <dsp:cNvPr id="0" name=""/>
        <dsp:cNvSpPr/>
      </dsp:nvSpPr>
      <dsp:spPr>
        <a:xfrm>
          <a:off x="1454754" y="2325501"/>
          <a:ext cx="5819016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1419-0A79-433B-BD7A-796113659CFD}">
      <dsp:nvSpPr>
        <dsp:cNvPr id="0" name=""/>
        <dsp:cNvSpPr/>
      </dsp:nvSpPr>
      <dsp:spPr>
        <a:xfrm>
          <a:off x="0" y="0"/>
          <a:ext cx="65870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6DCA8-C2D0-4713-A970-B03F0D4485A5}">
      <dsp:nvSpPr>
        <dsp:cNvPr id="0" name=""/>
        <dsp:cNvSpPr/>
      </dsp:nvSpPr>
      <dsp:spPr>
        <a:xfrm>
          <a:off x="0" y="314"/>
          <a:ext cx="1317400" cy="582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,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0" y="314"/>
        <a:ext cx="1317400" cy="5825083"/>
      </dsp:txXfrm>
    </dsp:sp>
    <dsp:sp modelId="{A4C65A2C-E8EA-4FD6-9313-1264D1A4E46A}">
      <dsp:nvSpPr>
        <dsp:cNvPr id="0" name=""/>
        <dsp:cNvSpPr/>
      </dsp:nvSpPr>
      <dsp:spPr>
        <a:xfrm>
          <a:off x="1366359" y="0"/>
          <a:ext cx="5170797" cy="5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366359" y="0"/>
        <a:ext cx="5170797" cy="5672886"/>
      </dsp:txXfrm>
    </dsp:sp>
    <dsp:sp modelId="{BEAF0505-4D35-4F24-BC95-16503BFDB76E}">
      <dsp:nvSpPr>
        <dsp:cNvPr id="0" name=""/>
        <dsp:cNvSpPr/>
      </dsp:nvSpPr>
      <dsp:spPr>
        <a:xfrm>
          <a:off x="1317400" y="2990289"/>
          <a:ext cx="52696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4CC0D-2A86-4F58-8E0E-18BD5B36D5D8}">
      <dsp:nvSpPr>
        <dsp:cNvPr id="0" name=""/>
        <dsp:cNvSpPr/>
      </dsp:nvSpPr>
      <dsp:spPr>
        <a:xfrm>
          <a:off x="0" y="2044"/>
          <a:ext cx="75841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9778C-2007-4BAC-880E-EF3BE8A671BF}">
      <dsp:nvSpPr>
        <dsp:cNvPr id="0" name=""/>
        <dsp:cNvSpPr/>
      </dsp:nvSpPr>
      <dsp:spPr>
        <a:xfrm>
          <a:off x="0" y="2044"/>
          <a:ext cx="1516828" cy="418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bg1"/>
              </a:solidFill>
            </a:rPr>
            <a:t>.</a:t>
          </a:r>
          <a:endParaRPr lang="ru-RU" sz="6500" kern="1200" dirty="0">
            <a:solidFill>
              <a:schemeClr val="bg1"/>
            </a:solidFill>
          </a:endParaRPr>
        </a:p>
      </dsp:txBody>
      <dsp:txXfrm>
        <a:off x="0" y="2044"/>
        <a:ext cx="1516828" cy="4182814"/>
      </dsp:txXfrm>
    </dsp:sp>
    <dsp:sp modelId="{F5116F1E-7421-4520-A974-9DBC9AB0F589}">
      <dsp:nvSpPr>
        <dsp:cNvPr id="0" name=""/>
        <dsp:cNvSpPr/>
      </dsp:nvSpPr>
      <dsp:spPr>
        <a:xfrm>
          <a:off x="348493" y="159903"/>
          <a:ext cx="4206421" cy="268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2018 год (2 полугодие)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493" y="159903"/>
        <a:ext cx="4206421" cy="268996"/>
      </dsp:txXfrm>
    </dsp:sp>
    <dsp:sp modelId="{F4C03698-37A1-429F-913F-5CEB5157C2EA}">
      <dsp:nvSpPr>
        <dsp:cNvPr id="0" name=""/>
        <dsp:cNvSpPr/>
      </dsp:nvSpPr>
      <dsp:spPr>
        <a:xfrm>
          <a:off x="201677" y="0"/>
          <a:ext cx="6067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1419-0A79-433B-BD7A-796113659CFD}">
      <dsp:nvSpPr>
        <dsp:cNvPr id="0" name=""/>
        <dsp:cNvSpPr/>
      </dsp:nvSpPr>
      <dsp:spPr>
        <a:xfrm>
          <a:off x="0" y="314"/>
          <a:ext cx="6453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6DCA8-C2D0-4713-A970-B03F0D4485A5}">
      <dsp:nvSpPr>
        <dsp:cNvPr id="0" name=""/>
        <dsp:cNvSpPr/>
      </dsp:nvSpPr>
      <dsp:spPr>
        <a:xfrm>
          <a:off x="0" y="314"/>
          <a:ext cx="1290618" cy="582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,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0" y="314"/>
        <a:ext cx="1290618" cy="5825083"/>
      </dsp:txXfrm>
    </dsp:sp>
    <dsp:sp modelId="{A4C65A2C-E8EA-4FD6-9313-1264D1A4E46A}">
      <dsp:nvSpPr>
        <dsp:cNvPr id="0" name=""/>
        <dsp:cNvSpPr/>
      </dsp:nvSpPr>
      <dsp:spPr>
        <a:xfrm>
          <a:off x="1338581" y="0"/>
          <a:ext cx="5065678" cy="5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338581" y="0"/>
        <a:ext cx="5065678" cy="5672886"/>
      </dsp:txXfrm>
    </dsp:sp>
    <dsp:sp modelId="{BEAF0505-4D35-4F24-BC95-16503BFDB76E}">
      <dsp:nvSpPr>
        <dsp:cNvPr id="0" name=""/>
        <dsp:cNvSpPr/>
      </dsp:nvSpPr>
      <dsp:spPr>
        <a:xfrm>
          <a:off x="462196" y="676415"/>
          <a:ext cx="51624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4CC0D-2A86-4F58-8E0E-18BD5B36D5D8}">
      <dsp:nvSpPr>
        <dsp:cNvPr id="0" name=""/>
        <dsp:cNvSpPr/>
      </dsp:nvSpPr>
      <dsp:spPr>
        <a:xfrm>
          <a:off x="0" y="0"/>
          <a:ext cx="75841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9778C-2007-4BAC-880E-EF3BE8A671BF}">
      <dsp:nvSpPr>
        <dsp:cNvPr id="0" name=""/>
        <dsp:cNvSpPr/>
      </dsp:nvSpPr>
      <dsp:spPr>
        <a:xfrm>
          <a:off x="0" y="0"/>
          <a:ext cx="7584140" cy="5428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bg1"/>
              </a:solidFill>
            </a:rPr>
            <a:t>.</a:t>
          </a:r>
          <a:endParaRPr lang="ru-RU" sz="6500" kern="1200" dirty="0">
            <a:solidFill>
              <a:schemeClr val="bg1"/>
            </a:solidFill>
          </a:endParaRPr>
        </a:p>
      </dsp:txBody>
      <dsp:txXfrm>
        <a:off x="0" y="0"/>
        <a:ext cx="7584140" cy="54286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1419-0A79-433B-BD7A-796113659CFD}">
      <dsp:nvSpPr>
        <dsp:cNvPr id="0" name=""/>
        <dsp:cNvSpPr/>
      </dsp:nvSpPr>
      <dsp:spPr>
        <a:xfrm>
          <a:off x="0" y="314"/>
          <a:ext cx="6991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6DCA8-C2D0-4713-A970-B03F0D4485A5}">
      <dsp:nvSpPr>
        <dsp:cNvPr id="0" name=""/>
        <dsp:cNvSpPr/>
      </dsp:nvSpPr>
      <dsp:spPr>
        <a:xfrm>
          <a:off x="0" y="314"/>
          <a:ext cx="1398270" cy="582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,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0" y="314"/>
        <a:ext cx="1398270" cy="5825083"/>
      </dsp:txXfrm>
    </dsp:sp>
    <dsp:sp modelId="{A4C65A2C-E8EA-4FD6-9313-1264D1A4E46A}">
      <dsp:nvSpPr>
        <dsp:cNvPr id="0" name=""/>
        <dsp:cNvSpPr/>
      </dsp:nvSpPr>
      <dsp:spPr>
        <a:xfrm>
          <a:off x="1450233" y="0"/>
          <a:ext cx="5488209" cy="5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450233" y="0"/>
        <a:ext cx="5488209" cy="5672886"/>
      </dsp:txXfrm>
    </dsp:sp>
    <dsp:sp modelId="{BEAF0505-4D35-4F24-BC95-16503BFDB76E}">
      <dsp:nvSpPr>
        <dsp:cNvPr id="0" name=""/>
        <dsp:cNvSpPr/>
      </dsp:nvSpPr>
      <dsp:spPr>
        <a:xfrm>
          <a:off x="1398270" y="2903589"/>
          <a:ext cx="5593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4CC0D-2A86-4F58-8E0E-18BD5B36D5D8}">
      <dsp:nvSpPr>
        <dsp:cNvPr id="0" name=""/>
        <dsp:cNvSpPr/>
      </dsp:nvSpPr>
      <dsp:spPr>
        <a:xfrm>
          <a:off x="0" y="0"/>
          <a:ext cx="75841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9778C-2007-4BAC-880E-EF3BE8A671BF}">
      <dsp:nvSpPr>
        <dsp:cNvPr id="0" name=""/>
        <dsp:cNvSpPr/>
      </dsp:nvSpPr>
      <dsp:spPr>
        <a:xfrm>
          <a:off x="0" y="0"/>
          <a:ext cx="1516828" cy="5428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bg1"/>
              </a:solidFill>
            </a:rPr>
            <a:t>.</a:t>
          </a:r>
          <a:endParaRPr lang="ru-RU" sz="6500" kern="1200" dirty="0">
            <a:solidFill>
              <a:schemeClr val="bg1"/>
            </a:solidFill>
          </a:endParaRPr>
        </a:p>
      </dsp:txBody>
      <dsp:txXfrm>
        <a:off x="0" y="0"/>
        <a:ext cx="1516828" cy="5428691"/>
      </dsp:txXfrm>
    </dsp:sp>
    <dsp:sp modelId="{F5116F1E-7421-4520-A974-9DBC9AB0F589}">
      <dsp:nvSpPr>
        <dsp:cNvPr id="0" name=""/>
        <dsp:cNvSpPr/>
      </dsp:nvSpPr>
      <dsp:spPr>
        <a:xfrm>
          <a:off x="242341" y="139035"/>
          <a:ext cx="5953550" cy="4930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Регулирование цен на </a:t>
          </a: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нефтепродукты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Магаданской области в соответствии с нормами действующего законодательства осуществляется посредством установленных приказом Департамента от 21 марта 2008 г. № 2-ПР/4 предельных оптовых и торговых надбавок.</a:t>
          </a:r>
          <a:endParaRPr lang="ru-RU" sz="1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341" y="139035"/>
        <a:ext cx="5953550" cy="4930354"/>
      </dsp:txXfrm>
    </dsp:sp>
    <dsp:sp modelId="{F4C03698-37A1-429F-913F-5CEB5157C2EA}">
      <dsp:nvSpPr>
        <dsp:cNvPr id="0" name=""/>
        <dsp:cNvSpPr/>
      </dsp:nvSpPr>
      <dsp:spPr>
        <a:xfrm>
          <a:off x="0" y="1676451"/>
          <a:ext cx="60673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1419-0A79-433B-BD7A-796113659CFD}">
      <dsp:nvSpPr>
        <dsp:cNvPr id="0" name=""/>
        <dsp:cNvSpPr/>
      </dsp:nvSpPr>
      <dsp:spPr>
        <a:xfrm>
          <a:off x="0" y="314"/>
          <a:ext cx="69342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6DCA8-C2D0-4713-A970-B03F0D4485A5}">
      <dsp:nvSpPr>
        <dsp:cNvPr id="0" name=""/>
        <dsp:cNvSpPr/>
      </dsp:nvSpPr>
      <dsp:spPr>
        <a:xfrm>
          <a:off x="0" y="314"/>
          <a:ext cx="1386840" cy="582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,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0" y="314"/>
        <a:ext cx="1386840" cy="5825083"/>
      </dsp:txXfrm>
    </dsp:sp>
    <dsp:sp modelId="{A4C65A2C-E8EA-4FD6-9313-1264D1A4E46A}">
      <dsp:nvSpPr>
        <dsp:cNvPr id="0" name=""/>
        <dsp:cNvSpPr/>
      </dsp:nvSpPr>
      <dsp:spPr>
        <a:xfrm>
          <a:off x="1438379" y="0"/>
          <a:ext cx="5443347" cy="567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438379" y="0"/>
        <a:ext cx="5443347" cy="5672886"/>
      </dsp:txXfrm>
    </dsp:sp>
    <dsp:sp modelId="{BEAF0505-4D35-4F24-BC95-16503BFDB76E}">
      <dsp:nvSpPr>
        <dsp:cNvPr id="0" name=""/>
        <dsp:cNvSpPr/>
      </dsp:nvSpPr>
      <dsp:spPr>
        <a:xfrm>
          <a:off x="1386840" y="3469208"/>
          <a:ext cx="554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4CC0D-2A86-4F58-8E0E-18BD5B36D5D8}">
      <dsp:nvSpPr>
        <dsp:cNvPr id="0" name=""/>
        <dsp:cNvSpPr/>
      </dsp:nvSpPr>
      <dsp:spPr>
        <a:xfrm>
          <a:off x="0" y="2906"/>
          <a:ext cx="75841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9778C-2007-4BAC-880E-EF3BE8A671BF}">
      <dsp:nvSpPr>
        <dsp:cNvPr id="0" name=""/>
        <dsp:cNvSpPr/>
      </dsp:nvSpPr>
      <dsp:spPr>
        <a:xfrm>
          <a:off x="0" y="2906"/>
          <a:ext cx="1516828" cy="5946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bg1"/>
              </a:solidFill>
            </a:rPr>
            <a:t>.</a:t>
          </a:r>
          <a:endParaRPr lang="ru-RU" sz="6500" kern="1200" dirty="0">
            <a:solidFill>
              <a:schemeClr val="bg1"/>
            </a:solidFill>
          </a:endParaRPr>
        </a:p>
      </dsp:txBody>
      <dsp:txXfrm>
        <a:off x="0" y="2906"/>
        <a:ext cx="1516828" cy="5946752"/>
      </dsp:txXfrm>
    </dsp:sp>
    <dsp:sp modelId="{F5116F1E-7421-4520-A974-9DBC9AB0F589}">
      <dsp:nvSpPr>
        <dsp:cNvPr id="0" name=""/>
        <dsp:cNvSpPr/>
      </dsp:nvSpPr>
      <dsp:spPr>
        <a:xfrm>
          <a:off x="425651" y="1085275"/>
          <a:ext cx="5953550" cy="261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Автомобильным транспортом пассажиров и багажа по межмуниципальным маршрутам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регулярных перевозок в границах Магаданской области: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Магадан-Клепка/Клепка-Магадан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Магадан-Ола/Ола-Магадан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Магадан-Армань/Армань-Магадан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Магадан-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Синегорье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Синегорье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-Магадан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Магадан-Палатка/Палатка-Магадан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Магадан-Омчак/Омчак-Магадан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7) Магадан-Талая/Талая-Магадан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8) Магадан-Сусуман/Сусуман-Магадан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9) Магадан-Сеймчан/Сеймчан-Магадан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10) Магадан-Омсукчан/Омсукчан-Магадан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651" y="1085275"/>
        <a:ext cx="5953550" cy="2618057"/>
      </dsp:txXfrm>
    </dsp:sp>
    <dsp:sp modelId="{F4C03698-37A1-429F-913F-5CEB5157C2EA}">
      <dsp:nvSpPr>
        <dsp:cNvPr id="0" name=""/>
        <dsp:cNvSpPr/>
      </dsp:nvSpPr>
      <dsp:spPr>
        <a:xfrm>
          <a:off x="17655" y="870425"/>
          <a:ext cx="6067312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25AAB-A22F-484D-8AC6-3F0CFE48875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23BD0-8978-4E6A-90EE-899A24B72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5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23BD0-8978-4E6A-90EE-899A24B72E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5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23BD0-8978-4E6A-90EE-899A24B72E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2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23BD0-8978-4E6A-90EE-899A24B72E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6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23BD0-8978-4E6A-90EE-899A24B72E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8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23BD0-8978-4E6A-90EE-899A24B72E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8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04D-4A09-4894-8F76-EE759BD918FC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D6-F291-4660-9778-48AF73541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7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04D-4A09-4894-8F76-EE759BD918FC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D6-F291-4660-9778-48AF73541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04D-4A09-4894-8F76-EE759BD918FC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D6-F291-4660-9778-48AF73541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5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04D-4A09-4894-8F76-EE759BD918FC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D6-F291-4660-9778-48AF73541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9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04D-4A09-4894-8F76-EE759BD918FC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D6-F291-4660-9778-48AF73541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0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04D-4A09-4894-8F76-EE759BD918FC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D6-F291-4660-9778-48AF73541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3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04D-4A09-4894-8F76-EE759BD918FC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D6-F291-4660-9778-48AF73541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1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04D-4A09-4894-8F76-EE759BD918FC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D6-F291-4660-9778-48AF73541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7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04D-4A09-4894-8F76-EE759BD918FC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D6-F291-4660-9778-48AF73541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04D-4A09-4894-8F76-EE759BD918FC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D6-F291-4660-9778-48AF73541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704D-4A09-4894-8F76-EE759BD918FC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7D6-F291-4660-9778-48AF73541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7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704D-4A09-4894-8F76-EE759BD918FC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17D6-F291-4660-9778-48AF73541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2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chart" Target="../charts/chart3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98475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Franklin Gothic Demi Cond" panose="020B0706030402020204" pitchFamily="34" charset="0"/>
              </a:rPr>
              <a:t>КРАТКИЙ ПУБЛИЧНЫЙ ОТЧЕТ</a:t>
            </a:r>
            <a:br>
              <a:rPr lang="ru-RU" dirty="0">
                <a:latin typeface="Franklin Gothic Demi Cond" panose="020B0706030402020204" pitchFamily="34" charset="0"/>
              </a:rPr>
            </a:br>
            <a:r>
              <a:rPr lang="ru-RU" dirty="0">
                <a:latin typeface="Franklin Gothic Demi Cond" panose="020B0706030402020204" pitchFamily="34" charset="0"/>
              </a:rPr>
              <a:t>ОБ ИТОГАХ ДЕЯТЕЛЬНОСТИ</a:t>
            </a:r>
            <a:br>
              <a:rPr lang="ru-RU" dirty="0">
                <a:latin typeface="Franklin Gothic Demi Cond" panose="020B0706030402020204" pitchFamily="34" charset="0"/>
              </a:rPr>
            </a:br>
            <a:r>
              <a:rPr lang="ru-RU" dirty="0">
                <a:latin typeface="Franklin Gothic Demi Cond" panose="020B0706030402020204" pitchFamily="34" charset="0"/>
              </a:rPr>
              <a:t>ЗА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2018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3294" y="4719821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Департамент цен и тарифов Магаданской области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6" y="245168"/>
            <a:ext cx="619412" cy="814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3294" y="238637"/>
            <a:ext cx="6096000" cy="757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</a:rPr>
              <a:t>ПРАВИТЕЛЬСТВО МАГАДАНСКОЙ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286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4"/>
            <a:ext cx="10515600" cy="3273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размера платы за технологическое присоединение к электрическим сетям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883" y="958790"/>
            <a:ext cx="11327907" cy="5228946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Федеральный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26 марта 2003 № 35–ФЗ «Об электроэнергетике» регламентирует установление платы за технологическое присоединение к электрическим сетям едиными для всех территориальных сетевых организаций, расположенных на территории субъекта.</a:t>
            </a: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2018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Департаментом утверждены единые стандартизированные тарифные ставки, ставки за единицу максимальной мощности и формулы платы за технологическое присоединение к электрическим сетям для всех сетевых организаций, осуществляющих передачу электрической энергии на территории Магаданской области по способу присоединения и с учетом материалов, применяемые при выполнении технологического присоединения.</a:t>
            </a:r>
          </a:p>
          <a:p>
            <a:pPr>
              <a:lnSpc>
                <a:spcPts val="2100"/>
              </a:lnSpc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03" y="3124940"/>
            <a:ext cx="6794871" cy="33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286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технологическое присоединение к электрическим сетям до 150 кВт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43" y="1072386"/>
            <a:ext cx="10950738" cy="213881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 2018 года норма законодательства предусматривает для заявителей, осуществляющих технологическое присоединение своих энергопринимающих устройств максимальной мощностью не более 150 кВт только оплату за подготовку и поверку технических условий, оплата за строительство «последней мили» не установлена.</a:t>
            </a: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Утверждение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ставок создает равные условия для всех заявителей Магаданской области при технологическом присоединении к электрическим сетям вне зависимости от географического расположения сетей и самой сетевой организации, а также благоприятных условий для среднего и малого бизнеса. Кроме того, это способствует устранению конкуренции между сетевыми организациями.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66" y="3384198"/>
            <a:ext cx="5908027" cy="30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76" y="93276"/>
            <a:ext cx="10515600" cy="75346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технологическое присоединение к электрическим сетям до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120" y="1300524"/>
            <a:ext cx="11013760" cy="1451729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2100"/>
              </a:lnSpc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действующего законодательства, сохранен единый уровень платы 550 руб. (с НДС) для заявителей, подающих заявку в целях технологического присоединения энергопринимающих устройств максимальной мощностью, не превышающей 15 кВт по 3 – й категории надежности при условии соблюдения норм по расстоянию (300 м – в городской местности, 500 м – в сельской), присоединяемые к одному ближайшему источнику электроснабжения.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73" y="2622330"/>
            <a:ext cx="7021406" cy="387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0170622"/>
              </p:ext>
            </p:extLst>
          </p:nvPr>
        </p:nvGraphicFramePr>
        <p:xfrm>
          <a:off x="0" y="524434"/>
          <a:ext cx="7584141" cy="542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1706" y="74141"/>
            <a:ext cx="1141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регулирование цен (тарифов) в социальной сфере                                                                        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67959883"/>
              </p:ext>
            </p:extLst>
          </p:nvPr>
        </p:nvGraphicFramePr>
        <p:xfrm>
          <a:off x="5257800" y="524434"/>
          <a:ext cx="6934201" cy="616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63161" y="2347748"/>
            <a:ext cx="5065678" cy="216250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ая соединительная линия 18"/>
          <p:cNvSpPr/>
          <p:nvPr/>
        </p:nvSpPr>
        <p:spPr>
          <a:xfrm>
            <a:off x="6576000" y="6383388"/>
            <a:ext cx="5616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201706" y="2390007"/>
            <a:ext cx="6122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значимые товары народного потребления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регулируются с помощью установленных приказами Департамента от 31 июля 2015 г. № 2-ПР/36 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2-ПР/37 предельных розничных и оптовых торговых надбавок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ая соединительная линия 9"/>
          <p:cNvSpPr/>
          <p:nvPr/>
        </p:nvSpPr>
        <p:spPr>
          <a:xfrm>
            <a:off x="0" y="4070819"/>
            <a:ext cx="606731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273503" y="4253790"/>
            <a:ext cx="6122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Магаданской области от 25 февраля 2010 г. № 70-па установлены предельные оптовые и предельные розничные надбавки к фактическим отпускным ценам производителей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включенные в перечень жизненно необходимых и важнейших лекарственных препаратов (ЖНВЛП).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0659" y="722316"/>
            <a:ext cx="53696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постановления Правительства Российской Федерации от 30 декабря 2015 г. № 1517 приказом Департамента от 01 сентября 2017 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2-ПР/46 установлены предельные размеры оптовых надбавок к фактическим отпускным ценам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изделия, имплантируемые в организм человека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оказании медицинской помощи в рамках программы государственных гарантий бесплатного оказания гражданам медицинской помощи.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0659" y="4253790"/>
            <a:ext cx="5162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12 января 1996 года № 8-ФЗ «О погребении и похоронном деле» Департаментом осуществлялось согласование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услуг, предоставляемых согласно гарантированному перечню услуг по погребению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муниципальных образованиях Магаданской области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8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6249529"/>
              </p:ext>
            </p:extLst>
          </p:nvPr>
        </p:nvGraphicFramePr>
        <p:xfrm>
          <a:off x="-17679" y="524433"/>
          <a:ext cx="7584141" cy="595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278" y="7779"/>
            <a:ext cx="1141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регулирование тарифов на транспортные услуги в 2018 году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6476282"/>
              </p:ext>
            </p:extLst>
          </p:nvPr>
        </p:nvGraphicFramePr>
        <p:xfrm>
          <a:off x="4918229" y="524434"/>
          <a:ext cx="7273771" cy="616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63161" y="2347748"/>
            <a:ext cx="5065678" cy="216250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6402605" y="686349"/>
            <a:ext cx="6122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Автомобильным транспортом пассажиров и багажа по маршрутам муниципального образования «Город Магадан»: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№ 111 «Автовокзал – Аэропорт»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№ 101 «Автовокзал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Аэропорт»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№ 5 «Автовокзал – Снежная Долина»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№ 1, 2, 3, 6, 12, 15, 19, 20, 25, 26, 26к, 50, 51, 52, 57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2605" y="3088534"/>
            <a:ext cx="61228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перевозки пассажиров и багажа на местных авиалиниях: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Магадан-Сеймчан-Магадан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Магадан-Омсукчан-Магадан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Магадан-Сусуман-Магадан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Магадан-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Эвенск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-Магадан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Магадан-Тахтоямск-Магадан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Магадан-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-Магадан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Эвенск-Гижига-Эвенск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Эвенск-Тополовка-Эвенск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Эвенск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-Верхний Парень-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Эвенск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6402605" y="6476999"/>
            <a:ext cx="578939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387724" y="630145"/>
            <a:ext cx="5708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возложенных полномочий Департаментом осуществляется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на перевозки: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974" y="3916543"/>
            <a:ext cx="1708826" cy="1668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43" y="5368736"/>
            <a:ext cx="2392842" cy="11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97" y="184546"/>
            <a:ext cx="11416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государственного контроля (надзора) за 2018 год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0060" y="781113"/>
            <a:ext cx="11876267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64973" y="1405685"/>
            <a:ext cx="9069880" cy="67025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041357" y="1459392"/>
            <a:ext cx="680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плановых проверок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39"/>
          <p:cNvCxnSpPr>
            <a:stCxn id="33" idx="3"/>
            <a:endCxn id="41" idx="1"/>
          </p:cNvCxnSpPr>
          <p:nvPr/>
        </p:nvCxnSpPr>
        <p:spPr>
          <a:xfrm>
            <a:off x="9934853" y="1740810"/>
            <a:ext cx="708454" cy="606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0643307" y="1417807"/>
            <a:ext cx="741396" cy="65812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0824551" y="1416489"/>
            <a:ext cx="38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89838" y="2340680"/>
            <a:ext cx="4745014" cy="65789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347780" y="2509870"/>
            <a:ext cx="326049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ценообразования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>
            <a:stCxn id="43" idx="3"/>
          </p:cNvCxnSpPr>
          <p:nvPr/>
        </p:nvCxnSpPr>
        <p:spPr>
          <a:xfrm>
            <a:off x="9934852" y="2669627"/>
            <a:ext cx="708455" cy="606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189839" y="3306448"/>
            <a:ext cx="4745014" cy="66419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807308" y="4288928"/>
            <a:ext cx="9127545" cy="63729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07308" y="5293945"/>
            <a:ext cx="9127545" cy="64553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0643307" y="2359722"/>
            <a:ext cx="741396" cy="63885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9939350" y="3616353"/>
            <a:ext cx="708454" cy="606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0647804" y="3306448"/>
            <a:ext cx="741396" cy="63885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9910518" y="4597281"/>
            <a:ext cx="708454" cy="606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0668765" y="4287376"/>
            <a:ext cx="741396" cy="63885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9939350" y="5580986"/>
            <a:ext cx="708454" cy="606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10647804" y="5271081"/>
            <a:ext cx="741396" cy="63885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1019070" y="4435279"/>
            <a:ext cx="785550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Рассмотрено дел об административных правонарушениях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35546" y="5422814"/>
            <a:ext cx="7855508" cy="39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к административной ответственности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812582" y="2352242"/>
            <a:ext cx="38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828691" y="3315377"/>
            <a:ext cx="38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845512" y="4274115"/>
            <a:ext cx="38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812582" y="5267340"/>
            <a:ext cx="38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7308" y="2359722"/>
            <a:ext cx="3970638" cy="160198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79159" y="2560549"/>
            <a:ext cx="3426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предписаний об устранении выявленных нарушений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47780" y="3311279"/>
            <a:ext cx="41814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соблюдения стандартов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 информации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777946" y="2669626"/>
            <a:ext cx="411893" cy="16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777946" y="3616353"/>
            <a:ext cx="41601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41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98475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Franklin Gothic Demi Cond" panose="020B0706030402020204" pitchFamily="34" charset="0"/>
              </a:rPr>
              <a:t>ПЛАН РЕАЛИЗАЦИИ</a:t>
            </a:r>
            <a:br>
              <a:rPr lang="ru-RU" dirty="0">
                <a:latin typeface="Franklin Gothic Demi Cond" panose="020B0706030402020204" pitchFamily="34" charset="0"/>
              </a:rPr>
            </a:br>
            <a:r>
              <a:rPr lang="ru-RU" dirty="0">
                <a:latin typeface="Franklin Gothic Demi Cond" panose="020B0706030402020204" pitchFamily="34" charset="0"/>
              </a:rPr>
              <a:t>НАПРАВЛЕНИЙ ДЕЯТЕЛЬНОСТИ</a:t>
            </a:r>
            <a:br>
              <a:rPr lang="ru-RU" dirty="0">
                <a:latin typeface="Franklin Gothic Demi Cond" panose="020B070603040202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НА 2019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3294" y="4719821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Департамент цен и тарифов Магаданской области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6" y="245168"/>
            <a:ext cx="619412" cy="814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3294" y="230399"/>
            <a:ext cx="6096000" cy="757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</a:rPr>
              <a:t>ПРАВИТЕЛЬСТВО МАГАДАНСКОЙ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981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72357" y="243237"/>
            <a:ext cx="1059106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</a:t>
            </a:r>
            <a:endParaRPr lang="ru-RU" sz="1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департамента цен и тарифов Магаданской области на 2019 год</a:t>
            </a:r>
            <a:endParaRPr lang="ru-RU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0568"/>
              </p:ext>
            </p:extLst>
          </p:nvPr>
        </p:nvGraphicFramePr>
        <p:xfrm>
          <a:off x="1127465" y="1026611"/>
          <a:ext cx="9419208" cy="5490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9208"/>
              </a:tblGrid>
              <a:tr h="19504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213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регулирование цен и тарифов на продукцию, товары (работы, услуги)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региональный государственный контроль (надзор) в области регулируемых государством цен (тарифов),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исключением регулирования цен и тарифов, относящегося к полномочиям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федеральных органов исполнительной власти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04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51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5880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Государственное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регулирование цен и тарифов на продукцию, товары (работы, услуги) в соответствии с законодательством Российской Федерации и Магаданской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09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5880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регионального государственного контроля (надзора)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78460" algn="ctr">
                        <a:lnSpc>
                          <a:spcPts val="2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регулирования цен (тарифов)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09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5880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Соблюдение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баланса экономических интересов поставщиков и потребителей регулируемых товаров (работ, услуг)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6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5880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Обеспечение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доступности для потребителей и иных лиц информации о формировании цен и тарифов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029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5880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Недопущение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установления для отдельных категорий потребителей льготных цен (тарифов) на электрическую энергию (мощность), тепловую энергию (мощность) и теплоноситель за счет повышения цен (тарифов) для других потребителей, а также создание экономических стимулов обеспечения повышения энергетической эффективности систем тепло- и электроснабжения и использования энергосберегающих технологий в процессах использования тепловой энергии (мощности) и электрической энергии (мощности)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3169804" y="1784256"/>
            <a:ext cx="159798" cy="71815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266827" y="2576071"/>
            <a:ext cx="1934500" cy="3155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Корректировка долгосрочных тарифов </a:t>
            </a:r>
            <a:endParaRPr lang="ru-RU" sz="12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тепловую 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энергию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</a:t>
            </a:r>
          </a:p>
          <a:p>
            <a:pPr algn="ctr" rtl="0">
              <a:defRPr sz="1000"/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</a:p>
          <a:p>
            <a:pPr algn="ctr" rtl="0"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algn="ctr" rtl="0"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22.10.2012 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1075 </a:t>
            </a:r>
            <a:endParaRPr lang="ru-RU" sz="12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ценообразовании в сфере 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теплоснабжения» </a:t>
            </a:r>
            <a:endParaRPr lang="ru-RU" sz="12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817490" y="2576070"/>
            <a:ext cx="2041864" cy="3155551"/>
          </a:xfrm>
          <a:prstGeom prst="rect">
            <a:avLst/>
          </a:prstGeom>
          <a:solidFill>
            <a:srgbClr val="D9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ru-RU" sz="11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перехода</a:t>
            </a:r>
          </a:p>
          <a:p>
            <a:pPr marR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долгосрочное регулирование тарифов</a:t>
            </a:r>
          </a:p>
          <a:p>
            <a:pPr marR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электрическую энергию  в  соответствии с изменениями внесенными в Федеральный закон от 26 марта 2003 г.</a:t>
            </a:r>
          </a:p>
          <a:p>
            <a:pPr marR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35-ФЗ </a:t>
            </a:r>
          </a:p>
          <a:p>
            <a:pPr marR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электроэнергетике»</a:t>
            </a:r>
          </a:p>
          <a:p>
            <a:pPr marR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758523" y="1794394"/>
            <a:ext cx="159798" cy="71815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404329" y="1820567"/>
            <a:ext cx="159798" cy="71815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7462556" y="2576069"/>
            <a:ext cx="2043344" cy="3155551"/>
          </a:xfrm>
          <a:prstGeom prst="rect">
            <a:avLst/>
          </a:prstGeom>
          <a:solidFill>
            <a:srgbClr val="FFEB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размера платы за технологическое присоединение к электрическим сетям в соответствии с </a:t>
            </a:r>
          </a:p>
          <a:p>
            <a:pPr algn="ctr">
              <a:defRPr sz="1000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</a:t>
            </a:r>
          </a:p>
          <a:p>
            <a:pPr algn="ctr">
              <a:defRPr sz="1000"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 марта 2003 г. № 35-ФЗ </a:t>
            </a:r>
          </a:p>
          <a:p>
            <a:pPr algn="ctr">
              <a:defRPr sz="1000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электроэнергетике»</a:t>
            </a:r>
          </a:p>
          <a:p>
            <a:pPr algn="ctr">
              <a:defRPr sz="1000"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288619"/>
              </p:ext>
            </p:extLst>
          </p:nvPr>
        </p:nvGraphicFramePr>
        <p:xfrm>
          <a:off x="838200" y="600329"/>
          <a:ext cx="10515600" cy="11008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515600"/>
              </a:tblGrid>
              <a:tr h="1100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регулирование цен и тарифов на продукцию, товары (работы, услуги) </a:t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законодательством Российской Федерации и Магаданской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6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724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епартамента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8883" y="1250753"/>
            <a:ext cx="6252882" cy="88750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цен и тарифов Магаданской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54307" y="2127630"/>
            <a:ext cx="13447" cy="39520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6" idx="1"/>
          </p:cNvCxnSpPr>
          <p:nvPr/>
        </p:nvCxnSpPr>
        <p:spPr>
          <a:xfrm>
            <a:off x="1954307" y="2820191"/>
            <a:ext cx="416858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17" idx="1"/>
          </p:cNvCxnSpPr>
          <p:nvPr/>
        </p:nvCxnSpPr>
        <p:spPr>
          <a:xfrm>
            <a:off x="1967754" y="3917172"/>
            <a:ext cx="4155140" cy="181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67754" y="5015962"/>
            <a:ext cx="4271680" cy="205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67754" y="6076223"/>
            <a:ext cx="42716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22894" y="2403332"/>
            <a:ext cx="5540188" cy="83371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22894" y="3502123"/>
            <a:ext cx="5540188" cy="83371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22894" y="4600914"/>
            <a:ext cx="5540188" cy="83371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22894" y="5699705"/>
            <a:ext cx="5540188" cy="75303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239434" y="2477313"/>
            <a:ext cx="554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регулирования тарифов в ЖКК и социальной сфере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39434" y="3734316"/>
            <a:ext cx="554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регулирования тарифов в энергетике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39434" y="4833107"/>
            <a:ext cx="554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отдел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9434" y="5863360"/>
            <a:ext cx="554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Контрольно-правовой отдел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706" y="41190"/>
            <a:ext cx="11416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взаимодействие Департамента цен и тарифов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Магаданской области с ФАС России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                                                    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22658" y="2734942"/>
            <a:ext cx="2072564" cy="205847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07611" y="4260635"/>
            <a:ext cx="1631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6659" y="1647568"/>
            <a:ext cx="1606530" cy="153457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4034" r="83487" b="78349"/>
          <a:stretch>
            <a:fillRect/>
          </a:stretch>
        </p:blipFill>
        <p:spPr bwMode="auto">
          <a:xfrm>
            <a:off x="3370558" y="1713470"/>
            <a:ext cx="990194" cy="140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8000" y="2825298"/>
            <a:ext cx="1653653" cy="153506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46" y="2978592"/>
            <a:ext cx="784517" cy="784517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3624649" y="4203973"/>
            <a:ext cx="5354593" cy="21041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24649" y="3510746"/>
            <a:ext cx="5354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через ФГИС ЕИАС ФАС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отправлено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014 файлов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679" y="2819208"/>
            <a:ext cx="1252953" cy="1359912"/>
          </a:xfrm>
          <a:prstGeom prst="rect">
            <a:avLst/>
          </a:prstGeom>
          <a:ln w="19050"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513190" y="4114763"/>
            <a:ext cx="1642890" cy="150319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60668" y="3808619"/>
            <a:ext cx="112831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 и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021" y="4266197"/>
            <a:ext cx="1385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осуществляемые регулируемые виды деятельности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2165" y="995297"/>
            <a:ext cx="11876267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4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996559"/>
              </p:ext>
            </p:extLst>
          </p:nvPr>
        </p:nvGraphicFramePr>
        <p:xfrm>
          <a:off x="0" y="524434"/>
          <a:ext cx="7584141" cy="569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1705" y="82378"/>
            <a:ext cx="1141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регулирование в сфере водоснабжения, водоотведения, теплоснабжения, электроснабжения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                                                      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48167344"/>
              </p:ext>
            </p:extLst>
          </p:nvPr>
        </p:nvGraphicFramePr>
        <p:xfrm>
          <a:off x="5604997" y="524434"/>
          <a:ext cx="6587003" cy="616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63161" y="2347748"/>
            <a:ext cx="5065678" cy="216250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ая соединительная линия 18"/>
          <p:cNvSpPr/>
          <p:nvPr/>
        </p:nvSpPr>
        <p:spPr>
          <a:xfrm>
            <a:off x="7029526" y="6588947"/>
            <a:ext cx="516247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736211"/>
              </p:ext>
            </p:extLst>
          </p:nvPr>
        </p:nvGraphicFramePr>
        <p:xfrm>
          <a:off x="7046259" y="6477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45068"/>
              </p:ext>
            </p:extLst>
          </p:nvPr>
        </p:nvGraphicFramePr>
        <p:xfrm>
          <a:off x="7046259" y="36634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35725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5478470"/>
              </p:ext>
            </p:extLst>
          </p:nvPr>
        </p:nvGraphicFramePr>
        <p:xfrm>
          <a:off x="0" y="524434"/>
          <a:ext cx="7584141" cy="418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1706" y="18534"/>
            <a:ext cx="1141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платы граждан за коммунальные услуги                                                                        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44103428"/>
              </p:ext>
            </p:extLst>
          </p:nvPr>
        </p:nvGraphicFramePr>
        <p:xfrm>
          <a:off x="5630144" y="524434"/>
          <a:ext cx="6453093" cy="616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63161" y="2347748"/>
            <a:ext cx="5065678" cy="216250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ая соединительная линия 18"/>
          <p:cNvSpPr/>
          <p:nvPr/>
        </p:nvSpPr>
        <p:spPr>
          <a:xfrm flipV="1">
            <a:off x="4851390" y="912326"/>
            <a:ext cx="0" cy="55911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ая соединительная линия 9"/>
          <p:cNvSpPr/>
          <p:nvPr/>
        </p:nvSpPr>
        <p:spPr>
          <a:xfrm>
            <a:off x="0" y="1200849"/>
            <a:ext cx="606731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6596820" y="712271"/>
            <a:ext cx="413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750" y="1537723"/>
            <a:ext cx="425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26.10.2017 № 2353-р: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>
            <a:off x="6119295" y="524434"/>
            <a:ext cx="606731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ая соединительная линия 15"/>
          <p:cNvSpPr/>
          <p:nvPr/>
        </p:nvSpPr>
        <p:spPr>
          <a:xfrm>
            <a:off x="6067312" y="1200849"/>
            <a:ext cx="612468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201706" y="2960871"/>
            <a:ext cx="2045923" cy="1166977"/>
          </a:xfrm>
          <a:prstGeom prst="roundRect">
            <a:avLst/>
          </a:prstGeom>
          <a:solidFill>
            <a:srgbClr val="D9FF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индекс по области 4,5%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87901" y="2960870"/>
            <a:ext cx="2104230" cy="1166977"/>
          </a:xfrm>
          <a:prstGeom prst="roundRect">
            <a:avLst/>
          </a:prstGeom>
          <a:solidFill>
            <a:srgbClr val="D9FF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 допустимое отклонение 2,6%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2209982" y="3521603"/>
            <a:ext cx="285735" cy="2153002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17994" y="4987642"/>
            <a:ext cx="318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7,1%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ая соединительная линия 20"/>
          <p:cNvSpPr/>
          <p:nvPr/>
        </p:nvSpPr>
        <p:spPr>
          <a:xfrm flipV="1">
            <a:off x="0" y="5887869"/>
            <a:ext cx="4554884" cy="270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ая соединительная линия 21"/>
          <p:cNvSpPr/>
          <p:nvPr/>
        </p:nvSpPr>
        <p:spPr>
          <a:xfrm>
            <a:off x="7415264" y="2669883"/>
            <a:ext cx="19717" cy="17853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5110650" y="2960871"/>
            <a:ext cx="2057940" cy="1166977"/>
          </a:xfrm>
          <a:prstGeom prst="roundRect">
            <a:avLst/>
          </a:prstGeom>
          <a:solidFill>
            <a:srgbClr val="D9FF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индекс по области 1,7%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связи с изменением ставки НДС с 18% до 20%)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34779" y="1523457"/>
            <a:ext cx="425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15.11.2018 № 2690-р: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8028" y="2325026"/>
            <a:ext cx="199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01618" y="2325026"/>
            <a:ext cx="199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73497" y="2960871"/>
            <a:ext cx="2045923" cy="1166977"/>
          </a:xfrm>
          <a:prstGeom prst="roundRect">
            <a:avLst/>
          </a:prstGeom>
          <a:solidFill>
            <a:srgbClr val="D9FF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индекс по области 2,4%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944371" y="2960871"/>
            <a:ext cx="2045923" cy="1166977"/>
          </a:xfrm>
          <a:prstGeom prst="roundRect">
            <a:avLst/>
          </a:prstGeom>
          <a:solidFill>
            <a:srgbClr val="D9FF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 допустимое отклонение 2,4%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9696283" y="3489490"/>
            <a:ext cx="285735" cy="2153002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248475" y="4987642"/>
            <a:ext cx="318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4,8%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27666" y="2148287"/>
            <a:ext cx="176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губернатора Магаданской области от 13.12.2018 № 235-п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ая соединительная линия 32"/>
          <p:cNvSpPr/>
          <p:nvPr/>
        </p:nvSpPr>
        <p:spPr>
          <a:xfrm flipV="1">
            <a:off x="5147897" y="5887869"/>
            <a:ext cx="704410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002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37352630"/>
              </p:ext>
            </p:extLst>
          </p:nvPr>
        </p:nvGraphicFramePr>
        <p:xfrm>
          <a:off x="0" y="524434"/>
          <a:ext cx="7584141" cy="542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9035" y="69217"/>
            <a:ext cx="1141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тарифов для населения на коммунальные услуги в 2019 году                                                                        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33910476"/>
              </p:ext>
            </p:extLst>
          </p:nvPr>
        </p:nvGraphicFramePr>
        <p:xfrm>
          <a:off x="5200651" y="524434"/>
          <a:ext cx="6991350" cy="616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63161" y="2347748"/>
            <a:ext cx="5065678" cy="216250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ая соединительная линия 18"/>
          <p:cNvSpPr/>
          <p:nvPr/>
        </p:nvSpPr>
        <p:spPr>
          <a:xfrm flipV="1">
            <a:off x="6630011" y="6315176"/>
            <a:ext cx="5561990" cy="1106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253558" y="3764075"/>
            <a:ext cx="6122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на коммунальные услуги для населения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июля 2019 г.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по Магаданской области изменятся в следующих величинах: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водоснабжение – рост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2,12%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 – рост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4,86%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горячее водоснабжение – рост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2,13%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– рост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2,14%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 – рост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2,34%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ая соединительная линия 9"/>
          <p:cNvSpPr/>
          <p:nvPr/>
        </p:nvSpPr>
        <p:spPr>
          <a:xfrm>
            <a:off x="0" y="3429000"/>
            <a:ext cx="606731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253558" y="750134"/>
            <a:ext cx="61228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на коммунальные услуги для населения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2019 г.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Магаданской области в связи с изменением ставки НДС с 18% до 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изменились в следующих величинах: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водоснабжение – снижение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1,21%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 – рост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1,14%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горячее водоснабжение – рост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1,55%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– рост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1,65%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 – рост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1,79%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ая соединительная линия 12"/>
          <p:cNvSpPr/>
          <p:nvPr/>
        </p:nvSpPr>
        <p:spPr>
          <a:xfrm>
            <a:off x="0" y="6326238"/>
            <a:ext cx="606731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414535"/>
              </p:ext>
            </p:extLst>
          </p:nvPr>
        </p:nvGraphicFramePr>
        <p:xfrm>
          <a:off x="6630010" y="619149"/>
          <a:ext cx="5042305" cy="263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209213"/>
              </p:ext>
            </p:extLst>
          </p:nvPr>
        </p:nvGraphicFramePr>
        <p:xfrm>
          <a:off x="6630010" y="3495651"/>
          <a:ext cx="50423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37897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35" y="69217"/>
            <a:ext cx="11416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сводного прогнозного баланса производства и поставок электроэнергии (мощности) в рамках ЕЭС России по Магаданской области за 2017 -2019 гг.                                                  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3978" y="5087109"/>
            <a:ext cx="89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817" y="5061700"/>
            <a:ext cx="92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1466" y="512889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05037" y="3336549"/>
            <a:ext cx="1059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млн.кВт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1291" y="3298040"/>
            <a:ext cx="7681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742940" algn="r"/>
              </a:tabLs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402,13*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79500" y="3490438"/>
            <a:ext cx="768159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742940" algn="r"/>
              </a:tabLs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371,14*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1336" y="1456264"/>
            <a:ext cx="90281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742940" algn="r"/>
              </a:tabLs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1 323,00*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57571" y="1014398"/>
            <a:ext cx="90281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742940" algn="r"/>
              </a:tabLs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1 368,99*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3869" y="5779751"/>
            <a:ext cx="216024" cy="1842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23274" y="5777643"/>
            <a:ext cx="216024" cy="184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81455" y="5715383"/>
            <a:ext cx="3558667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Полезный отпуск электрической энергии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88120" y="5690381"/>
            <a:ext cx="266464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в электрических сетях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612919" y="1248515"/>
            <a:ext cx="992579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742940" algn="r"/>
              </a:tabLs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1 332,67**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16599" y="4212749"/>
            <a:ext cx="857927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742940" algn="r"/>
              </a:tabLs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215,49**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34989" y="6330022"/>
            <a:ext cx="8180915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включая потребителей республики Саха (Якутия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**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 республики Саха (Якутия)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20665" y="1935896"/>
            <a:ext cx="717115" cy="31456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31312" y="3809700"/>
            <a:ext cx="701319" cy="12820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56888" y="1456264"/>
            <a:ext cx="717115" cy="3630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67535" y="3932630"/>
            <a:ext cx="701319" cy="11478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705952" y="1696429"/>
            <a:ext cx="717115" cy="34039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416599" y="4580240"/>
            <a:ext cx="701319" cy="5172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0060" y="781113"/>
            <a:ext cx="11876267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9177" y="6389127"/>
            <a:ext cx="11876267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80059" y="5087244"/>
            <a:ext cx="11876267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53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259"/>
            <a:ext cx="10515600" cy="43386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на электрическую энергию для населения Магаданской области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20" y="867413"/>
            <a:ext cx="5272480" cy="26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955216"/>
              </p:ext>
            </p:extLst>
          </p:nvPr>
        </p:nvGraphicFramePr>
        <p:xfrm>
          <a:off x="6906827" y="4103693"/>
          <a:ext cx="4839621" cy="238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608908"/>
              </p:ext>
            </p:extLst>
          </p:nvPr>
        </p:nvGraphicFramePr>
        <p:xfrm>
          <a:off x="6755907" y="1322773"/>
          <a:ext cx="4795399" cy="237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48000" y="11668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9515" y="3960078"/>
            <a:ext cx="60778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Федеральным законом  от 26 марта 2003 г. № 35-ФЗ «Об электроэнергетике» экономически обоснованные тарифы на электрическую энергию для населения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предельных уровней тарифов, утвержденных Федеральной антимонопольной службой Российской  Федерации.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29.12.2011 г. № 1178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ценообразовании в области регулируемых цен (тарифов) в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электроэнергетике»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Департамента цен и тарифов Магаданской области от 26.12.2019 г. № 52-1/э установлен понижающий коэффициент на максимальном уровне 0,7.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Между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по решению Правительства Магаданской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со второго полугодия 2016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населения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тарифы на электрическую энергию.</a:t>
            </a:r>
          </a:p>
        </p:txBody>
      </p:sp>
    </p:spTree>
    <p:extLst>
      <p:ext uri="{BB962C8B-B14F-4D97-AF65-F5344CB8AC3E}">
        <p14:creationId xmlns:p14="http://schemas.microsoft.com/office/powerpoint/2010/main" val="20083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627" y="134754"/>
            <a:ext cx="10515600" cy="7988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доведения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 на электрическую энергию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базового (среднероссийского)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6649"/>
            <a:ext cx="10515600" cy="1029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Федеральным законом  от 26 марта 2003 г. № 35-ФЗ «Об электроэнергетике» в рамках  реализации механизма доведения тарифов на электрическую энергию на территории Магаданской области до базового (среднероссийского) уровня Департаментом цен и тарифов Магаданской области  установлены базовые тарифы на электрическую энергию, поставляемую потребителям Магаданской области, за исключением населения и приравненным к нему категорий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потребителей.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406251"/>
              </p:ext>
            </p:extLst>
          </p:nvPr>
        </p:nvGraphicFramePr>
        <p:xfrm>
          <a:off x="1143174" y="1886552"/>
          <a:ext cx="4208472" cy="207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15266"/>
              </p:ext>
            </p:extLst>
          </p:nvPr>
        </p:nvGraphicFramePr>
        <p:xfrm>
          <a:off x="1181677" y="4209849"/>
          <a:ext cx="4218096" cy="207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852298"/>
              </p:ext>
            </p:extLst>
          </p:nvPr>
        </p:nvGraphicFramePr>
        <p:xfrm>
          <a:off x="6273439" y="1915430"/>
          <a:ext cx="4131469" cy="205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829698"/>
              </p:ext>
            </p:extLst>
          </p:nvPr>
        </p:nvGraphicFramePr>
        <p:xfrm>
          <a:off x="6227545" y="4129238"/>
          <a:ext cx="4446872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40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14401</TotalTime>
  <Words>1902</Words>
  <Application>Microsoft Office PowerPoint</Application>
  <PresentationFormat>Произвольный</PresentationFormat>
  <Paragraphs>193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КРАТКИЙ ПУБЛИЧНЫЙ ОТЧЕТ ОБ ИТОГАХ ДЕЯТЕЛЬНОСТИ ЗА 2018 ГОД</vt:lpstr>
      <vt:lpstr>Структура Департамента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Тарифы на электрическую энергию для населения Магаданской области</vt:lpstr>
      <vt:lpstr>Механизм доведения тарифов на электрическую энергию до базового (среднероссийского) уровня </vt:lpstr>
      <vt:lpstr>Установление размера платы за технологическое присоединение к электрическим сетям</vt:lpstr>
      <vt:lpstr>Плата за технологическое присоединение к электрическим сетям до 150 кВт</vt:lpstr>
      <vt:lpstr>Плата за технологическое присоединение к электрическим сетям до 15 кВт</vt:lpstr>
      <vt:lpstr>Презентация PowerPoint</vt:lpstr>
      <vt:lpstr>Презентация PowerPoint</vt:lpstr>
      <vt:lpstr>Презентация PowerPoint</vt:lpstr>
      <vt:lpstr>ПЛАН РЕАЛИЗАЦИИ НАПРАВЛЕНИЙ ДЕЯТЕЛЬНОСТИ НА 2019 ГОД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КРАТКИЙ ПУБЛИЧНЫЙ ОТЧЕТ ОБ ИТОГАХ ДЕЯТЕЛЬНОСТИ ЗА 2018 ГОД</dc:title>
  <dc:creator>Локинская Яна Олеговна</dc:creator>
  <cp:lastModifiedBy>Aleksandrov</cp:lastModifiedBy>
  <cp:revision>140</cp:revision>
  <cp:lastPrinted>2019-03-29T07:21:05Z</cp:lastPrinted>
  <dcterms:created xsi:type="dcterms:W3CDTF">2019-03-10T23:26:30Z</dcterms:created>
  <dcterms:modified xsi:type="dcterms:W3CDTF">2019-04-08T01:02:05Z</dcterms:modified>
</cp:coreProperties>
</file>