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8" r:id="rId3"/>
    <p:sldId id="293" r:id="rId4"/>
    <p:sldId id="300" r:id="rId5"/>
    <p:sldId id="298" r:id="rId6"/>
    <p:sldId id="302" r:id="rId7"/>
    <p:sldId id="290" r:id="rId8"/>
    <p:sldId id="308" r:id="rId9"/>
    <p:sldId id="314" r:id="rId10"/>
    <p:sldId id="291" r:id="rId11"/>
    <p:sldId id="294" r:id="rId12"/>
    <p:sldId id="306" r:id="rId13"/>
    <p:sldId id="295" r:id="rId14"/>
    <p:sldId id="315" r:id="rId15"/>
    <p:sldId id="296" r:id="rId16"/>
    <p:sldId id="309" r:id="rId17"/>
    <p:sldId id="310" r:id="rId18"/>
    <p:sldId id="311" r:id="rId19"/>
    <p:sldId id="312" r:id="rId20"/>
    <p:sldId id="271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99"/>
    <a:srgbClr val="CCECFF"/>
    <a:srgbClr val="CCFFFF"/>
    <a:srgbClr val="CDCDCD"/>
    <a:srgbClr val="CBCBCB"/>
    <a:srgbClr val="FFFF00"/>
    <a:srgbClr val="F9E239"/>
    <a:srgbClr val="0000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4" y="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1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8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4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9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7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89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4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ECA6-AB99-4931-98EB-BBA34918E05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5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" y="0"/>
            <a:ext cx="9142156" cy="51435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0" y="1779662"/>
            <a:ext cx="9144000" cy="11924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200" b="1" dirty="0">
                <a:solidFill>
                  <a:srgbClr val="000099"/>
                </a:solidFill>
              </a:rPr>
              <a:t>в</a:t>
            </a:r>
            <a:r>
              <a:rPr lang="ru-RU" sz="2200" b="1" dirty="0" smtClean="0">
                <a:solidFill>
                  <a:srgbClr val="000099"/>
                </a:solidFill>
              </a:rPr>
              <a:t> сфере теплоснабжения, водоснабжения и водоотведения</a:t>
            </a:r>
            <a:endParaRPr lang="ru-RU" sz="2200" dirty="0" smtClean="0">
              <a:solidFill>
                <a:srgbClr val="000099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065231" y="4353948"/>
            <a:ext cx="2951310" cy="5402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bg1"/>
                </a:solidFill>
                <a:effectLst/>
                <a:ea typeface="PT Sans" panose="020B0503020203020204" pitchFamily="34" charset="-52"/>
              </a:rPr>
              <a:t>Департамент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PT Sans" panose="020B0503020203020204" pitchFamily="34" charset="-52"/>
                <a:ea typeface="PT Sans" panose="020B0503020203020204" pitchFamily="34" charset="-52"/>
              </a:rPr>
              <a:t> цен и тарифов </a:t>
            </a:r>
          </a:p>
          <a:p>
            <a:pPr algn="l"/>
            <a:r>
              <a:rPr lang="ru-RU" sz="1800" dirty="0" smtClean="0">
                <a:solidFill>
                  <a:schemeClr val="bg1"/>
                </a:solidFill>
                <a:effectLst/>
                <a:latin typeface="PT Sans" panose="020B0503020203020204" pitchFamily="34" charset="-52"/>
                <a:ea typeface="PT Sans" panose="020B0503020203020204" pitchFamily="34" charset="-52"/>
              </a:rPr>
              <a:t>Магаданской области</a:t>
            </a:r>
            <a:endParaRPr lang="ru-RU" sz="1800" dirty="0">
              <a:solidFill>
                <a:schemeClr val="bg1"/>
              </a:solidFill>
              <a:effectLst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763" y="4406085"/>
            <a:ext cx="437507" cy="5195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01992" y="195486"/>
            <a:ext cx="581269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000099"/>
                </a:solidFill>
              </a:rPr>
              <a:t>Основные аспекты долгосрочного регулирования тарифов на коммунальные услуги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0343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1059582"/>
            <a:ext cx="7920880" cy="28083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000099"/>
                </a:solidFill>
              </a:rPr>
              <a:t>Роль концессионных соглашений в долгосрочном  регулировании тарифов</a:t>
            </a:r>
            <a:endParaRPr lang="ru-RU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429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971600" y="987574"/>
            <a:ext cx="7344816" cy="14401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Статья 28.1. </a:t>
            </a: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Особенности передачи прав владения и (или) пользования объектами теплоснабжения, находящимися в государственной или муниципальной собственности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1. Передача прав владения и (или) пользования объектами теплоснабжения, находящимися в государственной или муниципальной собственности, осуществляется только по договорам их аренды, или по концессионным соглашениям…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043608" y="2643758"/>
            <a:ext cx="7272808" cy="18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  3. В случае, если срок, определяемый как разница между датой ввода в эксплуатацию хотя бы одного объекта из числа объектов теплоснабжения, находящихся в государственной или муниципальной собственности, и датой опубликования извещения о проведении соответствующего конкурса, превышает пять лет либо дата ввода в эксплуатацию хотя бы одного объекта из числа данных объектов не может быть определена, передача прав владения и (или) пользования данными объектами осуществляется только по концессионному соглашению…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99"/>
                </a:solidFill>
              </a:rPr>
              <a:t>Федеральный закон от 27.07.2010 </a:t>
            </a:r>
            <a:r>
              <a:rPr lang="ru-RU" sz="2000" b="1" dirty="0" smtClean="0">
                <a:solidFill>
                  <a:srgbClr val="000099"/>
                </a:solidFill>
              </a:rPr>
              <a:t>№ </a:t>
            </a:r>
            <a:r>
              <a:rPr lang="ru-RU" sz="2000" b="1" dirty="0">
                <a:solidFill>
                  <a:srgbClr val="000099"/>
                </a:solidFill>
              </a:rPr>
              <a:t>190-ФЗ «О теплоснабжении»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10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14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"/>
            <a:ext cx="8687889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solidFill>
                  <a:srgbClr val="000099"/>
                </a:solidFill>
                <a:cs typeface="Times New Roman" panose="02020603050405020304" pitchFamily="18" charset="0"/>
              </a:rPr>
              <a:t>Правительства РФ от 13 мая 2013 г. № 406 «О государственном регулировании тарифов в сфере водоснабжения и водоотведения»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440" y="786885"/>
            <a:ext cx="8917560" cy="1015663"/>
          </a:xfrm>
          <a:prstGeom prst="rect">
            <a:avLst/>
          </a:prstGeom>
          <a:noFill/>
          <a:ln w="38100" cap="flat" cmpd="sng">
            <a:noFill/>
            <a:prstDash val="solid"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cs typeface="Times New Roman" panose="02020603050405020304" pitchFamily="18" charset="0"/>
              </a:rPr>
              <a:t>Тарифы на водоснабжение и водоотведение устанавливаются</a:t>
            </a:r>
          </a:p>
          <a:p>
            <a:pPr algn="ctr"/>
            <a:r>
              <a:rPr lang="ru-RU" sz="1500" dirty="0" smtClean="0">
                <a:cs typeface="Times New Roman" panose="02020603050405020304" pitchFamily="18" charset="0"/>
              </a:rPr>
              <a:t>только</a:t>
            </a:r>
            <a:r>
              <a:rPr lang="ru-RU" sz="1500" b="1" dirty="0" smtClean="0">
                <a:cs typeface="Times New Roman" panose="02020603050405020304" pitchFamily="18" charset="0"/>
              </a:rPr>
              <a:t> при наличии права владения </a:t>
            </a:r>
            <a:r>
              <a:rPr lang="ru-RU" sz="1500" dirty="0" smtClean="0">
                <a:cs typeface="Times New Roman" panose="02020603050405020304" pitchFamily="18" charset="0"/>
              </a:rPr>
              <a:t>либо </a:t>
            </a:r>
            <a:r>
              <a:rPr lang="ru-RU" sz="1500" b="1" dirty="0" smtClean="0">
                <a:cs typeface="Times New Roman" panose="02020603050405020304" pitchFamily="18" charset="0"/>
              </a:rPr>
              <a:t>пользования и распоряжения </a:t>
            </a:r>
            <a:r>
              <a:rPr lang="ru-RU" sz="1500" dirty="0" smtClean="0">
                <a:cs typeface="Times New Roman" panose="02020603050405020304" pitchFamily="18" charset="0"/>
              </a:rPr>
              <a:t>в отношении объектов, используемых для осуществления регулируемой деятельности (договоров аренды, концессионных соглашений)</a:t>
            </a:r>
            <a:endParaRPr lang="ru-RU" sz="1500" b="1" dirty="0" smtClean="0"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5911" y="1877337"/>
            <a:ext cx="1435845" cy="1063988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Долгосрочный период </a:t>
            </a:r>
            <a:r>
              <a:rPr lang="ru-RU" sz="1050" dirty="0" smtClean="0">
                <a:cs typeface="Times New Roman" panose="02020603050405020304" pitchFamily="18" charset="0"/>
              </a:rPr>
              <a:t>регулирования</a:t>
            </a:r>
            <a:r>
              <a:rPr lang="ru-RU" sz="1100" dirty="0" smtClean="0">
                <a:cs typeface="Times New Roman" panose="02020603050405020304" pitchFamily="18" charset="0"/>
              </a:rPr>
              <a:t> тарифов на водоснабжение и водоотведение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07216" y="1853135"/>
            <a:ext cx="1410060" cy="1088190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cs typeface="Times New Roman" panose="02020603050405020304" pitchFamily="18" charset="0"/>
              </a:rPr>
              <a:t>5 лет </a:t>
            </a:r>
          </a:p>
          <a:p>
            <a:pPr algn="ctr"/>
            <a:r>
              <a:rPr lang="ru-RU" sz="1400" b="1" dirty="0" smtClean="0">
                <a:cs typeface="Times New Roman" panose="02020603050405020304" pitchFamily="18" charset="0"/>
              </a:rPr>
              <a:t>(2019-2023 гг.)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94842" y="1853135"/>
            <a:ext cx="1512773" cy="1032011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Концессионное соглашение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77214" y="3321587"/>
            <a:ext cx="1575864" cy="925733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Договор аренды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4991" y="2885146"/>
            <a:ext cx="78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либо</a:t>
            </a:r>
            <a:endParaRPr lang="ru-RU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35696" y="2283718"/>
            <a:ext cx="38213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35696" y="2453165"/>
            <a:ext cx="38213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 rot="16200000">
            <a:off x="3991290" y="2067242"/>
            <a:ext cx="238844" cy="53300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6200000">
            <a:off x="3722134" y="2243068"/>
            <a:ext cx="237758" cy="168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036757" y="1834403"/>
            <a:ext cx="422325" cy="2412917"/>
          </a:xfrm>
          <a:prstGeom prst="rightBrace">
            <a:avLst>
              <a:gd name="adj1" fmla="val 102475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658393" y="2208564"/>
            <a:ext cx="2160240" cy="1477328"/>
          </a:xfrm>
          <a:prstGeom prst="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Срок действия должен заканчиваться не раньше 31 декабря 2023 года</a:t>
            </a:r>
            <a:endParaRPr lang="ru-RU" b="1" dirty="0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11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992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12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99"/>
                </a:solidFill>
              </a:rPr>
              <a:t>Федеральный закон от 21.07.2005 </a:t>
            </a:r>
            <a:r>
              <a:rPr lang="ru-RU" sz="2000" b="1" dirty="0" smtClean="0">
                <a:solidFill>
                  <a:srgbClr val="000099"/>
                </a:solidFill>
              </a:rPr>
              <a:t>№ </a:t>
            </a:r>
            <a:r>
              <a:rPr lang="ru-RU" sz="2000" b="1" dirty="0">
                <a:solidFill>
                  <a:srgbClr val="000099"/>
                </a:solidFill>
              </a:rPr>
              <a:t>115-ФЗ «О концессионных соглашениях»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571364" y="2032927"/>
            <a:ext cx="2294391" cy="514350"/>
          </a:xfrm>
          <a:prstGeom prst="rect">
            <a:avLst/>
          </a:prstGeom>
          <a:solidFill>
            <a:srgbClr val="E2EF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Права собственности принадлежит концеденту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21"/>
          <p:cNvSpPr>
            <a:spLocks noChangeArrowheads="1"/>
          </p:cNvSpPr>
          <p:nvPr/>
        </p:nvSpPr>
        <p:spPr bwMode="auto">
          <a:xfrm>
            <a:off x="6187562" y="2067905"/>
            <a:ext cx="2406751" cy="523875"/>
          </a:xfrm>
          <a:prstGeom prst="rect">
            <a:avLst/>
          </a:prstGeom>
          <a:solidFill>
            <a:srgbClr val="FBE4D5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владение и пользование переходят к концессионеру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22"/>
          <p:cNvSpPr>
            <a:spLocks noChangeArrowheads="1"/>
          </p:cNvSpPr>
          <p:nvPr/>
        </p:nvSpPr>
        <p:spPr bwMode="auto">
          <a:xfrm>
            <a:off x="571364" y="2664606"/>
            <a:ext cx="2644023" cy="1219200"/>
          </a:xfrm>
          <a:prstGeom prst="rect">
            <a:avLst/>
          </a:prstGeom>
          <a:solidFill>
            <a:srgbClr val="E2F0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Предоставление объекта концессионного соглашения для реконструкции и использования в предпринимательской деятельности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Скругленный прямоугольник 23"/>
          <p:cNvSpPr>
            <a:spLocks noChangeArrowheads="1"/>
          </p:cNvSpPr>
          <p:nvPr/>
        </p:nvSpPr>
        <p:spPr bwMode="auto">
          <a:xfrm>
            <a:off x="571363" y="915566"/>
            <a:ext cx="8022949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пп.11 п. 1 ст. 4. Объектами концессионного соглашения являются: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объекты теплоснабжения, централизованные системы горячего водоснабжения, холодного водоснабжения и (или) водоотведения, отдельные объекты таких систем.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Прямоугольник 27"/>
          <p:cNvSpPr>
            <a:spLocks noChangeArrowheads="1"/>
          </p:cNvSpPr>
          <p:nvPr/>
        </p:nvSpPr>
        <p:spPr bwMode="auto">
          <a:xfrm>
            <a:off x="6205489" y="2709258"/>
            <a:ext cx="2110927" cy="485775"/>
          </a:xfrm>
          <a:prstGeom prst="rect">
            <a:avLst/>
          </a:prstGeom>
          <a:solidFill>
            <a:srgbClr val="FBE5D6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2700000" sx="100999" sy="100999" algn="tl" rotWithShape="0">
              <a:srgbClr val="FFFFFF">
                <a:alpha val="5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Концессионер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059831" y="3205972"/>
            <a:ext cx="3835313" cy="276225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37160" y="3205972"/>
            <a:ext cx="295275" cy="3048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45"/>
          <p:cNvSpPr>
            <a:spLocks noChangeArrowheads="1"/>
          </p:cNvSpPr>
          <p:nvPr/>
        </p:nvSpPr>
        <p:spPr bwMode="auto">
          <a:xfrm>
            <a:off x="6187563" y="3510772"/>
            <a:ext cx="2406750" cy="942975"/>
          </a:xfrm>
          <a:prstGeom prst="rect">
            <a:avLst/>
          </a:prstGeom>
          <a:solidFill>
            <a:srgbClr val="FBE5D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Возврат объекта концессионного соглашения по истечении срока действия договора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Овал 46"/>
          <p:cNvSpPr>
            <a:spLocks noChangeArrowheads="1"/>
          </p:cNvSpPr>
          <p:nvPr/>
        </p:nvSpPr>
        <p:spPr bwMode="auto">
          <a:xfrm>
            <a:off x="3419872" y="2458907"/>
            <a:ext cx="2520280" cy="1697019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74001">
                <a:srgbClr val="E1ECFB"/>
              </a:gs>
              <a:gs pos="100000">
                <a:srgbClr val="D9E8F5"/>
              </a:gs>
            </a:gsLst>
            <a:lin ang="0" scaled="1"/>
          </a:gra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50800" dir="54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Объект концессионного соглашения</a:t>
            </a:r>
            <a:endParaRPr kumimoji="0" lang="ru-RU" alt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Стрелка углом 13"/>
          <p:cNvSpPr/>
          <p:nvPr/>
        </p:nvSpPr>
        <p:spPr>
          <a:xfrm rot="16200000" flipH="1" flipV="1">
            <a:off x="2945099" y="2077173"/>
            <a:ext cx="540577" cy="696999"/>
          </a:xfrm>
          <a:prstGeom prst="ben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Стрелка углом 14"/>
          <p:cNvSpPr/>
          <p:nvPr/>
        </p:nvSpPr>
        <p:spPr>
          <a:xfrm rot="16200000" flipH="1">
            <a:off x="5585967" y="2134870"/>
            <a:ext cx="555117" cy="648073"/>
          </a:xfrm>
          <a:prstGeom prst="ben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Прямоугольник 47"/>
          <p:cNvSpPr>
            <a:spLocks noChangeArrowheads="1"/>
          </p:cNvSpPr>
          <p:nvPr/>
        </p:nvSpPr>
        <p:spPr bwMode="auto">
          <a:xfrm>
            <a:off x="571364" y="4014636"/>
            <a:ext cx="1698871" cy="534236"/>
          </a:xfrm>
          <a:prstGeom prst="rect">
            <a:avLst/>
          </a:prstGeom>
          <a:solidFill>
            <a:srgbClr val="E2EF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Концедент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flipH="1">
            <a:off x="3186984" y="4186922"/>
            <a:ext cx="2972175" cy="36195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5127" name="Рисунок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999" y="2686859"/>
            <a:ext cx="4286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999" y="3909860"/>
            <a:ext cx="28416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13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Разъяснения Федеральной антимонопольной службы России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от 22.03.2018 № ВК/19224/18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7" y="885478"/>
            <a:ext cx="1368152" cy="1295315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539552" y="2351364"/>
            <a:ext cx="6550672" cy="79125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Инвестиционные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программы должны включать в себя мероприятия и расходы учтенные в концессионных соглашениях.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979" y="2303921"/>
            <a:ext cx="1251462" cy="908273"/>
          </a:xfrm>
          <a:prstGeom prst="rect">
            <a:avLst/>
          </a:prstGeom>
        </p:spPr>
      </p:pic>
      <p:pic>
        <p:nvPicPr>
          <p:cNvPr id="28" name="Рисунок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5" y="3435846"/>
            <a:ext cx="1150073" cy="945465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1888112" y="3291830"/>
            <a:ext cx="6770805" cy="1315789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 В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случае, если разработка или внесение изменений в инвестиционную программу осуществляется в период действия концессионного соглашения и при этом меняются долгосрочные параметры (операционные расходы, нормативный уровень прибыли), учтенные при согласовании концессионного соглашения, то их необходимо согласовывать с органом регулирования тарифов.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51720" y="915566"/>
            <a:ext cx="6624735" cy="1323975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  </a:t>
            </a:r>
            <a:r>
              <a:rPr lang="ru-RU" sz="1400" b="1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Долгосрочные </a:t>
            </a:r>
            <a:r>
              <a:rPr lang="ru-RU" sz="1400" b="1" u="sng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параметры регулирования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– это параметры расчета тарифов, которые устанавливаются на весь долгосрочный период регулирования, в течение которого не пересматриваются (операционные расходы и нормативный уровень прибыли).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04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14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99"/>
                </a:solidFill>
              </a:rPr>
              <a:t>Постановление Правительства РФ </a:t>
            </a:r>
            <a:r>
              <a:rPr lang="ru-RU" sz="2000" b="1" dirty="0">
                <a:solidFill>
                  <a:srgbClr val="000099"/>
                </a:solidFill>
              </a:rPr>
              <a:t>от </a:t>
            </a:r>
            <a:r>
              <a:rPr lang="ru-RU" sz="2000" b="1" dirty="0" smtClean="0">
                <a:solidFill>
                  <a:srgbClr val="000099"/>
                </a:solidFill>
              </a:rPr>
              <a:t>22.10.2012 № 1075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«</a:t>
            </a:r>
            <a:r>
              <a:rPr lang="ru-RU" sz="2000" b="1" dirty="0">
                <a:solidFill>
                  <a:srgbClr val="000099"/>
                </a:solidFill>
              </a:rPr>
              <a:t>О </a:t>
            </a:r>
            <a:r>
              <a:rPr lang="ru-RU" sz="2000" b="1" dirty="0" smtClean="0">
                <a:solidFill>
                  <a:srgbClr val="000099"/>
                </a:solidFill>
              </a:rPr>
              <a:t>ценообразовании в сфере теплоснабжения»</a:t>
            </a:r>
            <a:endParaRPr lang="ru-RU" sz="2000" dirty="0">
              <a:solidFill>
                <a:srgbClr val="000099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74" y="1347614"/>
            <a:ext cx="30289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1563638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/>
              <a:t>Тарифы на тепловую энергии (мощность) не устанавливаются</a:t>
            </a:r>
            <a:endParaRPr lang="ru-RU" sz="2000" b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87924" y="2563951"/>
            <a:ext cx="4824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отношении организации, которая не владеет муниципальным имуществом на правах аренды, либо </a:t>
            </a:r>
            <a:r>
              <a:rPr lang="ru-RU" sz="2000" b="1" dirty="0" smtClean="0"/>
              <a:t>концессионного </a:t>
            </a:r>
            <a:r>
              <a:rPr lang="ru-RU" sz="2000" b="1" dirty="0" smtClean="0"/>
              <a:t>соглашения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808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1059582"/>
            <a:ext cx="7920880" cy="28083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000099"/>
                </a:solidFill>
              </a:rPr>
              <a:t>Порядок включения в тариф расходов</a:t>
            </a:r>
            <a:r>
              <a:rPr lang="ru-RU" i="1" dirty="0" smtClean="0">
                <a:solidFill>
                  <a:srgbClr val="000099"/>
                </a:solidFill>
              </a:rPr>
              <a:t> </a:t>
            </a:r>
            <a:r>
              <a:rPr lang="ru-RU" b="1" i="1" dirty="0" smtClean="0">
                <a:solidFill>
                  <a:srgbClr val="000099"/>
                </a:solidFill>
              </a:rPr>
              <a:t>на проведение</a:t>
            </a:r>
            <a:r>
              <a:rPr lang="en-US" b="1" i="1" dirty="0" smtClean="0">
                <a:solidFill>
                  <a:srgbClr val="000099"/>
                </a:solidFill>
              </a:rPr>
              <a:t> </a:t>
            </a:r>
            <a:r>
              <a:rPr lang="ru-RU" b="1" i="1" dirty="0" smtClean="0">
                <a:solidFill>
                  <a:srgbClr val="000099"/>
                </a:solidFill>
              </a:rPr>
              <a:t>ремонтных работ </a:t>
            </a:r>
            <a:endParaRPr lang="ru-RU" i="1" dirty="0">
              <a:solidFill>
                <a:srgbClr val="000099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15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2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16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2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0099"/>
                </a:solidFill>
              </a:rPr>
              <a:t>Основы ценообразования в сфере теплоснабжения, утвержденные </a:t>
            </a:r>
            <a:endParaRPr lang="ru-RU" sz="1800" b="1" dirty="0" smtClean="0">
              <a:solidFill>
                <a:srgbClr val="000099"/>
              </a:solidFill>
            </a:endParaRPr>
          </a:p>
          <a:p>
            <a:r>
              <a:rPr lang="ru-RU" sz="1800" b="1" dirty="0" smtClean="0">
                <a:solidFill>
                  <a:srgbClr val="000099"/>
                </a:solidFill>
              </a:rPr>
              <a:t>постановлением </a:t>
            </a:r>
            <a:r>
              <a:rPr lang="ru-RU" sz="1800" b="1" dirty="0">
                <a:solidFill>
                  <a:srgbClr val="000099"/>
                </a:solidFill>
              </a:rPr>
              <a:t>Правительства РФ </a:t>
            </a:r>
            <a:r>
              <a:rPr lang="ru-RU" sz="1800" b="1" dirty="0" smtClean="0">
                <a:solidFill>
                  <a:srgbClr val="000099"/>
                </a:solidFill>
              </a:rPr>
              <a:t>от 22.10.2012 № </a:t>
            </a:r>
            <a:r>
              <a:rPr lang="ru-RU" sz="1800" b="1" dirty="0">
                <a:solidFill>
                  <a:srgbClr val="000099"/>
                </a:solidFill>
              </a:rPr>
              <a:t>1075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827584" y="915565"/>
            <a:ext cx="7416824" cy="194421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       </a:t>
            </a:r>
            <a:r>
              <a:rPr lang="ru-RU" dirty="0" smtClean="0"/>
              <a:t>58. </a:t>
            </a:r>
            <a:r>
              <a:rPr lang="ru-RU" dirty="0"/>
              <a:t>Операционные расходы включают в себя</a:t>
            </a:r>
            <a:r>
              <a:rPr lang="ru-RU" dirty="0" smtClean="0"/>
              <a:t>:</a:t>
            </a:r>
          </a:p>
          <a:p>
            <a:r>
              <a:rPr lang="ru-RU" dirty="0"/>
              <a:t> </a:t>
            </a:r>
            <a:r>
              <a:rPr lang="ru-RU" dirty="0" smtClean="0"/>
              <a:t>      - расходы </a:t>
            </a:r>
            <a:r>
              <a:rPr lang="ru-RU" dirty="0"/>
              <a:t>на приобретение сырья и материалов;</a:t>
            </a:r>
          </a:p>
          <a:p>
            <a:r>
              <a:rPr lang="ru-RU" dirty="0" smtClean="0"/>
              <a:t>       -  расходы </a:t>
            </a:r>
            <a:r>
              <a:rPr lang="ru-RU" dirty="0"/>
              <a:t>на ремонт основных средств;</a:t>
            </a:r>
          </a:p>
          <a:p>
            <a:r>
              <a:rPr lang="ru-RU" dirty="0" smtClean="0"/>
              <a:t>       -  расходы </a:t>
            </a:r>
            <a:r>
              <a:rPr lang="ru-RU" dirty="0"/>
              <a:t>на оплату работ и услуг производственного характера, выполняемых по договорам со сторонними </a:t>
            </a:r>
            <a:r>
              <a:rPr lang="ru-RU" dirty="0" smtClean="0"/>
              <a:t>организациями.</a:t>
            </a:r>
            <a:endParaRPr lang="ru-RU" dirty="0"/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827584" y="3075806"/>
            <a:ext cx="7416824" cy="12241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500" b="1" dirty="0" smtClean="0"/>
              <a:t>     </a:t>
            </a:r>
          </a:p>
          <a:p>
            <a:r>
              <a:rPr lang="ru-RU" sz="1500" b="1" dirty="0"/>
              <a:t> </a:t>
            </a:r>
            <a:r>
              <a:rPr lang="ru-RU" sz="1500" b="1" dirty="0" smtClean="0"/>
              <a:t>     </a:t>
            </a:r>
            <a:r>
              <a:rPr lang="ru-RU" dirty="0" smtClean="0"/>
              <a:t>59</a:t>
            </a:r>
            <a:r>
              <a:rPr lang="ru-RU" dirty="0"/>
              <a:t>. Операционные расходы регулируемой организации устанавливаются на каждый год долгосрочного периода регулирования путем индексации базового уровня операционных расходов. </a:t>
            </a:r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5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17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0099"/>
                </a:solidFill>
              </a:rPr>
              <a:t>Основы ценообразования в сфере водоснабжения и водоотведения, </a:t>
            </a:r>
            <a:r>
              <a:rPr lang="ru-RU" sz="1800" b="1" dirty="0" smtClean="0">
                <a:solidFill>
                  <a:srgbClr val="000099"/>
                </a:solidFill>
              </a:rPr>
              <a:t>утвержденные </a:t>
            </a:r>
            <a:r>
              <a:rPr lang="ru-RU" sz="1800" b="1" dirty="0">
                <a:solidFill>
                  <a:srgbClr val="000099"/>
                </a:solidFill>
              </a:rPr>
              <a:t>постановлением Правительства РФ </a:t>
            </a:r>
            <a:r>
              <a:rPr lang="ru-RU" sz="1800" b="1" dirty="0" smtClean="0">
                <a:solidFill>
                  <a:srgbClr val="000099"/>
                </a:solidFill>
              </a:rPr>
              <a:t>от 13.05.2013 № </a:t>
            </a:r>
            <a:r>
              <a:rPr lang="ru-RU" sz="1800" b="1" dirty="0">
                <a:solidFill>
                  <a:srgbClr val="000099"/>
                </a:solidFill>
              </a:rPr>
              <a:t>406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611560" y="843558"/>
            <a:ext cx="7992888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/>
              <a:t> </a:t>
            </a:r>
            <a:r>
              <a:rPr lang="ru-RU" sz="1600" dirty="0" smtClean="0"/>
              <a:t>     </a:t>
            </a:r>
            <a:r>
              <a:rPr lang="ru-RU" sz="1200" dirty="0" smtClean="0"/>
              <a:t>38</a:t>
            </a:r>
            <a:r>
              <a:rPr lang="ru-RU" sz="1200" dirty="0"/>
              <a:t>. При применении метода экономически обоснованных расходов (затрат) необходимая валовая выручка регулируемой организации определяется как сумма планируемых на очередной период регулирования:</a:t>
            </a:r>
          </a:p>
          <a:p>
            <a:r>
              <a:rPr lang="ru-RU" sz="1200" dirty="0" smtClean="0"/>
              <a:t>       - производственных расходов;</a:t>
            </a:r>
          </a:p>
          <a:p>
            <a:r>
              <a:rPr lang="ru-RU" sz="1200" dirty="0" smtClean="0"/>
              <a:t>       - ремонтных расходов, включая расходы на текущий и капитальный ремонт.</a:t>
            </a:r>
            <a:endParaRPr lang="ru-RU" sz="1200" dirty="0"/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575556" y="1779662"/>
            <a:ext cx="8028892" cy="216024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500" b="1" dirty="0" smtClean="0"/>
              <a:t>     </a:t>
            </a:r>
          </a:p>
          <a:p>
            <a:r>
              <a:rPr lang="ru-RU" sz="1500" b="1" dirty="0"/>
              <a:t> </a:t>
            </a:r>
            <a:r>
              <a:rPr lang="ru-RU" sz="1500" b="1" dirty="0" smtClean="0"/>
              <a:t>     </a:t>
            </a:r>
            <a:r>
              <a:rPr lang="ru-RU" sz="1200" dirty="0" smtClean="0"/>
              <a:t>39</a:t>
            </a:r>
            <a:r>
              <a:rPr lang="ru-RU" sz="1200" dirty="0"/>
              <a:t>. В составе производственных расходов учитываются:</a:t>
            </a:r>
          </a:p>
          <a:p>
            <a:r>
              <a:rPr lang="ru-RU" sz="1200" dirty="0" smtClean="0"/>
              <a:t>       - расходы </a:t>
            </a:r>
            <a:r>
              <a:rPr lang="ru-RU" sz="1200" dirty="0"/>
              <a:t>на приобретение сырья и материалов и их хранение;</a:t>
            </a:r>
          </a:p>
          <a:p>
            <a:r>
              <a:rPr lang="ru-RU" sz="1200" dirty="0" smtClean="0"/>
              <a:t>       - расходы </a:t>
            </a:r>
            <a:r>
              <a:rPr lang="ru-RU" sz="1200" dirty="0"/>
              <a:t>на оплату регулируемыми организациями выполняемых сторонними организациями работ и (</a:t>
            </a:r>
            <a:r>
              <a:rPr lang="ru-RU" sz="1200" dirty="0" smtClean="0"/>
              <a:t>или)</a:t>
            </a:r>
          </a:p>
          <a:p>
            <a:r>
              <a:rPr lang="ru-RU" sz="1200" dirty="0" smtClean="0"/>
              <a:t>услуг</a:t>
            </a:r>
            <a:r>
              <a:rPr lang="ru-RU" sz="1200" dirty="0"/>
              <a:t>, связанных с эксплуатацией централизованных систем водоснабжения и (или) водоотведения либо объектов, входящих в состав таких </a:t>
            </a:r>
            <a:r>
              <a:rPr lang="ru-RU" sz="1200" dirty="0" smtClean="0"/>
              <a:t>систем.</a:t>
            </a:r>
          </a:p>
          <a:p>
            <a:r>
              <a:rPr lang="ru-RU" sz="1200" dirty="0" smtClean="0"/>
              <a:t>        40</a:t>
            </a:r>
            <a:r>
              <a:rPr lang="ru-RU" sz="1200" dirty="0"/>
              <a:t>. В составе ремонтных расходов учитываются:</a:t>
            </a:r>
          </a:p>
          <a:p>
            <a:r>
              <a:rPr lang="ru-RU" sz="1200" dirty="0" smtClean="0"/>
              <a:t>        - </a:t>
            </a:r>
            <a:r>
              <a:rPr lang="ru-RU" sz="1200" dirty="0"/>
              <a:t>расходы на текущий ремонт централизованных систем водоснабжения и (или) водоотведения либо объектов, входящих в состав таких систем;</a:t>
            </a:r>
          </a:p>
          <a:p>
            <a:r>
              <a:rPr lang="ru-RU" sz="1200" dirty="0" smtClean="0"/>
              <a:t>        - </a:t>
            </a:r>
            <a:r>
              <a:rPr lang="ru-RU" sz="1200" dirty="0"/>
              <a:t>расходы на капитальный ремонт централизованных систем водоснабжения и (или) водоотведения либо объектов, входящих в состав таких систем;</a:t>
            </a:r>
          </a:p>
          <a:p>
            <a:r>
              <a:rPr lang="ru-RU" sz="1200" dirty="0" smtClean="0"/>
              <a:t>        - </a:t>
            </a:r>
            <a:r>
              <a:rPr lang="ru-RU" sz="1200" dirty="0"/>
              <a:t>расходы на оплату труда и отчисления на социальные нужды ремонтного персонала.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611560" y="4075532"/>
            <a:ext cx="7956884" cy="59415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200" dirty="0" smtClean="0"/>
              <a:t>        60</a:t>
            </a:r>
            <a:r>
              <a:rPr lang="ru-RU" sz="1200" dirty="0"/>
              <a:t>. Операционные расходы регулируемой организации определяются на каждый год долгосрочного периода регулирования путем индексации установленного базового уровня операционных расходов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35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18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2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0099"/>
                </a:solidFill>
              </a:rPr>
              <a:t>Обосновывающие материалы, необходимые для включени</a:t>
            </a:r>
            <a:r>
              <a:rPr lang="ru-RU" sz="1800" b="1" dirty="0">
                <a:solidFill>
                  <a:srgbClr val="000099"/>
                </a:solidFill>
              </a:rPr>
              <a:t>я</a:t>
            </a:r>
            <a:r>
              <a:rPr lang="ru-RU" sz="1800" b="1" dirty="0" smtClean="0">
                <a:solidFill>
                  <a:srgbClr val="000099"/>
                </a:solidFill>
              </a:rPr>
              <a:t> в тариф расходов на проведение ремонтных работ и приобретения сырья и материалов</a:t>
            </a:r>
            <a:endParaRPr lang="ru-RU" sz="1800" b="1" dirty="0">
              <a:solidFill>
                <a:srgbClr val="000099"/>
              </a:solidFill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611560" y="915566"/>
            <a:ext cx="8064896" cy="352839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ru-RU" sz="1500" b="1" dirty="0" smtClean="0"/>
              <a:t> </a:t>
            </a:r>
            <a:r>
              <a:rPr lang="ru-RU" sz="1400" b="1" dirty="0" smtClean="0"/>
              <a:t>      </a:t>
            </a:r>
          </a:p>
          <a:p>
            <a:pPr>
              <a:spcAft>
                <a:spcPts val="600"/>
              </a:spcAft>
            </a:pPr>
            <a:r>
              <a:rPr lang="ru-RU" sz="1400" b="1" dirty="0"/>
              <a:t> </a:t>
            </a:r>
            <a:r>
              <a:rPr lang="ru-RU" sz="1400" b="1" dirty="0" smtClean="0"/>
              <a:t>     - </a:t>
            </a:r>
            <a:r>
              <a:rPr lang="ru-RU" sz="1400" dirty="0" smtClean="0"/>
              <a:t>планы </a:t>
            </a:r>
            <a:r>
              <a:rPr lang="ru-RU" sz="1400" dirty="0"/>
              <a:t>проведения ремонтных работ, </a:t>
            </a:r>
            <a:r>
              <a:rPr lang="ru-RU" sz="1400" b="1" dirty="0"/>
              <a:t>согласованные с администрацией муниципального образования </a:t>
            </a:r>
            <a:r>
              <a:rPr lang="ru-RU" sz="1400" dirty="0"/>
              <a:t>на текущий период регулирования;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-  </a:t>
            </a:r>
            <a:r>
              <a:rPr lang="ru-RU" sz="1400" b="1" dirty="0" smtClean="0"/>
              <a:t>сметная </a:t>
            </a:r>
            <a:r>
              <a:rPr lang="ru-RU" sz="1400" b="1" dirty="0"/>
              <a:t>документация </a:t>
            </a:r>
            <a:r>
              <a:rPr lang="ru-RU" sz="1400" dirty="0"/>
              <a:t>на планируемые ремонтные работы;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 - </a:t>
            </a:r>
            <a:r>
              <a:rPr lang="ru-RU" sz="1400" b="1" dirty="0"/>
              <a:t>заключения экспертиз технического состояния </a:t>
            </a:r>
            <a:r>
              <a:rPr lang="ru-RU" sz="1400" dirty="0"/>
              <a:t>производственного оборудования, и/или дефектные ведомости на планируемые ремонтные работы;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- </a:t>
            </a:r>
            <a:r>
              <a:rPr lang="ru-RU" sz="1400" b="1" dirty="0"/>
              <a:t>договоры с подрядными организациями</a:t>
            </a:r>
            <a:r>
              <a:rPr lang="ru-RU" sz="1400" dirty="0"/>
              <a:t>, привлеченными к выполнению ремонтов;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- </a:t>
            </a:r>
            <a:r>
              <a:rPr lang="ru-RU" sz="1400" b="1" dirty="0"/>
              <a:t>отчет о фактически выполненных ремонтах </a:t>
            </a:r>
            <a:r>
              <a:rPr lang="ru-RU" sz="1400" b="1" u="sng" dirty="0"/>
              <a:t>за три предшествующих периода </a:t>
            </a:r>
            <a:r>
              <a:rPr lang="ru-RU" sz="1400" dirty="0"/>
              <a:t>регулирования с указанием источников финансирования (за счет </a:t>
            </a:r>
            <a:r>
              <a:rPr lang="ru-RU" sz="1400" dirty="0" smtClean="0"/>
              <a:t>тарифных источников, </a:t>
            </a:r>
            <a:r>
              <a:rPr lang="ru-RU" sz="1400" dirty="0"/>
              <a:t>из </a:t>
            </a:r>
            <a:r>
              <a:rPr lang="ru-RU" sz="1400" dirty="0" smtClean="0"/>
              <a:t>средств областного </a:t>
            </a:r>
            <a:r>
              <a:rPr lang="ru-RU" sz="1400" dirty="0"/>
              <a:t>бюджета, из местного бюджета, за счет собственных средств)</a:t>
            </a:r>
          </a:p>
          <a:p>
            <a:pPr>
              <a:spcAft>
                <a:spcPts val="600"/>
              </a:spcAft>
            </a:pPr>
            <a:r>
              <a:rPr lang="ru-RU" sz="1300" i="1" dirty="0" smtClean="0"/>
              <a:t>      </a:t>
            </a:r>
            <a:r>
              <a:rPr lang="ru-RU" sz="1300" b="1" i="1" dirty="0" smtClean="0"/>
              <a:t>К </a:t>
            </a:r>
            <a:r>
              <a:rPr lang="ru-RU" sz="1300" b="1" i="1" dirty="0"/>
              <a:t>отчету необходимо </a:t>
            </a:r>
            <a:r>
              <a:rPr lang="ru-RU" sz="1300" b="1" i="1" dirty="0" smtClean="0"/>
              <a:t>приложить: </a:t>
            </a:r>
            <a:r>
              <a:rPr lang="ru-RU" sz="1300" i="1" dirty="0"/>
              <a:t>акты принятых работ, </a:t>
            </a:r>
            <a:r>
              <a:rPr lang="ru-RU" sz="1300" i="1" dirty="0" smtClean="0"/>
              <a:t>счета-фактуры, </a:t>
            </a:r>
            <a:r>
              <a:rPr lang="ru-RU" sz="1300" i="1" dirty="0"/>
              <a:t>документы, </a:t>
            </a:r>
            <a:r>
              <a:rPr lang="ru-RU" sz="1300" i="1" dirty="0" smtClean="0"/>
              <a:t>подтверждающие </a:t>
            </a:r>
            <a:r>
              <a:rPr lang="ru-RU" sz="1300" i="1" dirty="0"/>
              <a:t>проведение закупочных процедур и другие </a:t>
            </a:r>
            <a:r>
              <a:rPr lang="ru-RU" sz="1300" i="1" dirty="0" smtClean="0"/>
              <a:t>документы подтверждающие факт проведение ремонтных работ</a:t>
            </a:r>
            <a:endParaRPr lang="ru-RU" sz="1300" i="1" dirty="0"/>
          </a:p>
          <a:p>
            <a:r>
              <a:rPr lang="ru-RU" dirty="0"/>
              <a:t> </a:t>
            </a:r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8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30464" y="1015779"/>
            <a:ext cx="8352928" cy="30963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i="1" dirty="0" smtClean="0">
                <a:solidFill>
                  <a:srgbClr val="000099"/>
                </a:solidFill>
              </a:rPr>
              <a:t>Роль схем теплоснабжения, водоснабжения и водоотведения в долгосрочном регулировании тарифов</a:t>
            </a:r>
            <a:endParaRPr lang="ru-RU" sz="4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748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31640" y="2139702"/>
            <a:ext cx="6624736" cy="48605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Спасибо за внимание!</a:t>
            </a:r>
            <a:endParaRPr lang="ru-RU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230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99"/>
                </a:solidFill>
              </a:rPr>
              <a:t>Постановление Правительства РФ </a:t>
            </a:r>
            <a:r>
              <a:rPr lang="ru-RU" sz="2000" b="1" dirty="0">
                <a:solidFill>
                  <a:srgbClr val="000099"/>
                </a:solidFill>
              </a:rPr>
              <a:t>от </a:t>
            </a:r>
            <a:r>
              <a:rPr lang="ru-RU" sz="2000" b="1" dirty="0" smtClean="0">
                <a:solidFill>
                  <a:srgbClr val="000099"/>
                </a:solidFill>
              </a:rPr>
              <a:t>22.10.2012 № 1075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«</a:t>
            </a:r>
            <a:r>
              <a:rPr lang="ru-RU" sz="2000" b="1" dirty="0">
                <a:solidFill>
                  <a:srgbClr val="000099"/>
                </a:solidFill>
              </a:rPr>
              <a:t>О </a:t>
            </a:r>
            <a:r>
              <a:rPr lang="ru-RU" sz="2000" b="1" dirty="0" smtClean="0">
                <a:solidFill>
                  <a:srgbClr val="000099"/>
                </a:solidFill>
              </a:rPr>
              <a:t>ценообразовании в сфере теплоснабжения»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827584" y="915565"/>
            <a:ext cx="7416824" cy="164838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/>
              <a:t> </a:t>
            </a:r>
            <a:r>
              <a:rPr lang="ru-RU" sz="1500" b="1" dirty="0" smtClean="0"/>
              <a:t>       </a:t>
            </a:r>
            <a:r>
              <a:rPr lang="ru-RU" sz="1500" dirty="0" smtClean="0"/>
              <a:t>22</a:t>
            </a:r>
            <a:r>
              <a:rPr lang="ru-RU" sz="1500" dirty="0"/>
              <a:t>. Тарифы устанавливаются на основании необходимой валовой выручки, определенной для соответствующего регулируемого вида деятельности и</a:t>
            </a:r>
            <a:r>
              <a:rPr lang="ru-RU" sz="1500" b="1" dirty="0"/>
              <a:t> расчетного объема полезного отпуска  </a:t>
            </a:r>
            <a:r>
              <a:rPr lang="ru-RU" sz="1500" dirty="0"/>
              <a:t>на расчетный период регулирования</a:t>
            </a:r>
            <a:r>
              <a:rPr lang="ru-RU" sz="1500" b="1" dirty="0"/>
              <a:t>, определенного в соответствии со схемой теплоснабжения</a:t>
            </a:r>
            <a:r>
              <a:rPr lang="ru-RU" sz="1500" dirty="0"/>
              <a:t>, а в случае отсутствия такой схемы тепло-снабжения - </a:t>
            </a:r>
            <a:r>
              <a:rPr lang="ru-RU" sz="1500" b="1" dirty="0"/>
              <a:t>на основании программы комплексного развития систем коммунальной инфраструктуры муниципального образования</a:t>
            </a:r>
            <a:r>
              <a:rPr lang="ru-RU" sz="1500" dirty="0"/>
              <a:t>. </a:t>
            </a:r>
            <a:endParaRPr kumimoji="0" lang="ru-RU" alt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827584" y="2715766"/>
            <a:ext cx="7416824" cy="172819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500" b="1" dirty="0" smtClean="0"/>
              <a:t>     При </a:t>
            </a:r>
            <a:r>
              <a:rPr lang="ru-RU" sz="1500" b="1" dirty="0"/>
              <a:t>отсутствии схемы теплоснабжения либо программы комплексного развития систем коммунальной инфраструктуры муниципального образования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dirty="0"/>
              <a:t>расчетный объем полезного отпуска тепловой энергии определяется органом регулирования с учетом фактического полезного отпуска тепловой энергии за последний отчетный год и</a:t>
            </a:r>
            <a:r>
              <a:rPr lang="ru-RU" sz="1500" b="1" dirty="0"/>
              <a:t> динамики полезного отпуска тепловой энергии за последние 3 года. </a:t>
            </a:r>
            <a:endParaRPr lang="ru-RU" sz="1500" dirty="0"/>
          </a:p>
          <a:p>
            <a:r>
              <a:rPr lang="en-US" sz="1500" dirty="0"/>
              <a:t> </a:t>
            </a:r>
            <a:endParaRPr lang="ru-RU" sz="15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2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009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20538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000099"/>
                </a:solidFill>
              </a:rPr>
              <a:t>Обязательные требования к актуализации 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000099"/>
                </a:solidFill>
              </a:rPr>
              <a:t>схемы теплоснабжения муниципального образования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83623" y="915566"/>
            <a:ext cx="8780866" cy="367240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ru-RU" sz="1200" dirty="0" smtClean="0"/>
              <a:t>             </a:t>
            </a:r>
            <a:endParaRPr lang="en-US" sz="1200" dirty="0" smtClean="0"/>
          </a:p>
          <a:p>
            <a:pPr>
              <a:spcAft>
                <a:spcPts val="600"/>
              </a:spcAft>
            </a:pPr>
            <a:r>
              <a:rPr lang="ru-RU" sz="1400" dirty="0" smtClean="0"/>
              <a:t>В </a:t>
            </a:r>
            <a:r>
              <a:rPr lang="ru-RU" sz="1400" dirty="0"/>
              <a:t>соответствии с п. 22 постановления Правительства РФ от 22.02.2012 № 154 «О требованиях к </a:t>
            </a:r>
            <a:r>
              <a:rPr lang="ru-RU" sz="1400" dirty="0" smtClean="0"/>
              <a:t>   схемам </a:t>
            </a:r>
            <a:r>
              <a:rPr lang="ru-RU" sz="1400" dirty="0"/>
              <a:t>теплоснабжения, порядку их разработки и утверждения»</a:t>
            </a:r>
            <a:r>
              <a:rPr lang="en-US" sz="1400" dirty="0" smtClean="0"/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Схема теплоснабжения </a:t>
            </a:r>
            <a:r>
              <a:rPr lang="ru-RU" sz="1400" b="1" dirty="0">
                <a:solidFill>
                  <a:srgbClr val="FF0000"/>
                </a:solidFill>
              </a:rPr>
              <a:t>подлежит </a:t>
            </a:r>
            <a:r>
              <a:rPr lang="ru-RU" sz="1400" b="1" dirty="0" smtClean="0">
                <a:solidFill>
                  <a:srgbClr val="FF0000"/>
                </a:solidFill>
              </a:rPr>
              <a:t>ежегодной </a:t>
            </a:r>
            <a:r>
              <a:rPr lang="ru-RU" sz="1400" b="1" dirty="0">
                <a:solidFill>
                  <a:srgbClr val="FF0000"/>
                </a:solidFill>
              </a:rPr>
              <a:t>актуализации </a:t>
            </a:r>
            <a:r>
              <a:rPr lang="ru-RU" sz="1400" b="1" dirty="0"/>
              <a:t>в отношении следующих данных:</a:t>
            </a:r>
          </a:p>
          <a:p>
            <a:r>
              <a:rPr lang="ru-RU" sz="1150" i="1" dirty="0" smtClean="0"/>
              <a:t>     а</a:t>
            </a:r>
            <a:r>
              <a:rPr lang="ru-RU" sz="1150" i="1" dirty="0"/>
              <a:t>) распределение тепловой нагрузки между источниками тепловой энергии;</a:t>
            </a:r>
          </a:p>
          <a:p>
            <a:r>
              <a:rPr lang="ru-RU" sz="1150" i="1" dirty="0" smtClean="0"/>
              <a:t>     б</a:t>
            </a:r>
            <a:r>
              <a:rPr lang="ru-RU" sz="1150" i="1" dirty="0"/>
              <a:t>) изменение тепловых нагрузок в каждой зоне действия источников тепловой энергии;</a:t>
            </a:r>
          </a:p>
          <a:p>
            <a:r>
              <a:rPr lang="ru-RU" sz="1150" i="1" dirty="0" smtClean="0"/>
              <a:t>     в</a:t>
            </a:r>
            <a:r>
              <a:rPr lang="ru-RU" sz="1150" i="1" dirty="0"/>
              <a:t>) внесение изменений в схему теплоснабжения или отказ от внесения изменений в части включения в нее мероприятий по обеспечению технической возможности подключения к системам теплоснабжения объектов капитального строительства;</a:t>
            </a:r>
          </a:p>
          <a:p>
            <a:r>
              <a:rPr lang="ru-RU" sz="1150" i="1" dirty="0" smtClean="0"/>
              <a:t>     г</a:t>
            </a:r>
            <a:r>
              <a:rPr lang="ru-RU" sz="1150" i="1" dirty="0"/>
              <a:t>) переключение тепловой нагрузки от котельных на источники с комбинированной выработкой тепловой и электрической энергии в весенне-летний период функционирования систем теплоснабжения;</a:t>
            </a:r>
          </a:p>
          <a:p>
            <a:r>
              <a:rPr lang="ru-RU" sz="1150" i="1" dirty="0" smtClean="0"/>
              <a:t>     д</a:t>
            </a:r>
            <a:r>
              <a:rPr lang="ru-RU" sz="1150" i="1" dirty="0"/>
              <a:t>) переключение тепловой нагрузки от котельных на источники с комбинированной выработкой тепловой и электрической энергии в отопительный период;</a:t>
            </a:r>
          </a:p>
          <a:p>
            <a:r>
              <a:rPr lang="ru-RU" sz="1150" i="1" dirty="0" smtClean="0"/>
              <a:t>     е</a:t>
            </a:r>
            <a:r>
              <a:rPr lang="ru-RU" sz="1150" i="1" dirty="0"/>
              <a:t>) мероприятия по переоборудованию котельных в источники комбинированной выработки электрической и тепловой энергии;</a:t>
            </a:r>
          </a:p>
          <a:p>
            <a:r>
              <a:rPr lang="ru-RU" sz="1150" i="1" dirty="0" smtClean="0"/>
              <a:t>    ж</a:t>
            </a:r>
            <a:r>
              <a:rPr lang="ru-RU" sz="1150" i="1" dirty="0"/>
              <a:t>) ввод в эксплуатацию в результате строительства, реконструкции и технического перевооружения источников тепловой энергии;</a:t>
            </a:r>
          </a:p>
          <a:p>
            <a:r>
              <a:rPr lang="ru-RU" sz="1150" i="1" dirty="0" smtClean="0"/>
              <a:t>     з</a:t>
            </a:r>
            <a:r>
              <a:rPr lang="ru-RU" sz="1150" i="1" dirty="0"/>
              <a:t>) строительство и реконструкция тепловых сетей;</a:t>
            </a:r>
          </a:p>
          <a:p>
            <a:r>
              <a:rPr lang="ru-RU" sz="1150" i="1" dirty="0" smtClean="0"/>
              <a:t>     и</a:t>
            </a:r>
            <a:r>
              <a:rPr lang="ru-RU" sz="1150" i="1" dirty="0"/>
              <a:t>) баланс топливно-энергетических ресурсов для обеспечения теплоснабжения, в том числе расходов аварийных запасов топлива;</a:t>
            </a:r>
          </a:p>
          <a:p>
            <a:r>
              <a:rPr lang="ru-RU" sz="1150" i="1" dirty="0" smtClean="0"/>
              <a:t>     к</a:t>
            </a:r>
            <a:r>
              <a:rPr lang="ru-RU" sz="1150" i="1" dirty="0"/>
              <a:t>) финансовые потребности при изменении схемы теплоснабжения и источники их покрытия.</a:t>
            </a:r>
          </a:p>
          <a:p>
            <a:r>
              <a:rPr lang="ru-RU" sz="1150" dirty="0"/>
              <a:t> 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3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0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395535" y="1059582"/>
            <a:ext cx="8424937" cy="32403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</a:t>
            </a:r>
            <a:r>
              <a:rPr lang="ru-RU" dirty="0"/>
              <a:t> </a:t>
            </a:r>
            <a:r>
              <a:rPr lang="ru-RU" dirty="0" smtClean="0"/>
              <a:t>Согласно п</a:t>
            </a:r>
            <a:r>
              <a:rPr lang="ru-RU" dirty="0"/>
              <a:t>. </a:t>
            </a:r>
            <a:r>
              <a:rPr lang="ru-RU" dirty="0" smtClean="0"/>
              <a:t>24 </a:t>
            </a:r>
            <a:r>
              <a:rPr lang="ru-RU" dirty="0"/>
              <a:t>постановления Правительства РФ от 22.02.2012 № 154 «О требованиях к схемам теплоснабжения, порядку их разработки и </a:t>
            </a:r>
            <a:r>
              <a:rPr lang="ru-RU" dirty="0" smtClean="0"/>
              <a:t>утверждения»</a:t>
            </a:r>
            <a:r>
              <a:rPr lang="en-US" dirty="0" smtClean="0"/>
              <a:t> </a:t>
            </a:r>
            <a:r>
              <a:rPr lang="ru-RU" dirty="0" smtClean="0"/>
              <a:t>уведомление </a:t>
            </a:r>
            <a:r>
              <a:rPr lang="ru-RU" dirty="0"/>
              <a:t>о проведении ежегодной актуализации схемы теплоснабжения размещается </a:t>
            </a:r>
            <a:r>
              <a:rPr lang="ru-RU" b="1" dirty="0"/>
              <a:t>не позднее 15 января года, предшествующего году, на который актуализируется схема</a:t>
            </a:r>
            <a:r>
              <a:rPr lang="ru-RU" dirty="0"/>
              <a:t>. </a:t>
            </a:r>
            <a:r>
              <a:rPr lang="ru-RU" b="1" dirty="0">
                <a:solidFill>
                  <a:srgbClr val="FF0000"/>
                </a:solidFill>
              </a:rPr>
              <a:t>Актуализация схемы теплоснабжения должна быть осуществлена не позднее 15 апреля года, предшествующего году, на который актуализируется схема. </a:t>
            </a:r>
            <a:r>
              <a:rPr lang="ru-RU" dirty="0"/>
              <a:t>Предложения от теплоснабжающих и </a:t>
            </a:r>
            <a:r>
              <a:rPr lang="ru-RU" dirty="0" err="1"/>
              <a:t>теплосетевых</a:t>
            </a:r>
            <a:r>
              <a:rPr lang="ru-RU" dirty="0"/>
              <a:t> организаций и иных лиц по актуализации схемы теплоснабжения </a:t>
            </a:r>
            <a:r>
              <a:rPr lang="ru-RU" b="1" dirty="0"/>
              <a:t>принимаются до 1 марта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4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2347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Порядок актуализации схемы теплоснабжения муниципального образования</a:t>
            </a:r>
            <a:endParaRPr 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" y="0"/>
            <a:ext cx="9252520" cy="51435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5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Схемы водоснабжения и водоотведения как основа для технического задания на разработку инвестиционных программ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45273" y="915566"/>
            <a:ext cx="2242550" cy="455616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Органы местного самоуправления</a:t>
            </a:r>
            <a:endParaRPr lang="ru-RU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1520" y="1785644"/>
            <a:ext cx="1887016" cy="937090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Техническое обследование централизованной системы водоснабжения и водоотведения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75960" y="1811650"/>
            <a:ext cx="1982710" cy="927437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Утверждение плановых значений показателей надежности, качества, энергетической эффективности</a:t>
            </a:r>
            <a:endParaRPr lang="ru-RU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33903" y="1835758"/>
            <a:ext cx="1944216" cy="915843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Утверждение схем водоснабжения и водоотведения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660232" y="1850062"/>
            <a:ext cx="2304256" cy="867566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Утверждение плана снижения сбросов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162422" y="3229768"/>
            <a:ext cx="2325401" cy="659803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Техническое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92281" y="2835601"/>
            <a:ext cx="1872208" cy="1138032"/>
          </a:xfrm>
          <a:prstGeom prst="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cs typeface="Times New Roman" panose="02020603050405020304" pitchFamily="18" charset="0"/>
              </a:rPr>
              <a:t>Техническое задание должно быть </a:t>
            </a:r>
            <a:r>
              <a:rPr lang="ru-RU" sz="1000" dirty="0" smtClean="0">
                <a:cs typeface="Calibri" panose="020F0502020204030204" pitchFamily="34" charset="0"/>
              </a:rPr>
              <a:t>разработано</a:t>
            </a:r>
            <a:r>
              <a:rPr lang="ru-RU" sz="1000" dirty="0" smtClean="0">
                <a:cs typeface="Times New Roman" panose="02020603050405020304" pitchFamily="18" charset="0"/>
              </a:rPr>
              <a:t> до 1 марта года, предшествующего году начала действия инвестиционной программы</a:t>
            </a:r>
            <a:endParaRPr lang="ru-RU" sz="1000" dirty="0"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080043"/>
            <a:ext cx="8712968" cy="485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*Правила разработки, согласования, утверждения и корректировки инвестиционных программ организаций, осуществляющих горячее водоснабжение, холодное водоснабжение и (или) водоотведение, утверждены постановлением Правительства РФ от 29 июля 2013 г. № 641</a:t>
            </a:r>
            <a:endParaRPr lang="ru-RU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4016023">
            <a:off x="2357765" y="696621"/>
            <a:ext cx="331354" cy="1392979"/>
          </a:xfrm>
          <a:prstGeom prst="downArrow">
            <a:avLst>
              <a:gd name="adj1" fmla="val 15625"/>
              <a:gd name="adj2" fmla="val 582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7626559">
            <a:off x="6034889" y="679811"/>
            <a:ext cx="343310" cy="1491432"/>
          </a:xfrm>
          <a:prstGeom prst="downArrow">
            <a:avLst>
              <a:gd name="adj1" fmla="val 15625"/>
              <a:gd name="adj2" fmla="val 582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3359334" y="1408269"/>
            <a:ext cx="304800" cy="377375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966059" y="1398488"/>
            <a:ext cx="296909" cy="432541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3562768">
            <a:off x="6063655" y="2394439"/>
            <a:ext cx="419885" cy="1654157"/>
          </a:xfrm>
          <a:prstGeom prst="downArrow">
            <a:avLst>
              <a:gd name="adj1" fmla="val 15625"/>
              <a:gd name="adj2" fmla="val 4023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 rot="18052380">
            <a:off x="2139051" y="2388351"/>
            <a:ext cx="473818" cy="1666333"/>
          </a:xfrm>
          <a:prstGeom prst="downArrow">
            <a:avLst>
              <a:gd name="adj1" fmla="val 15625"/>
              <a:gd name="adj2" fmla="val 407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3374264" y="2763593"/>
            <a:ext cx="304800" cy="427018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971410" y="2763593"/>
            <a:ext cx="320669" cy="432048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273" y="0"/>
            <a:ext cx="9252520" cy="51435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6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Негативные</a:t>
            </a:r>
            <a:r>
              <a:rPr lang="ru-RU" sz="1800" b="1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последствия отсутствия </a:t>
            </a:r>
            <a:r>
              <a:rPr lang="ru-RU" sz="1800" b="1" dirty="0" smtClean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утвержденной инвестиционной программы</a:t>
            </a:r>
            <a:endParaRPr lang="ru-RU" sz="1800" b="1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99792" y="915566"/>
            <a:ext cx="3528391" cy="4586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Негативные последствия отсутствия разработанного технического задания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>
            <a:off x="4327685" y="1374261"/>
            <a:ext cx="210289" cy="322463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объединение 22"/>
          <p:cNvSpPr/>
          <p:nvPr/>
        </p:nvSpPr>
        <p:spPr>
          <a:xfrm>
            <a:off x="4293659" y="1541539"/>
            <a:ext cx="278339" cy="15518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99793" y="1707654"/>
            <a:ext cx="3528391" cy="4415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Инвестиционная программа не разработана </a:t>
            </a:r>
          </a:p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и не утверждена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Блок-схема: объединение 24"/>
          <p:cNvSpPr/>
          <p:nvPr/>
        </p:nvSpPr>
        <p:spPr>
          <a:xfrm>
            <a:off x="4337271" y="2149212"/>
            <a:ext cx="191122" cy="327309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99793" y="2484740"/>
            <a:ext cx="3600399" cy="519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Нормативный уровень прибыли при установлении тарифов на ВС, ВО принят равным «0»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Блок-схема: объединение 93"/>
          <p:cNvSpPr/>
          <p:nvPr/>
        </p:nvSpPr>
        <p:spPr>
          <a:xfrm>
            <a:off x="4293659" y="2321336"/>
            <a:ext cx="278339" cy="15518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210093"/>
            <a:ext cx="3168352" cy="4200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Не подлежит пересмотру в течение всего периода, на который установлен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62026" y="3836428"/>
            <a:ext cx="3214230" cy="4200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Является одним из источников финансирования инвестиционных программ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46202" y="3003798"/>
            <a:ext cx="0" cy="206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732240" y="2859782"/>
            <a:ext cx="0" cy="9766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192" y="2859782"/>
            <a:ext cx="432048" cy="1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7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51435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7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Определение </a:t>
            </a:r>
            <a:r>
              <a:rPr lang="ru-RU" sz="2000" b="1" dirty="0">
                <a:solidFill>
                  <a:srgbClr val="000099"/>
                </a:solidFill>
              </a:rPr>
              <a:t>для централизованной системы холодного водоснабжения 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и </a:t>
            </a:r>
            <a:r>
              <a:rPr lang="ru-RU" sz="2000" b="1" dirty="0">
                <a:solidFill>
                  <a:srgbClr val="000099"/>
                </a:solidFill>
              </a:rPr>
              <a:t>водоотведения городского округа гарантирующей </a:t>
            </a:r>
            <a:r>
              <a:rPr lang="ru-RU" sz="2000" b="1" dirty="0" smtClean="0">
                <a:solidFill>
                  <a:srgbClr val="000099"/>
                </a:solidFill>
              </a:rPr>
              <a:t>организации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105432" y="1077334"/>
            <a:ext cx="876116" cy="78092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объединение 13"/>
          <p:cNvSpPr/>
          <p:nvPr/>
        </p:nvSpPr>
        <p:spPr>
          <a:xfrm>
            <a:off x="4400753" y="2394236"/>
            <a:ext cx="285474" cy="10531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61968" y="937698"/>
            <a:ext cx="3261476" cy="279271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Органы местного самоуправления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79225" y="1430954"/>
            <a:ext cx="3261476" cy="300095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Статус гарантирующей организации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25" y="1945437"/>
            <a:ext cx="3261476" cy="304121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Ресурсоснабжающая организация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2785" y="2516454"/>
            <a:ext cx="3287916" cy="313056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Расчетная предпринимательская прибыль</a:t>
            </a:r>
          </a:p>
        </p:txBody>
      </p:sp>
      <p:sp>
        <p:nvSpPr>
          <p:cNvPr id="20" name="Блок-схема: объединение 19"/>
          <p:cNvSpPr/>
          <p:nvPr/>
        </p:nvSpPr>
        <p:spPr>
          <a:xfrm>
            <a:off x="4447475" y="2251111"/>
            <a:ext cx="165539" cy="166956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объединение 20"/>
          <p:cNvSpPr/>
          <p:nvPr/>
        </p:nvSpPr>
        <p:spPr>
          <a:xfrm>
            <a:off x="4400824" y="1826304"/>
            <a:ext cx="285474" cy="96993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4060" y="3766976"/>
            <a:ext cx="2627089" cy="74899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Ресурсоснабжающая организация является ГУП, МУП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75223" y="3771091"/>
            <a:ext cx="2367062" cy="744875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статуса гарантирующей организации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88636" y="3760006"/>
            <a:ext cx="2637424" cy="75596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аренды объектов централизованной системы водоснабжения, водоотведения заключены на срок менее 3-х лет</a:t>
            </a:r>
          </a:p>
        </p:txBody>
      </p:sp>
      <p:sp>
        <p:nvSpPr>
          <p:cNvPr id="25" name="Стрелка вниз 24"/>
          <p:cNvSpPr/>
          <p:nvPr/>
        </p:nvSpPr>
        <p:spPr>
          <a:xfrm rot="14763897">
            <a:off x="2259228" y="2441934"/>
            <a:ext cx="321867" cy="17531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6780000">
            <a:off x="6433472" y="2440308"/>
            <a:ext cx="280199" cy="175642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0800000">
            <a:off x="4399153" y="2829510"/>
            <a:ext cx="284626" cy="9179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множение 27"/>
          <p:cNvSpPr/>
          <p:nvPr/>
        </p:nvSpPr>
        <p:spPr>
          <a:xfrm>
            <a:off x="2000199" y="2801801"/>
            <a:ext cx="990950" cy="965174"/>
          </a:xfrm>
          <a:prstGeom prst="mathMultiply">
            <a:avLst>
              <a:gd name="adj1" fmla="val 815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множение 28"/>
          <p:cNvSpPr/>
          <p:nvPr/>
        </p:nvSpPr>
        <p:spPr>
          <a:xfrm>
            <a:off x="4045991" y="2805917"/>
            <a:ext cx="990950" cy="965174"/>
          </a:xfrm>
          <a:prstGeom prst="mathMultiply">
            <a:avLst>
              <a:gd name="adj1" fmla="val 815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множение 29"/>
          <p:cNvSpPr/>
          <p:nvPr/>
        </p:nvSpPr>
        <p:spPr>
          <a:xfrm>
            <a:off x="6012160" y="2801802"/>
            <a:ext cx="990950" cy="965174"/>
          </a:xfrm>
          <a:prstGeom prst="mathMultiply">
            <a:avLst>
              <a:gd name="adj1" fmla="val 815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51435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29369" y="111655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+mj-lt"/>
              </a:rPr>
              <a:t>Расчетная предпринимательская прибыль гарантирующих организаций</a:t>
            </a:r>
            <a:endParaRPr lang="ru-RU" sz="20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519" y="1932962"/>
            <a:ext cx="1901777" cy="792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Наличие статуса ГО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57671" y="1685778"/>
            <a:ext cx="533625" cy="247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2965" y="1151108"/>
            <a:ext cx="173596" cy="7818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52573" y="1311574"/>
            <a:ext cx="173596" cy="621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67512" y="871196"/>
            <a:ext cx="350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расчета тарифа на водоснабжение 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37394" y="1685708"/>
            <a:ext cx="2087701" cy="1039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Необходимая валовая выручка – 10 млн. руб.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Объем полезного отпуска –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500 тыс. куб. м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720242" y="2255271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20242" y="2399287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72242" y="2037194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-5340000">
            <a:off x="5972242" y="2302021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696303" y="2030027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680000">
            <a:off x="2697276" y="2296489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18428" y="2877148"/>
            <a:ext cx="4325572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Тариф рассчитывается только исходя из расходов, включенных в выручку</a:t>
            </a:r>
          </a:p>
          <a:p>
            <a:pPr algn="ctr"/>
            <a:r>
              <a:rPr lang="ru-RU" sz="1200" i="1" u="sng" dirty="0"/>
              <a:t>Тариф = 20,00 руб./куб. м</a:t>
            </a:r>
          </a:p>
          <a:p>
            <a:pPr algn="ctr"/>
            <a:endParaRPr lang="ru-RU" sz="1350" dirty="0"/>
          </a:p>
        </p:txBody>
      </p:sp>
      <p:sp>
        <p:nvSpPr>
          <p:cNvPr id="30" name="TextBox 29"/>
          <p:cNvSpPr txBox="1"/>
          <p:nvPr/>
        </p:nvSpPr>
        <p:spPr>
          <a:xfrm>
            <a:off x="-108520" y="2877148"/>
            <a:ext cx="394532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Тариф рассчитывается исходя из расходов, включенных в выручку с учетом расчетной предпринимательской прибыли (5%)</a:t>
            </a:r>
            <a:endParaRPr lang="ru-RU" sz="1200" dirty="0"/>
          </a:p>
          <a:p>
            <a:pPr algn="ctr"/>
            <a:r>
              <a:rPr lang="ru-RU" sz="1200" i="1" u="sng" dirty="0" smtClean="0"/>
              <a:t>Тариф = 21,00 руб./куб. м</a:t>
            </a:r>
          </a:p>
          <a:p>
            <a:pPr algn="ctr"/>
            <a:endParaRPr lang="ru-RU" sz="1300" i="1" dirty="0" smtClean="0"/>
          </a:p>
          <a:p>
            <a:pPr algn="ctr"/>
            <a:r>
              <a:rPr lang="ru-RU" sz="1200" dirty="0" smtClean="0"/>
              <a:t>(или дополнительно 0,5 млн. руб. к принятым расходам, которые расходуются по усмотрению предприятия и могут быть направлены на модернизацию и реконструкцию объектов водоснабжения)</a:t>
            </a:r>
            <a:endParaRPr lang="ru-RU" sz="1200" dirty="0"/>
          </a:p>
          <a:p>
            <a:pPr algn="ctr"/>
            <a:endParaRPr lang="ru-RU" sz="1400" dirty="0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0" y="4782366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8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981086" y="2255271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981086" y="2399287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470354" y="1919209"/>
            <a:ext cx="1901777" cy="7920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Отсутствие статуса ГО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38506" y="1665745"/>
            <a:ext cx="533625" cy="253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73800" y="1137355"/>
            <a:ext cx="173596" cy="781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833408" y="1297821"/>
            <a:ext cx="173596" cy="621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1669</Words>
  <Application>Microsoft Office PowerPoint</Application>
  <PresentationFormat>Экран (16:9)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цен и тарифов  Магаданской области</dc:title>
  <dc:creator>Aleksandrov</dc:creator>
  <cp:lastModifiedBy>Афанасьев В.В.</cp:lastModifiedBy>
  <cp:revision>170</cp:revision>
  <dcterms:created xsi:type="dcterms:W3CDTF">2016-02-09T08:11:18Z</dcterms:created>
  <dcterms:modified xsi:type="dcterms:W3CDTF">2018-04-27T03:24:40Z</dcterms:modified>
</cp:coreProperties>
</file>