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87" r:id="rId3"/>
    <p:sldId id="290" r:id="rId4"/>
    <p:sldId id="289" r:id="rId5"/>
    <p:sldId id="288" r:id="rId6"/>
    <p:sldId id="291" r:id="rId7"/>
    <p:sldId id="292" r:id="rId8"/>
    <p:sldId id="293" r:id="rId9"/>
    <p:sldId id="294" r:id="rId10"/>
    <p:sldId id="295" r:id="rId11"/>
    <p:sldId id="296" r:id="rId12"/>
    <p:sldId id="297" r:id="rId13"/>
    <p:sldId id="298" r:id="rId14"/>
    <p:sldId id="271" r:id="rId15"/>
  </p:sldIdLst>
  <p:sldSz cx="9144000" cy="5143500" type="screen16x9"/>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99"/>
    <a:srgbClr val="CDCDCD"/>
    <a:srgbClr val="CBCBCB"/>
    <a:srgbClr val="FFFF00"/>
    <a:srgbClr val="F9E239"/>
    <a:srgbClr val="0000CC"/>
    <a:srgbClr val="66C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4" y="-3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4C3ECA6-AB99-4931-98EB-BBA34918E057}"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127706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C3ECA6-AB99-4931-98EB-BBA34918E057}"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203679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C3ECA6-AB99-4931-98EB-BBA34918E057}"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393001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C3ECA6-AB99-4931-98EB-BBA34918E057}"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335328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4C3ECA6-AB99-4931-98EB-BBA34918E057}" type="datetimeFigureOut">
              <a:rPr lang="ru-RU" smtClean="0"/>
              <a:t>17.04.2018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101714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4C3ECA6-AB99-4931-98EB-BBA34918E057}" type="datetimeFigureOut">
              <a:rPr lang="ru-RU" smtClean="0"/>
              <a:t>17.04.2018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399679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4C3ECA6-AB99-4931-98EB-BBA34918E057}" type="datetimeFigureOut">
              <a:rPr lang="ru-RU" smtClean="0"/>
              <a:t>17.04.2018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210557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4C3ECA6-AB99-4931-98EB-BBA34918E057}" type="datetimeFigureOut">
              <a:rPr lang="ru-RU" smtClean="0"/>
              <a:t>17.04.2018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17144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C3ECA6-AB99-4931-98EB-BBA34918E057}" type="datetimeFigureOut">
              <a:rPr lang="ru-RU" smtClean="0"/>
              <a:t>17.04.2018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111889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C3ECA6-AB99-4931-98EB-BBA34918E057}" type="datetimeFigureOut">
              <a:rPr lang="ru-RU" smtClean="0"/>
              <a:t>17.04.2018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191754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C3ECA6-AB99-4931-98EB-BBA34918E057}" type="datetimeFigureOut">
              <a:rPr lang="ru-RU" smtClean="0"/>
              <a:t>17.04.2018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00779E-821E-410C-81CD-1EC4BE26B41D}" type="slidenum">
              <a:rPr lang="ru-RU" smtClean="0"/>
              <a:t>‹#›</a:t>
            </a:fld>
            <a:endParaRPr lang="ru-RU"/>
          </a:p>
        </p:txBody>
      </p:sp>
    </p:spTree>
    <p:extLst>
      <p:ext uri="{BB962C8B-B14F-4D97-AF65-F5344CB8AC3E}">
        <p14:creationId xmlns:p14="http://schemas.microsoft.com/office/powerpoint/2010/main" val="383282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4C3ECA6-AB99-4931-98EB-BBA34918E057}" type="datetimeFigureOut">
              <a:rPr lang="ru-RU" smtClean="0"/>
              <a:t>17.04.2018</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B00779E-821E-410C-81CD-1EC4BE26B41D}" type="slidenum">
              <a:rPr lang="ru-RU" smtClean="0"/>
              <a:t>‹#›</a:t>
            </a:fld>
            <a:endParaRPr lang="ru-RU"/>
          </a:p>
        </p:txBody>
      </p:sp>
    </p:spTree>
    <p:extLst>
      <p:ext uri="{BB962C8B-B14F-4D97-AF65-F5344CB8AC3E}">
        <p14:creationId xmlns:p14="http://schemas.microsoft.com/office/powerpoint/2010/main" val="347635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ksonline.ru/wp-content/uploads/2017/12/SGK-shema-01.png"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4" y="0"/>
            <a:ext cx="9142156" cy="5143500"/>
          </a:xfrm>
          <a:prstGeom prst="rect">
            <a:avLst/>
          </a:prstGeom>
        </p:spPr>
      </p:pic>
      <p:sp>
        <p:nvSpPr>
          <p:cNvPr id="10" name="Заголовок 1"/>
          <p:cNvSpPr txBox="1">
            <a:spLocks/>
          </p:cNvSpPr>
          <p:nvPr/>
        </p:nvSpPr>
        <p:spPr>
          <a:xfrm>
            <a:off x="0" y="1779662"/>
            <a:ext cx="9144000" cy="119242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ru-RU" sz="2200" b="1" dirty="0" smtClean="0">
                <a:solidFill>
                  <a:srgbClr val="000099"/>
                </a:solidFill>
              </a:rPr>
              <a:t>новая </a:t>
            </a:r>
            <a:r>
              <a:rPr lang="ru-RU" sz="2200" b="1" dirty="0">
                <a:solidFill>
                  <a:srgbClr val="000099"/>
                </a:solidFill>
              </a:rPr>
              <a:t>модель рынка тепловой энергии, ценовые зоны теплоснабжения, предельный уровень цены на тепловую </a:t>
            </a:r>
            <a:r>
              <a:rPr lang="ru-RU" sz="2200" b="1" dirty="0" smtClean="0">
                <a:solidFill>
                  <a:srgbClr val="000099"/>
                </a:solidFill>
              </a:rPr>
              <a:t>энергию</a:t>
            </a:r>
            <a:endParaRPr lang="ru-RU" sz="2200" dirty="0" smtClean="0">
              <a:solidFill>
                <a:srgbClr val="000099"/>
              </a:solidFill>
            </a:endParaRPr>
          </a:p>
        </p:txBody>
      </p:sp>
      <p:sp>
        <p:nvSpPr>
          <p:cNvPr id="11" name="Заголовок 1"/>
          <p:cNvSpPr txBox="1">
            <a:spLocks/>
          </p:cNvSpPr>
          <p:nvPr/>
        </p:nvSpPr>
        <p:spPr>
          <a:xfrm>
            <a:off x="6065231" y="4353948"/>
            <a:ext cx="2951310" cy="540209"/>
          </a:xfrm>
          <a:prstGeom prst="rect">
            <a:avLst/>
          </a:prstGeom>
          <a:ln>
            <a:noFill/>
          </a:ln>
        </p:spPr>
        <p:txBody>
          <a:bodyPr vert="horz" lIns="91440" tIns="45720" rIns="91440" bIns="45720" rtlCol="0" anchor="b">
            <a:normAutofit fontScale="92500" lnSpcReduction="20000"/>
            <a:scene3d>
              <a:camera prst="orthographicFront"/>
              <a:lightRig rig="soft" dir="t"/>
            </a:scene3d>
            <a:sp3d prstMaterial="softEdge">
              <a:bevelT w="25400" h="25400"/>
            </a:sp3d>
          </a:bodyPr>
          <a:lstStyle>
            <a:lvl1pPr algn="r" defTabSz="914400"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l"/>
            <a:r>
              <a:rPr lang="ru-RU" sz="1800" dirty="0" smtClean="0">
                <a:solidFill>
                  <a:schemeClr val="bg1"/>
                </a:solidFill>
                <a:effectLst/>
                <a:ea typeface="PT Sans" panose="020B0503020203020204" pitchFamily="34" charset="-52"/>
              </a:rPr>
              <a:t>Департамент</a:t>
            </a:r>
            <a:r>
              <a:rPr lang="ru-RU" sz="1800" dirty="0" smtClean="0">
                <a:solidFill>
                  <a:schemeClr val="bg1"/>
                </a:solidFill>
                <a:effectLst/>
                <a:latin typeface="PT Sans" panose="020B0503020203020204" pitchFamily="34" charset="-52"/>
                <a:ea typeface="PT Sans" panose="020B0503020203020204" pitchFamily="34" charset="-52"/>
              </a:rPr>
              <a:t> цен и тарифов </a:t>
            </a:r>
          </a:p>
          <a:p>
            <a:pPr algn="l"/>
            <a:r>
              <a:rPr lang="ru-RU" sz="1800" dirty="0" smtClean="0">
                <a:solidFill>
                  <a:schemeClr val="bg1"/>
                </a:solidFill>
                <a:effectLst/>
                <a:latin typeface="PT Sans" panose="020B0503020203020204" pitchFamily="34" charset="-52"/>
                <a:ea typeface="PT Sans" panose="020B0503020203020204" pitchFamily="34" charset="-52"/>
              </a:rPr>
              <a:t>Магаданской области</a:t>
            </a:r>
            <a:endParaRPr lang="ru-RU" sz="1800" dirty="0">
              <a:solidFill>
                <a:schemeClr val="bg1"/>
              </a:solidFill>
              <a:effectLst/>
              <a:latin typeface="PT Sans" panose="020B0503020203020204" pitchFamily="34" charset="-52"/>
              <a:ea typeface="PT Sans" panose="020B0503020203020204" pitchFamily="34" charset="-52"/>
            </a:endParaRPr>
          </a:p>
        </p:txBody>
      </p:sp>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8763" y="4406085"/>
            <a:ext cx="437507" cy="519522"/>
          </a:xfrm>
          <a:prstGeom prst="rect">
            <a:avLst/>
          </a:prstGeom>
        </p:spPr>
      </p:pic>
      <p:sp>
        <p:nvSpPr>
          <p:cNvPr id="3" name="Прямоугольник 2"/>
          <p:cNvSpPr/>
          <p:nvPr/>
        </p:nvSpPr>
        <p:spPr>
          <a:xfrm>
            <a:off x="3163620" y="411510"/>
            <a:ext cx="6012159" cy="954107"/>
          </a:xfrm>
          <a:prstGeom prst="rect">
            <a:avLst/>
          </a:prstGeom>
        </p:spPr>
        <p:txBody>
          <a:bodyPr wrap="square">
            <a:spAutoFit/>
          </a:bodyPr>
          <a:lstStyle/>
          <a:p>
            <a:r>
              <a:rPr lang="ru-RU" sz="2700" b="1" dirty="0">
                <a:solidFill>
                  <a:srgbClr val="000099"/>
                </a:solidFill>
              </a:rPr>
              <a:t>Совершенствование системы отношений в сфере теплоснабжения </a:t>
            </a:r>
            <a:endParaRPr lang="ru-RU" sz="2700" dirty="0"/>
          </a:p>
        </p:txBody>
      </p:sp>
    </p:spTree>
    <p:extLst>
      <p:ext uri="{BB962C8B-B14F-4D97-AF65-F5344CB8AC3E}">
        <p14:creationId xmlns:p14="http://schemas.microsoft.com/office/powerpoint/2010/main" val="3034330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9</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287016" y="66892"/>
            <a:ext cx="8856984"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900" b="1" dirty="0">
                <a:solidFill>
                  <a:srgbClr val="000099"/>
                </a:solidFill>
              </a:rPr>
              <a:t>Основные аспекты Постановления Правительства РФ </a:t>
            </a:r>
            <a:r>
              <a:rPr lang="ru-RU" sz="1900" b="1" dirty="0" smtClean="0">
                <a:solidFill>
                  <a:srgbClr val="000099"/>
                </a:solidFill>
              </a:rPr>
              <a:t>от </a:t>
            </a:r>
            <a:r>
              <a:rPr lang="ru-RU" sz="1900" b="1" dirty="0">
                <a:solidFill>
                  <a:srgbClr val="000099"/>
                </a:solidFill>
              </a:rPr>
              <a:t>15.12.2017 г. № 1562</a:t>
            </a:r>
            <a:endParaRPr lang="ru-RU" sz="1900" dirty="0">
              <a:solidFill>
                <a:srgbClr val="000099"/>
              </a:solidFill>
            </a:endParaRPr>
          </a:p>
        </p:txBody>
      </p:sp>
      <p:sp>
        <p:nvSpPr>
          <p:cNvPr id="4" name="Прямоугольник 3"/>
          <p:cNvSpPr/>
          <p:nvPr/>
        </p:nvSpPr>
        <p:spPr>
          <a:xfrm>
            <a:off x="391609" y="1059582"/>
            <a:ext cx="8566465" cy="3231654"/>
          </a:xfrm>
          <a:prstGeom prst="rect">
            <a:avLst/>
          </a:prstGeom>
        </p:spPr>
        <p:txBody>
          <a:bodyPr wrap="square">
            <a:spAutoFit/>
          </a:bodyPr>
          <a:lstStyle/>
          <a:p>
            <a:pPr algn="just"/>
            <a:r>
              <a:rPr lang="ru-RU" sz="1700" dirty="0" smtClean="0"/>
              <a:t>      - </a:t>
            </a:r>
            <a:r>
              <a:rPr lang="ru-RU" sz="1700" dirty="0"/>
              <a:t>предельная цена на тепловую энергию для конечного потребителя определяется ценой поставки тепловой энергии от альтернативного, замещающего  централизованное теплоснабжение источника тепловой энергии (как если бы ее потребитель решил построить собственный источник теплоснабжения);</a:t>
            </a:r>
          </a:p>
          <a:p>
            <a:pPr algn="just"/>
            <a:r>
              <a:rPr lang="ru-RU" sz="1700" dirty="0" smtClean="0"/>
              <a:t>      - </a:t>
            </a:r>
            <a:r>
              <a:rPr lang="ru-RU" sz="1700" dirty="0"/>
              <a:t>расчет предельного уровня цены на тепловую энергию (АК) основан на сопоставлении эталонных показателей со стоимостью альтернативного теплоснабжения, т.е. потенциально нового строительства теплоисточника;</a:t>
            </a:r>
          </a:p>
          <a:p>
            <a:pPr algn="just"/>
            <a:r>
              <a:rPr lang="ru-RU" sz="1700" dirty="0" smtClean="0"/>
              <a:t>      - </a:t>
            </a:r>
            <a:r>
              <a:rPr lang="ru-RU" sz="1700" dirty="0"/>
              <a:t>внутри ценовой зоны взаимоотношения строятся по свободным ценам в рамках установленного предельного уровня «альтернативной котельной», выше которого теплоснабжающая организация не вправе поставлять тепловую энергию потребителям;</a:t>
            </a:r>
          </a:p>
          <a:p>
            <a:pPr algn="just"/>
            <a:r>
              <a:rPr lang="ru-RU" sz="1700" dirty="0" smtClean="0"/>
              <a:t>      - </a:t>
            </a:r>
            <a:r>
              <a:rPr lang="ru-RU" sz="1700" dirty="0"/>
              <a:t>предельный уровень цены на тепловую энергию (АК) утверждается органом регулирования.</a:t>
            </a:r>
          </a:p>
        </p:txBody>
      </p:sp>
    </p:spTree>
    <p:extLst>
      <p:ext uri="{BB962C8B-B14F-4D97-AF65-F5344CB8AC3E}">
        <p14:creationId xmlns:p14="http://schemas.microsoft.com/office/powerpoint/2010/main" val="773211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571954"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smtClean="0">
                <a:solidFill>
                  <a:srgbClr val="000099"/>
                </a:solidFill>
                <a:ea typeface="PT Sans" panose="020B0503020203020204" pitchFamily="34" charset="-52"/>
              </a:rPr>
              <a:t>1</a:t>
            </a:r>
            <a:r>
              <a:rPr lang="en-US" sz="2400" b="1" dirty="0" smtClean="0">
                <a:solidFill>
                  <a:srgbClr val="000099"/>
                </a:solidFill>
                <a:ea typeface="PT Sans" panose="020B0503020203020204" pitchFamily="34" charset="-52"/>
              </a:rPr>
              <a:t>0</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b="1" dirty="0">
                <a:solidFill>
                  <a:srgbClr val="000099"/>
                </a:solidFill>
              </a:rPr>
              <a:t>Поэтапный переход к цене «альтернативной котельной» (АК)</a:t>
            </a:r>
            <a:endParaRPr lang="ru-RU" sz="2000" dirty="0">
              <a:solidFill>
                <a:srgbClr val="000099"/>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592035854"/>
              </p:ext>
            </p:extLst>
          </p:nvPr>
        </p:nvGraphicFramePr>
        <p:xfrm>
          <a:off x="1115108" y="1131590"/>
          <a:ext cx="7200799" cy="3175428"/>
        </p:xfrm>
        <a:graphic>
          <a:graphicData uri="http://schemas.openxmlformats.org/drawingml/2006/table">
            <a:tbl>
              <a:tblPr firstRow="1" firstCol="1" bandRow="1">
                <a:tableStyleId>{5940675A-B579-460E-94D1-54222C63F5DA}</a:tableStyleId>
              </a:tblPr>
              <a:tblGrid>
                <a:gridCol w="2488919"/>
                <a:gridCol w="4711880"/>
              </a:tblGrid>
              <a:tr h="1152128">
                <a:tc>
                  <a:txBody>
                    <a:bodyPr/>
                    <a:lstStyle/>
                    <a:p>
                      <a:pPr algn="ctr">
                        <a:lnSpc>
                          <a:spcPct val="115000"/>
                        </a:lnSpc>
                        <a:spcAft>
                          <a:spcPts val="0"/>
                        </a:spcAft>
                      </a:pPr>
                      <a:r>
                        <a:rPr lang="ru-RU" sz="1400" b="1" dirty="0">
                          <a:effectLst/>
                        </a:rPr>
                        <a:t>Цена АК ниже </a:t>
                      </a:r>
                      <a:endParaRPr lang="ru-RU" sz="1400" b="1" dirty="0" smtClean="0">
                        <a:effectLst/>
                      </a:endParaRPr>
                    </a:p>
                    <a:p>
                      <a:pPr algn="ctr">
                        <a:lnSpc>
                          <a:spcPct val="115000"/>
                        </a:lnSpc>
                        <a:spcAft>
                          <a:spcPts val="0"/>
                        </a:spcAft>
                      </a:pPr>
                      <a:r>
                        <a:rPr lang="ru-RU" sz="1400" b="1" dirty="0" smtClean="0">
                          <a:effectLst/>
                        </a:rPr>
                        <a:t>действующего </a:t>
                      </a:r>
                      <a:r>
                        <a:rPr lang="ru-RU" sz="1400" b="1" dirty="0">
                          <a:effectLst/>
                        </a:rPr>
                        <a:t>тарифа</a:t>
                      </a:r>
                      <a:endParaRPr lang="ru-RU" sz="1100" b="1" dirty="0">
                        <a:effectLst/>
                        <a:latin typeface="Calibri"/>
                        <a:ea typeface="Calibri"/>
                        <a:cs typeface="Times New Roman"/>
                      </a:endParaRPr>
                    </a:p>
                  </a:txBody>
                  <a:tcPr marL="68580" marR="68580" marT="0" marB="0" anchor="ctr">
                    <a:solidFill>
                      <a:srgbClr val="FFFFCC"/>
                    </a:solidFill>
                  </a:tcPr>
                </a:tc>
                <a:tc>
                  <a:txBody>
                    <a:bodyPr/>
                    <a:lstStyle/>
                    <a:p>
                      <a:pPr algn="just">
                        <a:lnSpc>
                          <a:spcPct val="115000"/>
                        </a:lnSpc>
                        <a:spcAft>
                          <a:spcPts val="0"/>
                        </a:spcAft>
                      </a:pPr>
                      <a:endParaRPr lang="ru-RU" sz="1400" dirty="0" smtClean="0">
                        <a:effectLst/>
                      </a:endParaRPr>
                    </a:p>
                    <a:p>
                      <a:pPr algn="just">
                        <a:lnSpc>
                          <a:spcPct val="115000"/>
                        </a:lnSpc>
                        <a:spcAft>
                          <a:spcPts val="0"/>
                        </a:spcAft>
                      </a:pPr>
                      <a:r>
                        <a:rPr lang="ru-RU" sz="1400" b="1" dirty="0" smtClean="0">
                          <a:effectLst/>
                        </a:rPr>
                        <a:t>Предельная </a:t>
                      </a:r>
                      <a:r>
                        <a:rPr lang="ru-RU" sz="1400" b="1" dirty="0">
                          <a:effectLst/>
                        </a:rPr>
                        <a:t>цена «замораживается» </a:t>
                      </a:r>
                      <a:r>
                        <a:rPr lang="ru-RU" sz="1400" dirty="0">
                          <a:effectLst/>
                        </a:rPr>
                        <a:t>пока не «сравняется» с ценой АК за счет индексации последней</a:t>
                      </a:r>
                      <a:endParaRPr lang="ru-RU" sz="1100" dirty="0">
                        <a:effectLst/>
                        <a:latin typeface="Calibri"/>
                        <a:ea typeface="Calibri"/>
                        <a:cs typeface="Times New Roman"/>
                      </a:endParaRPr>
                    </a:p>
                  </a:txBody>
                  <a:tcPr marL="68580" marR="68580" marT="0" marB="0">
                    <a:solidFill>
                      <a:srgbClr val="FFFFCC"/>
                    </a:solidFill>
                  </a:tcPr>
                </a:tc>
              </a:tr>
              <a:tr h="2023300">
                <a:tc>
                  <a:txBody>
                    <a:bodyPr/>
                    <a:lstStyle/>
                    <a:p>
                      <a:pPr algn="ctr">
                        <a:lnSpc>
                          <a:spcPct val="115000"/>
                        </a:lnSpc>
                        <a:spcAft>
                          <a:spcPts val="0"/>
                        </a:spcAft>
                      </a:pPr>
                      <a:r>
                        <a:rPr lang="ru-RU" sz="1400" b="1" dirty="0">
                          <a:effectLst/>
                        </a:rPr>
                        <a:t>Цена АК выше </a:t>
                      </a:r>
                      <a:endParaRPr lang="ru-RU" sz="1400" b="1" dirty="0" smtClean="0">
                        <a:effectLst/>
                      </a:endParaRPr>
                    </a:p>
                    <a:p>
                      <a:pPr algn="ctr">
                        <a:lnSpc>
                          <a:spcPct val="115000"/>
                        </a:lnSpc>
                        <a:spcAft>
                          <a:spcPts val="0"/>
                        </a:spcAft>
                      </a:pPr>
                      <a:r>
                        <a:rPr lang="ru-RU" sz="1400" b="1" dirty="0" smtClean="0">
                          <a:effectLst/>
                        </a:rPr>
                        <a:t>действующего </a:t>
                      </a:r>
                      <a:r>
                        <a:rPr lang="ru-RU" sz="1400" b="1" dirty="0">
                          <a:effectLst/>
                        </a:rPr>
                        <a:t>тарифа</a:t>
                      </a:r>
                      <a:endParaRPr lang="ru-RU" sz="1100" b="1" dirty="0">
                        <a:effectLst/>
                        <a:latin typeface="Calibri"/>
                        <a:ea typeface="Calibri"/>
                        <a:cs typeface="Times New Roman"/>
                      </a:endParaRPr>
                    </a:p>
                  </a:txBody>
                  <a:tcPr marL="68580" marR="68580" marT="0" marB="0" anchor="ctr">
                    <a:solidFill>
                      <a:srgbClr val="FFFFCC"/>
                    </a:solidFill>
                  </a:tcPr>
                </a:tc>
                <a:tc>
                  <a:txBody>
                    <a:bodyPr/>
                    <a:lstStyle/>
                    <a:p>
                      <a:pPr algn="just">
                        <a:lnSpc>
                          <a:spcPct val="115000"/>
                        </a:lnSpc>
                        <a:spcAft>
                          <a:spcPts val="0"/>
                        </a:spcAft>
                      </a:pPr>
                      <a:endParaRPr lang="ru-RU" sz="1400" dirty="0" smtClean="0">
                        <a:effectLst/>
                      </a:endParaRPr>
                    </a:p>
                    <a:p>
                      <a:pPr algn="just">
                        <a:lnSpc>
                          <a:spcPct val="115000"/>
                        </a:lnSpc>
                        <a:spcAft>
                          <a:spcPts val="0"/>
                        </a:spcAft>
                      </a:pPr>
                      <a:r>
                        <a:rPr lang="ru-RU" sz="1400" dirty="0" smtClean="0">
                          <a:effectLst/>
                        </a:rPr>
                        <a:t>Предельная </a:t>
                      </a:r>
                      <a:r>
                        <a:rPr lang="ru-RU" sz="1400" dirty="0">
                          <a:effectLst/>
                        </a:rPr>
                        <a:t>цена утверждается на основании графика </a:t>
                      </a:r>
                      <a:r>
                        <a:rPr lang="ru-RU" sz="1400" b="1" dirty="0">
                          <a:effectLst/>
                        </a:rPr>
                        <a:t>поэтапного равномерного доведения  до уровня АК</a:t>
                      </a:r>
                      <a:r>
                        <a:rPr lang="ru-RU" sz="1400" dirty="0">
                          <a:effectLst/>
                        </a:rPr>
                        <a:t>, но не может быть ниже действовавшего тарифа.</a:t>
                      </a:r>
                      <a:endParaRPr lang="ru-RU" sz="1100" dirty="0">
                        <a:effectLst/>
                      </a:endParaRPr>
                    </a:p>
                    <a:p>
                      <a:pPr algn="just">
                        <a:lnSpc>
                          <a:spcPct val="115000"/>
                        </a:lnSpc>
                        <a:spcAft>
                          <a:spcPts val="0"/>
                        </a:spcAft>
                      </a:pPr>
                      <a:r>
                        <a:rPr lang="ru-RU" sz="1400" dirty="0">
                          <a:effectLst/>
                        </a:rPr>
                        <a:t>График утверждается Губернатором </a:t>
                      </a:r>
                      <a:r>
                        <a:rPr lang="ru-RU" sz="1400" b="1" dirty="0">
                          <a:effectLst/>
                        </a:rPr>
                        <a:t>не более 5 лет</a:t>
                      </a:r>
                      <a:r>
                        <a:rPr lang="ru-RU" sz="1400" dirty="0">
                          <a:effectLst/>
                        </a:rPr>
                        <a:t>, в </a:t>
                      </a:r>
                      <a:r>
                        <a:rPr lang="ru-RU" sz="1400" dirty="0" smtClean="0">
                          <a:effectLst/>
                        </a:rPr>
                        <a:t>исключительных</a:t>
                      </a:r>
                      <a:r>
                        <a:rPr lang="ru-RU" sz="1400" baseline="0" dirty="0" smtClean="0">
                          <a:effectLst/>
                        </a:rPr>
                        <a:t> </a:t>
                      </a:r>
                      <a:r>
                        <a:rPr lang="ru-RU" sz="1400" dirty="0" smtClean="0">
                          <a:effectLst/>
                        </a:rPr>
                        <a:t>случаях</a:t>
                      </a:r>
                      <a:r>
                        <a:rPr lang="ru-RU" sz="1400" dirty="0">
                          <a:effectLst/>
                        </a:rPr>
                        <a:t>, установленных Правительством РФ, не более 10 лет</a:t>
                      </a:r>
                      <a:endParaRPr lang="ru-RU" sz="1100" dirty="0">
                        <a:effectLst/>
                        <a:latin typeface="Calibri"/>
                        <a:ea typeface="Calibri"/>
                        <a:cs typeface="Times New Roman"/>
                      </a:endParaRPr>
                    </a:p>
                  </a:txBody>
                  <a:tcPr marL="68580" marR="68580" marT="0" marB="0">
                    <a:solidFill>
                      <a:srgbClr val="FFFFCC"/>
                    </a:solidFill>
                  </a:tcPr>
                </a:tc>
              </a:tr>
            </a:tbl>
          </a:graphicData>
        </a:graphic>
      </p:graphicFrame>
    </p:spTree>
    <p:extLst>
      <p:ext uri="{BB962C8B-B14F-4D97-AF65-F5344CB8AC3E}">
        <p14:creationId xmlns:p14="http://schemas.microsoft.com/office/powerpoint/2010/main" val="3447807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571954"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smtClean="0">
                <a:solidFill>
                  <a:srgbClr val="000099"/>
                </a:solidFill>
                <a:ea typeface="PT Sans" panose="020B0503020203020204" pitchFamily="34" charset="-52"/>
              </a:rPr>
              <a:t>1</a:t>
            </a:r>
            <a:r>
              <a:rPr lang="en-US" sz="2400" b="1" dirty="0" smtClean="0">
                <a:solidFill>
                  <a:srgbClr val="000099"/>
                </a:solidFill>
                <a:ea typeface="PT Sans" panose="020B0503020203020204" pitchFamily="34" charset="-52"/>
              </a:rPr>
              <a:t>1</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287016" y="66892"/>
            <a:ext cx="8856984"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a:solidFill>
                  <a:srgbClr val="000099"/>
                </a:solidFill>
              </a:rPr>
              <a:t>Ценовые последствия «альтернативной котельной»</a:t>
            </a:r>
            <a:endParaRPr lang="ru-RU" sz="2400" dirty="0">
              <a:solidFill>
                <a:srgbClr val="000099"/>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5427614"/>
              </p:ext>
            </p:extLst>
          </p:nvPr>
        </p:nvGraphicFramePr>
        <p:xfrm>
          <a:off x="899593" y="987575"/>
          <a:ext cx="7560840" cy="3456386"/>
        </p:xfrm>
        <a:graphic>
          <a:graphicData uri="http://schemas.openxmlformats.org/drawingml/2006/table">
            <a:tbl>
              <a:tblPr firstRow="1" firstCol="1" bandRow="1">
                <a:tableStyleId>{5940675A-B579-460E-94D1-54222C63F5DA}</a:tableStyleId>
              </a:tblPr>
              <a:tblGrid>
                <a:gridCol w="3780025"/>
                <a:gridCol w="3780815"/>
              </a:tblGrid>
              <a:tr h="590966">
                <a:tc>
                  <a:txBody>
                    <a:bodyPr/>
                    <a:lstStyle/>
                    <a:p>
                      <a:pPr algn="ctr">
                        <a:lnSpc>
                          <a:spcPct val="115000"/>
                        </a:lnSpc>
                        <a:spcAft>
                          <a:spcPts val="0"/>
                        </a:spcAft>
                      </a:pPr>
                      <a:r>
                        <a:rPr lang="ru-RU" sz="1400" b="1" dirty="0">
                          <a:effectLst/>
                        </a:rPr>
                        <a:t>Установленные тарифы на 2018 год</a:t>
                      </a:r>
                      <a:endParaRPr lang="ru-RU" sz="1100" b="1" dirty="0">
                        <a:effectLst/>
                        <a:latin typeface="Calibri"/>
                        <a:ea typeface="Calibri"/>
                        <a:cs typeface="Times New Roman"/>
                      </a:endParaRPr>
                    </a:p>
                  </a:txBody>
                  <a:tcPr marL="68580" marR="68580" marT="0" marB="0" anchor="ctr">
                    <a:solidFill>
                      <a:srgbClr val="FFFFCC"/>
                    </a:solidFill>
                  </a:tcPr>
                </a:tc>
                <a:tc>
                  <a:txBody>
                    <a:bodyPr/>
                    <a:lstStyle/>
                    <a:p>
                      <a:pPr algn="ctr">
                        <a:lnSpc>
                          <a:spcPct val="115000"/>
                        </a:lnSpc>
                        <a:spcAft>
                          <a:spcPts val="0"/>
                        </a:spcAft>
                      </a:pPr>
                      <a:r>
                        <a:rPr lang="ru-RU" sz="1400" b="1" dirty="0">
                          <a:effectLst/>
                        </a:rPr>
                        <a:t>Предельный уровень цены</a:t>
                      </a:r>
                      <a:endParaRPr lang="ru-RU" sz="1100" b="1" dirty="0">
                        <a:effectLst/>
                      </a:endParaRPr>
                    </a:p>
                    <a:p>
                      <a:pPr algn="ctr">
                        <a:lnSpc>
                          <a:spcPct val="115000"/>
                        </a:lnSpc>
                        <a:spcAft>
                          <a:spcPts val="0"/>
                        </a:spcAft>
                      </a:pPr>
                      <a:r>
                        <a:rPr lang="ru-RU" sz="1400" b="1" dirty="0">
                          <a:effectLst/>
                        </a:rPr>
                        <a:t>на тепловую энергию (АК)</a:t>
                      </a:r>
                      <a:endParaRPr lang="ru-RU" sz="1100" b="1" dirty="0">
                        <a:effectLst/>
                        <a:latin typeface="Calibri"/>
                        <a:ea typeface="Calibri"/>
                        <a:cs typeface="Times New Roman"/>
                      </a:endParaRPr>
                    </a:p>
                  </a:txBody>
                  <a:tcPr marL="68580" marR="68580" marT="0" marB="0" anchor="ctr">
                    <a:solidFill>
                      <a:srgbClr val="FFFFCC"/>
                    </a:solidFill>
                  </a:tcPr>
                </a:tc>
              </a:tr>
              <a:tr h="286542">
                <a:tc gridSpan="2">
                  <a:txBody>
                    <a:bodyPr/>
                    <a:lstStyle/>
                    <a:p>
                      <a:pPr algn="ctr">
                        <a:lnSpc>
                          <a:spcPct val="115000"/>
                        </a:lnSpc>
                        <a:spcAft>
                          <a:spcPts val="0"/>
                        </a:spcAft>
                      </a:pPr>
                      <a:r>
                        <a:rPr lang="ru-RU" sz="1400" b="1" dirty="0">
                          <a:effectLst/>
                        </a:rPr>
                        <a:t>г</a:t>
                      </a:r>
                      <a:r>
                        <a:rPr lang="ru-RU" sz="1400" b="1" dirty="0" smtClean="0">
                          <a:effectLst/>
                        </a:rPr>
                        <a:t>. </a:t>
                      </a:r>
                      <a:r>
                        <a:rPr lang="ru-RU" sz="1400" b="1" dirty="0" err="1" smtClean="0">
                          <a:effectLst/>
                        </a:rPr>
                        <a:t>Сусуман</a:t>
                      </a:r>
                      <a:endParaRPr lang="ru-RU" sz="1100" b="1" dirty="0">
                        <a:effectLst/>
                        <a:latin typeface="Calibri"/>
                        <a:ea typeface="Calibri"/>
                        <a:cs typeface="Times New Roman"/>
                      </a:endParaRPr>
                    </a:p>
                  </a:txBody>
                  <a:tcPr marL="68580" marR="68580" marT="0" marB="0">
                    <a:solidFill>
                      <a:schemeClr val="tx2">
                        <a:lumMod val="20000"/>
                        <a:lumOff val="80000"/>
                      </a:schemeClr>
                    </a:solidFill>
                  </a:tcPr>
                </a:tc>
                <a:tc hMerge="1">
                  <a:txBody>
                    <a:bodyPr/>
                    <a:lstStyle/>
                    <a:p>
                      <a:endParaRPr lang="ru-RU"/>
                    </a:p>
                  </a:txBody>
                  <a:tcPr/>
                </a:tc>
              </a:tr>
              <a:tr h="286542">
                <a:tc>
                  <a:txBody>
                    <a:bodyPr/>
                    <a:lstStyle/>
                    <a:p>
                      <a:pPr algn="just">
                        <a:lnSpc>
                          <a:spcPct val="115000"/>
                        </a:lnSpc>
                        <a:spcAft>
                          <a:spcPts val="0"/>
                        </a:spcAft>
                      </a:pPr>
                      <a:r>
                        <a:rPr lang="ru-RU" sz="1400" dirty="0">
                          <a:effectLst/>
                        </a:rPr>
                        <a:t>среднегодовой - </a:t>
                      </a:r>
                      <a:r>
                        <a:rPr lang="ru-RU" sz="1400" b="1" dirty="0">
                          <a:effectLst/>
                        </a:rPr>
                        <a:t>3 463,43 </a:t>
                      </a:r>
                      <a:r>
                        <a:rPr lang="ru-RU" sz="1400" b="1" dirty="0" err="1">
                          <a:effectLst/>
                        </a:rPr>
                        <a:t>руб</a:t>
                      </a:r>
                      <a:r>
                        <a:rPr lang="ru-RU" sz="1400" b="1" dirty="0">
                          <a:effectLst/>
                        </a:rPr>
                        <a:t>/Гкал</a:t>
                      </a:r>
                      <a:endParaRPr lang="ru-RU" sz="11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effectLst/>
                        </a:rPr>
                        <a:t>среднегодовой - </a:t>
                      </a:r>
                      <a:r>
                        <a:rPr lang="ru-RU" sz="1400" b="1" kern="1200" dirty="0" smtClean="0">
                          <a:solidFill>
                            <a:schemeClr val="tx1"/>
                          </a:solidFill>
                          <a:effectLst/>
                          <a:latin typeface="+mn-lt"/>
                          <a:ea typeface="+mn-ea"/>
                          <a:cs typeface="+mn-cs"/>
                        </a:rPr>
                        <a:t>2 639,10</a:t>
                      </a:r>
                      <a:r>
                        <a:rPr lang="en-US" sz="1400" b="1" kern="1200" dirty="0" smtClean="0">
                          <a:solidFill>
                            <a:schemeClr val="tx1"/>
                          </a:solidFill>
                          <a:effectLst/>
                          <a:latin typeface="+mn-lt"/>
                          <a:ea typeface="+mn-ea"/>
                          <a:cs typeface="+mn-cs"/>
                        </a:rPr>
                        <a:t> </a:t>
                      </a:r>
                      <a:r>
                        <a:rPr lang="ru-RU" sz="1400" b="1" dirty="0" err="1" smtClean="0">
                          <a:effectLst/>
                        </a:rPr>
                        <a:t>руб</a:t>
                      </a:r>
                      <a:r>
                        <a:rPr lang="ru-RU" sz="1400" b="1" dirty="0" smtClean="0">
                          <a:effectLst/>
                        </a:rPr>
                        <a:t>/Гкал</a:t>
                      </a:r>
                      <a:endParaRPr lang="ru-RU" sz="1400" b="1" dirty="0">
                        <a:effectLst/>
                        <a:latin typeface="Calibri"/>
                        <a:ea typeface="Calibri"/>
                        <a:cs typeface="Times New Roman"/>
                      </a:endParaRPr>
                    </a:p>
                  </a:txBody>
                  <a:tcPr marL="68580" marR="68580" marT="0" marB="0"/>
                </a:tc>
              </a:tr>
              <a:tr h="286542">
                <a:tc>
                  <a:txBody>
                    <a:bodyPr/>
                    <a:lstStyle/>
                    <a:p>
                      <a:pPr algn="just">
                        <a:lnSpc>
                          <a:spcPct val="115000"/>
                        </a:lnSpc>
                        <a:spcAft>
                          <a:spcPts val="0"/>
                        </a:spcAft>
                      </a:pPr>
                      <a:r>
                        <a:rPr lang="ru-RU" sz="1400" dirty="0">
                          <a:effectLst/>
                        </a:rPr>
                        <a:t>1 </a:t>
                      </a:r>
                      <a:r>
                        <a:rPr lang="ru-RU" sz="1400" dirty="0" smtClean="0">
                          <a:effectLst/>
                        </a:rPr>
                        <a:t>полугодие </a:t>
                      </a:r>
                      <a:r>
                        <a:rPr lang="ru-RU" sz="1400" dirty="0">
                          <a:effectLst/>
                        </a:rPr>
                        <a:t>- 3 463,43 </a:t>
                      </a:r>
                      <a:r>
                        <a:rPr lang="ru-RU" sz="1400" dirty="0" err="1">
                          <a:effectLst/>
                        </a:rPr>
                        <a:t>руб</a:t>
                      </a:r>
                      <a:r>
                        <a:rPr lang="ru-RU" sz="1400" dirty="0">
                          <a:effectLst/>
                        </a:rPr>
                        <a:t>/Гкал</a:t>
                      </a:r>
                      <a:endParaRPr lang="ru-RU" sz="1100" dirty="0">
                        <a:effectLst/>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400" dirty="0">
                          <a:effectLst/>
                        </a:rPr>
                        <a:t>1 </a:t>
                      </a:r>
                      <a:r>
                        <a:rPr lang="ru-RU" sz="1400" dirty="0" smtClean="0">
                          <a:effectLst/>
                        </a:rPr>
                        <a:t>полугодие </a:t>
                      </a:r>
                      <a:r>
                        <a:rPr lang="ru-RU" sz="1400" dirty="0">
                          <a:effectLst/>
                        </a:rPr>
                        <a:t>- </a:t>
                      </a:r>
                      <a:r>
                        <a:rPr lang="ru-RU" sz="1400" kern="1200" dirty="0" smtClean="0">
                          <a:solidFill>
                            <a:schemeClr val="tx1"/>
                          </a:solidFill>
                          <a:effectLst/>
                          <a:latin typeface="+mn-lt"/>
                          <a:ea typeface="+mn-ea"/>
                          <a:cs typeface="+mn-cs"/>
                        </a:rPr>
                        <a:t>2 639,10</a:t>
                      </a:r>
                      <a:r>
                        <a:rPr lang="en-US" sz="1400" kern="1200" dirty="0" smtClean="0">
                          <a:solidFill>
                            <a:schemeClr val="tx1"/>
                          </a:solidFill>
                          <a:effectLst/>
                          <a:latin typeface="+mn-lt"/>
                          <a:ea typeface="+mn-ea"/>
                          <a:cs typeface="+mn-cs"/>
                        </a:rPr>
                        <a:t> </a:t>
                      </a:r>
                      <a:r>
                        <a:rPr lang="ru-RU" sz="1400" dirty="0" err="1" smtClean="0">
                          <a:effectLst/>
                        </a:rPr>
                        <a:t>руб</a:t>
                      </a:r>
                      <a:r>
                        <a:rPr lang="ru-RU" sz="1400" dirty="0" smtClean="0">
                          <a:effectLst/>
                        </a:rPr>
                        <a:t>/Гкал</a:t>
                      </a:r>
                      <a:endParaRPr lang="ru-RU" sz="1400" dirty="0" smtClean="0">
                        <a:effectLst/>
                        <a:latin typeface="+mn-lt"/>
                        <a:ea typeface="Calibri"/>
                        <a:cs typeface="Times New Roman"/>
                      </a:endParaRPr>
                    </a:p>
                  </a:txBody>
                  <a:tcPr marL="68580" marR="68580" marT="0" marB="0"/>
                </a:tc>
              </a:tr>
              <a:tr h="286542">
                <a:tc>
                  <a:txBody>
                    <a:bodyPr/>
                    <a:lstStyle/>
                    <a:p>
                      <a:pPr algn="just">
                        <a:lnSpc>
                          <a:spcPct val="115000"/>
                        </a:lnSpc>
                        <a:spcAft>
                          <a:spcPts val="0"/>
                        </a:spcAft>
                      </a:pPr>
                      <a:r>
                        <a:rPr lang="ru-RU" sz="1400" dirty="0">
                          <a:effectLst/>
                        </a:rPr>
                        <a:t>2 </a:t>
                      </a:r>
                      <a:r>
                        <a:rPr lang="ru-RU" sz="1400" dirty="0" smtClean="0">
                          <a:effectLst/>
                        </a:rPr>
                        <a:t>полугодие </a:t>
                      </a:r>
                      <a:r>
                        <a:rPr lang="ru-RU" sz="1400" dirty="0">
                          <a:effectLst/>
                        </a:rPr>
                        <a:t>- 3 463,43 </a:t>
                      </a:r>
                      <a:r>
                        <a:rPr lang="ru-RU" sz="1400" dirty="0" err="1">
                          <a:effectLst/>
                        </a:rPr>
                        <a:t>руб</a:t>
                      </a:r>
                      <a:r>
                        <a:rPr lang="ru-RU" sz="1400" dirty="0">
                          <a:effectLst/>
                        </a:rPr>
                        <a:t>/Гкал</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smtClean="0">
                          <a:effectLst/>
                        </a:rPr>
                        <a:t>2 полугодие </a:t>
                      </a:r>
                      <a:r>
                        <a:rPr lang="ru-RU" sz="1400" dirty="0">
                          <a:effectLst/>
                        </a:rPr>
                        <a:t>- </a:t>
                      </a:r>
                      <a:r>
                        <a:rPr lang="ru-RU" sz="1400" kern="1200" dirty="0" smtClean="0">
                          <a:solidFill>
                            <a:schemeClr val="tx1"/>
                          </a:solidFill>
                          <a:effectLst/>
                          <a:latin typeface="+mn-lt"/>
                          <a:ea typeface="+mn-ea"/>
                          <a:cs typeface="+mn-cs"/>
                        </a:rPr>
                        <a:t>2 639,10</a:t>
                      </a:r>
                      <a:r>
                        <a:rPr lang="en-US" sz="1400" kern="1200" dirty="0" smtClean="0">
                          <a:solidFill>
                            <a:schemeClr val="tx1"/>
                          </a:solidFill>
                          <a:effectLst/>
                          <a:latin typeface="+mn-lt"/>
                          <a:ea typeface="+mn-ea"/>
                          <a:cs typeface="+mn-cs"/>
                        </a:rPr>
                        <a:t> </a:t>
                      </a:r>
                      <a:r>
                        <a:rPr lang="ru-RU" sz="1400" dirty="0" err="1" smtClean="0">
                          <a:effectLst/>
                        </a:rPr>
                        <a:t>руб</a:t>
                      </a:r>
                      <a:r>
                        <a:rPr lang="ru-RU" sz="1400" dirty="0" smtClean="0">
                          <a:effectLst/>
                        </a:rPr>
                        <a:t>/Гкал</a:t>
                      </a:r>
                      <a:endParaRPr lang="ru-RU" sz="1400" dirty="0">
                        <a:effectLst/>
                        <a:latin typeface="+mn-lt"/>
                        <a:ea typeface="Calibri"/>
                        <a:cs typeface="Times New Roman"/>
                      </a:endParaRPr>
                    </a:p>
                  </a:txBody>
                  <a:tcPr marL="68580" marR="68580" marT="0" marB="0"/>
                </a:tc>
              </a:tr>
              <a:tr h="286542">
                <a:tc gridSpan="2">
                  <a:txBody>
                    <a:bodyPr/>
                    <a:lstStyle/>
                    <a:p>
                      <a:pPr algn="ctr">
                        <a:lnSpc>
                          <a:spcPct val="115000"/>
                        </a:lnSpc>
                        <a:spcAft>
                          <a:spcPts val="0"/>
                        </a:spcAft>
                      </a:pPr>
                      <a:r>
                        <a:rPr lang="ru-RU" sz="1400" b="1" i="1" dirty="0">
                          <a:solidFill>
                            <a:srgbClr val="000099"/>
                          </a:solidFill>
                          <a:effectLst/>
                        </a:rPr>
                        <a:t>Снижение тарифа АК составило </a:t>
                      </a:r>
                      <a:r>
                        <a:rPr lang="ru-RU" sz="1400" b="1" i="1" kern="1200" dirty="0" smtClean="0">
                          <a:solidFill>
                            <a:srgbClr val="000099"/>
                          </a:solidFill>
                          <a:effectLst/>
                          <a:latin typeface="+mn-lt"/>
                          <a:ea typeface="+mn-ea"/>
                          <a:cs typeface="+mn-cs"/>
                        </a:rPr>
                        <a:t>23,8 %, или на 175,67 </a:t>
                      </a:r>
                      <a:r>
                        <a:rPr lang="ru-RU" sz="1400" b="1" i="1" kern="1200" dirty="0" err="1" smtClean="0">
                          <a:solidFill>
                            <a:srgbClr val="000099"/>
                          </a:solidFill>
                          <a:effectLst/>
                          <a:latin typeface="+mn-lt"/>
                          <a:ea typeface="+mn-ea"/>
                          <a:cs typeface="+mn-cs"/>
                        </a:rPr>
                        <a:t>руб</a:t>
                      </a:r>
                      <a:r>
                        <a:rPr lang="ru-RU" sz="1400" b="1" i="1" kern="1200" dirty="0" smtClean="0">
                          <a:solidFill>
                            <a:srgbClr val="000099"/>
                          </a:solidFill>
                          <a:effectLst/>
                          <a:latin typeface="+mn-lt"/>
                          <a:ea typeface="+mn-ea"/>
                          <a:cs typeface="+mn-cs"/>
                        </a:rPr>
                        <a:t>/Гкал</a:t>
                      </a:r>
                      <a:endParaRPr lang="ru-RU" sz="1400" b="1" i="1" dirty="0">
                        <a:solidFill>
                          <a:srgbClr val="000099"/>
                        </a:solidFill>
                        <a:effectLst/>
                        <a:latin typeface="Calibri"/>
                        <a:ea typeface="Calibri"/>
                        <a:cs typeface="Times New Roman"/>
                      </a:endParaRPr>
                    </a:p>
                  </a:txBody>
                  <a:tcPr marL="68580" marR="68580" marT="0" marB="0">
                    <a:solidFill>
                      <a:srgbClr val="FFFFCC"/>
                    </a:solidFill>
                  </a:tcPr>
                </a:tc>
                <a:tc hMerge="1">
                  <a:txBody>
                    <a:bodyPr/>
                    <a:lstStyle/>
                    <a:p>
                      <a:endParaRPr lang="ru-RU"/>
                    </a:p>
                  </a:txBody>
                  <a:tcPr/>
                </a:tc>
              </a:tr>
              <a:tr h="286542">
                <a:tc gridSpan="2">
                  <a:txBody>
                    <a:bodyPr/>
                    <a:lstStyle/>
                    <a:p>
                      <a:pPr algn="ctr">
                        <a:lnSpc>
                          <a:spcPct val="115000"/>
                        </a:lnSpc>
                        <a:spcAft>
                          <a:spcPts val="0"/>
                        </a:spcAft>
                      </a:pPr>
                      <a:r>
                        <a:rPr lang="ru-RU" sz="1400" b="1" dirty="0">
                          <a:effectLst/>
                        </a:rPr>
                        <a:t>п</a:t>
                      </a:r>
                      <a:r>
                        <a:rPr lang="ru-RU" sz="1400" b="1" dirty="0" smtClean="0">
                          <a:effectLst/>
                        </a:rPr>
                        <a:t>. Ола</a:t>
                      </a:r>
                      <a:endParaRPr lang="ru-RU" sz="1100" b="1" dirty="0">
                        <a:effectLst/>
                        <a:latin typeface="Calibri"/>
                        <a:ea typeface="Calibri"/>
                        <a:cs typeface="Times New Roman"/>
                      </a:endParaRPr>
                    </a:p>
                  </a:txBody>
                  <a:tcPr marL="68580" marR="68580" marT="0" marB="0">
                    <a:solidFill>
                      <a:schemeClr val="tx2">
                        <a:lumMod val="20000"/>
                        <a:lumOff val="80000"/>
                      </a:schemeClr>
                    </a:solidFill>
                  </a:tcPr>
                </a:tc>
                <a:tc hMerge="1">
                  <a:txBody>
                    <a:bodyPr/>
                    <a:lstStyle/>
                    <a:p>
                      <a:endParaRPr lang="ru-RU"/>
                    </a:p>
                  </a:txBody>
                  <a:tcPr/>
                </a:tc>
              </a:tr>
              <a:tr h="286542">
                <a:tc>
                  <a:txBody>
                    <a:bodyPr/>
                    <a:lstStyle/>
                    <a:p>
                      <a:pPr algn="just">
                        <a:lnSpc>
                          <a:spcPct val="115000"/>
                        </a:lnSpc>
                        <a:spcAft>
                          <a:spcPts val="0"/>
                        </a:spcAft>
                      </a:pPr>
                      <a:r>
                        <a:rPr lang="ru-RU" sz="1400" dirty="0">
                          <a:effectLst/>
                        </a:rPr>
                        <a:t>среднегодовой - </a:t>
                      </a:r>
                      <a:r>
                        <a:rPr lang="ru-RU" sz="1400" b="1" dirty="0">
                          <a:effectLst/>
                        </a:rPr>
                        <a:t>4 895,62 </a:t>
                      </a:r>
                      <a:r>
                        <a:rPr lang="ru-RU" sz="1400" b="1" dirty="0" err="1">
                          <a:effectLst/>
                        </a:rPr>
                        <a:t>руб</a:t>
                      </a:r>
                      <a:r>
                        <a:rPr lang="ru-RU" sz="1400" b="1" dirty="0">
                          <a:effectLst/>
                        </a:rPr>
                        <a:t>/Гкал</a:t>
                      </a:r>
                      <a:endParaRPr lang="ru-RU" sz="11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effectLst/>
                        </a:rPr>
                        <a:t>среднегодовой - </a:t>
                      </a:r>
                      <a:r>
                        <a:rPr lang="ru-RU" sz="1400" b="1" kern="1200" dirty="0" smtClean="0">
                          <a:solidFill>
                            <a:schemeClr val="tx1"/>
                          </a:solidFill>
                          <a:effectLst/>
                          <a:latin typeface="+mn-lt"/>
                          <a:ea typeface="+mn-ea"/>
                          <a:cs typeface="+mn-cs"/>
                        </a:rPr>
                        <a:t>3 963,25 </a:t>
                      </a:r>
                      <a:r>
                        <a:rPr lang="ru-RU" sz="1400" b="1" dirty="0" err="1" smtClean="0">
                          <a:effectLst/>
                        </a:rPr>
                        <a:t>руб</a:t>
                      </a:r>
                      <a:r>
                        <a:rPr lang="ru-RU" sz="1400" b="1" dirty="0" smtClean="0">
                          <a:effectLst/>
                        </a:rPr>
                        <a:t>/Гкал</a:t>
                      </a:r>
                      <a:endParaRPr lang="ru-RU" sz="1400" b="1" dirty="0">
                        <a:effectLst/>
                        <a:latin typeface="Calibri"/>
                        <a:ea typeface="Calibri"/>
                        <a:cs typeface="Times New Roman"/>
                      </a:endParaRPr>
                    </a:p>
                  </a:txBody>
                  <a:tcPr marL="68580" marR="68580" marT="0" marB="0"/>
                </a:tc>
              </a:tr>
              <a:tr h="286542">
                <a:tc>
                  <a:txBody>
                    <a:bodyPr/>
                    <a:lstStyle/>
                    <a:p>
                      <a:pPr algn="just">
                        <a:lnSpc>
                          <a:spcPct val="115000"/>
                        </a:lnSpc>
                        <a:spcAft>
                          <a:spcPts val="0"/>
                        </a:spcAft>
                      </a:pPr>
                      <a:r>
                        <a:rPr lang="ru-RU" sz="1400" dirty="0">
                          <a:effectLst/>
                        </a:rPr>
                        <a:t>1 </a:t>
                      </a:r>
                      <a:r>
                        <a:rPr lang="ru-RU" sz="1400" dirty="0" smtClean="0">
                          <a:effectLst/>
                        </a:rPr>
                        <a:t>полугодие </a:t>
                      </a:r>
                      <a:r>
                        <a:rPr lang="ru-RU" sz="1400" dirty="0">
                          <a:effectLst/>
                        </a:rPr>
                        <a:t>- 4 544,60руб/Гкал</a:t>
                      </a:r>
                      <a:endParaRPr lang="ru-RU" sz="1100" dirty="0">
                        <a:effectLst/>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400" dirty="0">
                          <a:effectLst/>
                        </a:rPr>
                        <a:t>1 </a:t>
                      </a:r>
                      <a:r>
                        <a:rPr lang="ru-RU" sz="1400" dirty="0" smtClean="0">
                          <a:effectLst/>
                        </a:rPr>
                        <a:t>полугодие </a:t>
                      </a:r>
                      <a:r>
                        <a:rPr lang="ru-RU" sz="1400" dirty="0">
                          <a:effectLst/>
                        </a:rPr>
                        <a:t>- </a:t>
                      </a:r>
                      <a:r>
                        <a:rPr lang="ru-RU" sz="1400" kern="1200" dirty="0" smtClean="0">
                          <a:solidFill>
                            <a:schemeClr val="tx1"/>
                          </a:solidFill>
                          <a:effectLst/>
                          <a:latin typeface="+mn-lt"/>
                          <a:ea typeface="+mn-ea"/>
                          <a:cs typeface="+mn-cs"/>
                        </a:rPr>
                        <a:t>3 963,25 </a:t>
                      </a:r>
                      <a:r>
                        <a:rPr lang="ru-RU" sz="1400" dirty="0" err="1" smtClean="0">
                          <a:effectLst/>
                        </a:rPr>
                        <a:t>руб</a:t>
                      </a:r>
                      <a:r>
                        <a:rPr lang="ru-RU" sz="1400" dirty="0" smtClean="0">
                          <a:effectLst/>
                        </a:rPr>
                        <a:t>/Гкал</a:t>
                      </a:r>
                      <a:endParaRPr lang="ru-RU" sz="1400" dirty="0" smtClean="0">
                        <a:effectLst/>
                        <a:latin typeface="+mn-lt"/>
                        <a:ea typeface="Calibri"/>
                        <a:cs typeface="Times New Roman"/>
                      </a:endParaRPr>
                    </a:p>
                  </a:txBody>
                  <a:tcPr marL="68580" marR="68580" marT="0" marB="0"/>
                </a:tc>
              </a:tr>
              <a:tr h="286542">
                <a:tc>
                  <a:txBody>
                    <a:bodyPr/>
                    <a:lstStyle/>
                    <a:p>
                      <a:pPr algn="just">
                        <a:lnSpc>
                          <a:spcPct val="115000"/>
                        </a:lnSpc>
                        <a:spcAft>
                          <a:spcPts val="0"/>
                        </a:spcAft>
                      </a:pPr>
                      <a:r>
                        <a:rPr lang="ru-RU" sz="1400" dirty="0">
                          <a:effectLst/>
                        </a:rPr>
                        <a:t>2 </a:t>
                      </a:r>
                      <a:r>
                        <a:rPr lang="ru-RU" sz="1400" dirty="0" smtClean="0">
                          <a:effectLst/>
                        </a:rPr>
                        <a:t>полугодие </a:t>
                      </a:r>
                      <a:r>
                        <a:rPr lang="ru-RU" sz="1400" dirty="0">
                          <a:effectLst/>
                        </a:rPr>
                        <a:t>- 5 464,24руб/Гкал</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effectLst/>
                        </a:rPr>
                        <a:t>2 </a:t>
                      </a:r>
                      <a:r>
                        <a:rPr lang="ru-RU" sz="1400" dirty="0" smtClean="0">
                          <a:effectLst/>
                        </a:rPr>
                        <a:t>полугодие </a:t>
                      </a:r>
                      <a:r>
                        <a:rPr lang="ru-RU" sz="1400" dirty="0">
                          <a:effectLst/>
                        </a:rPr>
                        <a:t>- </a:t>
                      </a:r>
                      <a:r>
                        <a:rPr lang="ru-RU" sz="1400" kern="1200" dirty="0" smtClean="0">
                          <a:solidFill>
                            <a:schemeClr val="tx1"/>
                          </a:solidFill>
                          <a:effectLst/>
                          <a:latin typeface="+mn-lt"/>
                          <a:ea typeface="+mn-ea"/>
                          <a:cs typeface="+mn-cs"/>
                        </a:rPr>
                        <a:t>3 963,25 </a:t>
                      </a:r>
                      <a:r>
                        <a:rPr lang="ru-RU" sz="1400" dirty="0" err="1" smtClean="0">
                          <a:effectLst/>
                        </a:rPr>
                        <a:t>руб</a:t>
                      </a:r>
                      <a:r>
                        <a:rPr lang="ru-RU" sz="1400" dirty="0" smtClean="0">
                          <a:effectLst/>
                        </a:rPr>
                        <a:t>/Гкал</a:t>
                      </a:r>
                      <a:endParaRPr lang="ru-RU" sz="1400" dirty="0">
                        <a:effectLst/>
                        <a:latin typeface="+mn-lt"/>
                        <a:ea typeface="Calibri"/>
                        <a:cs typeface="Times New Roman"/>
                      </a:endParaRPr>
                    </a:p>
                  </a:txBody>
                  <a:tcPr marL="68580" marR="68580" marT="0" marB="0"/>
                </a:tc>
              </a:tr>
              <a:tr h="286542">
                <a:tc gridSpan="2">
                  <a:txBody>
                    <a:bodyPr/>
                    <a:lstStyle/>
                    <a:p>
                      <a:pPr algn="ctr">
                        <a:lnSpc>
                          <a:spcPct val="115000"/>
                        </a:lnSpc>
                        <a:spcAft>
                          <a:spcPts val="0"/>
                        </a:spcAft>
                      </a:pPr>
                      <a:r>
                        <a:rPr lang="ru-RU" sz="1400" b="1" i="1" dirty="0">
                          <a:solidFill>
                            <a:srgbClr val="000099"/>
                          </a:solidFill>
                          <a:effectLst/>
                        </a:rPr>
                        <a:t>Снижение тарифа АК составило </a:t>
                      </a:r>
                      <a:r>
                        <a:rPr lang="ru-RU" sz="1400" b="1" i="1" kern="1200" dirty="0" smtClean="0">
                          <a:solidFill>
                            <a:srgbClr val="000099"/>
                          </a:solidFill>
                          <a:effectLst/>
                          <a:latin typeface="+mn-lt"/>
                          <a:ea typeface="+mn-ea"/>
                          <a:cs typeface="+mn-cs"/>
                        </a:rPr>
                        <a:t>19,1%, или на 932,37 </a:t>
                      </a:r>
                      <a:r>
                        <a:rPr lang="ru-RU" sz="1400" b="1" i="1" kern="1200" dirty="0" err="1" smtClean="0">
                          <a:solidFill>
                            <a:srgbClr val="000099"/>
                          </a:solidFill>
                          <a:effectLst/>
                          <a:latin typeface="+mn-lt"/>
                          <a:ea typeface="+mn-ea"/>
                          <a:cs typeface="+mn-cs"/>
                        </a:rPr>
                        <a:t>руб</a:t>
                      </a:r>
                      <a:r>
                        <a:rPr lang="ru-RU" sz="1400" b="1" i="1" kern="1200" dirty="0" smtClean="0">
                          <a:solidFill>
                            <a:srgbClr val="000099"/>
                          </a:solidFill>
                          <a:effectLst/>
                          <a:latin typeface="+mn-lt"/>
                          <a:ea typeface="+mn-ea"/>
                          <a:cs typeface="+mn-cs"/>
                        </a:rPr>
                        <a:t>/Гкал</a:t>
                      </a:r>
                      <a:endParaRPr lang="ru-RU" sz="1400" b="1" i="1" dirty="0">
                        <a:solidFill>
                          <a:srgbClr val="000099"/>
                        </a:solidFill>
                        <a:effectLst/>
                        <a:latin typeface="Calibri"/>
                        <a:ea typeface="Calibri"/>
                        <a:cs typeface="Times New Roman"/>
                      </a:endParaRPr>
                    </a:p>
                  </a:txBody>
                  <a:tcPr marL="68580" marR="68580" marT="0" marB="0">
                    <a:solidFill>
                      <a:srgbClr val="FFFFCC"/>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973738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571954"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smtClean="0">
                <a:solidFill>
                  <a:srgbClr val="000099"/>
                </a:solidFill>
                <a:ea typeface="PT Sans" panose="020B0503020203020204" pitchFamily="34" charset="-52"/>
              </a:rPr>
              <a:t>1</a:t>
            </a:r>
            <a:r>
              <a:rPr lang="en-US" sz="2400" b="1" dirty="0" smtClean="0">
                <a:solidFill>
                  <a:srgbClr val="000099"/>
                </a:solidFill>
                <a:ea typeface="PT Sans" panose="020B0503020203020204" pitchFamily="34" charset="-52"/>
              </a:rPr>
              <a:t>2</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287016" y="66892"/>
            <a:ext cx="8856984"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a:solidFill>
                  <a:srgbClr val="000099"/>
                </a:solidFill>
              </a:rPr>
              <a:t>К</a:t>
            </a:r>
            <a:r>
              <a:rPr lang="ru-RU" sz="2400" b="1" dirty="0" smtClean="0">
                <a:solidFill>
                  <a:srgbClr val="000099"/>
                </a:solidFill>
              </a:rPr>
              <a:t>алькулятор </a:t>
            </a:r>
            <a:r>
              <a:rPr lang="ru-RU" sz="2400" b="1" dirty="0">
                <a:solidFill>
                  <a:srgbClr val="000099"/>
                </a:solidFill>
              </a:rPr>
              <a:t>расчета предельной цены на тепловую энергию</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016" y="889499"/>
            <a:ext cx="4689834" cy="3744416"/>
          </a:xfrm>
          <a:prstGeom prst="rect">
            <a:avLst/>
          </a:prstGeom>
          <a:ln>
            <a:solidFill>
              <a:schemeClr val="bg1">
                <a:lumMod val="65000"/>
              </a:schemeClr>
            </a:solidFill>
          </a:ln>
        </p:spPr>
      </p:pic>
      <p:sp>
        <p:nvSpPr>
          <p:cNvPr id="3" name="Прямоугольник 2"/>
          <p:cNvSpPr/>
          <p:nvPr/>
        </p:nvSpPr>
        <p:spPr>
          <a:xfrm>
            <a:off x="5076056" y="894530"/>
            <a:ext cx="4067944" cy="1092607"/>
          </a:xfrm>
          <a:prstGeom prst="rect">
            <a:avLst/>
          </a:prstGeom>
        </p:spPr>
        <p:txBody>
          <a:bodyPr wrap="square">
            <a:spAutoFit/>
          </a:bodyPr>
          <a:lstStyle/>
          <a:p>
            <a:r>
              <a:rPr lang="ru-RU" sz="1600" b="1" dirty="0"/>
              <a:t>Сайт Минэнерго </a:t>
            </a:r>
            <a:r>
              <a:rPr lang="ru-RU" sz="1600" b="1" dirty="0" smtClean="0"/>
              <a:t>России, Расчет стоимости тепловой энергии (мощности) по методу «альтернативной котельной (метод АК) </a:t>
            </a:r>
            <a:r>
              <a:rPr lang="ru-RU" sz="1700" u="sng" dirty="0" smtClean="0">
                <a:solidFill>
                  <a:srgbClr val="000099"/>
                </a:solidFill>
              </a:rPr>
              <a:t>http</a:t>
            </a:r>
            <a:r>
              <a:rPr lang="ru-RU" sz="1700" u="sng" dirty="0">
                <a:solidFill>
                  <a:srgbClr val="000099"/>
                </a:solidFill>
              </a:rPr>
              <a:t>://instrument-ak.minenergo.gov.ru/</a:t>
            </a:r>
          </a:p>
        </p:txBody>
      </p:sp>
      <p:grpSp>
        <p:nvGrpSpPr>
          <p:cNvPr id="14" name="Группа 13"/>
          <p:cNvGrpSpPr/>
          <p:nvPr/>
        </p:nvGrpSpPr>
        <p:grpSpPr>
          <a:xfrm rot="-1200000">
            <a:off x="6673262" y="1847391"/>
            <a:ext cx="275122" cy="504055"/>
            <a:chOff x="6588224" y="1779662"/>
            <a:chExt cx="360040" cy="648072"/>
          </a:xfrm>
          <a:effectLst>
            <a:outerShdw blurRad="50800" dist="38100" algn="l" rotWithShape="0">
              <a:prstClr val="black">
                <a:alpha val="40000"/>
              </a:prstClr>
            </a:outerShdw>
          </a:effectLst>
        </p:grpSpPr>
        <p:sp>
          <p:nvSpPr>
            <p:cNvPr id="12" name="Равнобедренный треугольник 11"/>
            <p:cNvSpPr/>
            <p:nvPr/>
          </p:nvSpPr>
          <p:spPr>
            <a:xfrm>
              <a:off x="6588224" y="1779662"/>
              <a:ext cx="360040" cy="504056"/>
            </a:xfrm>
            <a:custGeom>
              <a:avLst/>
              <a:gdLst>
                <a:gd name="connsiteX0" fmla="*/ 0 w 1060704"/>
                <a:gd name="connsiteY0" fmla="*/ 914400 h 914400"/>
                <a:gd name="connsiteX1" fmla="*/ 530352 w 1060704"/>
                <a:gd name="connsiteY1" fmla="*/ 0 h 914400"/>
                <a:gd name="connsiteX2" fmla="*/ 1060704 w 1060704"/>
                <a:gd name="connsiteY2" fmla="*/ 914400 h 914400"/>
                <a:gd name="connsiteX3" fmla="*/ 0 w 1060704"/>
                <a:gd name="connsiteY3" fmla="*/ 914400 h 914400"/>
                <a:gd name="connsiteX0" fmla="*/ 0 w 1060704"/>
                <a:gd name="connsiteY0" fmla="*/ 914400 h 914400"/>
                <a:gd name="connsiteX1" fmla="*/ 530352 w 1060704"/>
                <a:gd name="connsiteY1" fmla="*/ 0 h 914400"/>
                <a:gd name="connsiteX2" fmla="*/ 1060704 w 1060704"/>
                <a:gd name="connsiteY2" fmla="*/ 914400 h 914400"/>
                <a:gd name="connsiteX3" fmla="*/ 517703 w 1060704"/>
                <a:gd name="connsiteY3" fmla="*/ 765734 h 914400"/>
                <a:gd name="connsiteX4" fmla="*/ 0 w 1060704"/>
                <a:gd name="connsiteY4" fmla="*/ 914400 h 914400"/>
                <a:gd name="connsiteX0" fmla="*/ 0 w 1060704"/>
                <a:gd name="connsiteY0" fmla="*/ 914400 h 914400"/>
                <a:gd name="connsiteX1" fmla="*/ 530352 w 1060704"/>
                <a:gd name="connsiteY1" fmla="*/ 0 h 914400"/>
                <a:gd name="connsiteX2" fmla="*/ 1060704 w 1060704"/>
                <a:gd name="connsiteY2" fmla="*/ 914400 h 914400"/>
                <a:gd name="connsiteX3" fmla="*/ 517703 w 1060704"/>
                <a:gd name="connsiteY3" fmla="*/ 765734 h 914400"/>
                <a:gd name="connsiteX4" fmla="*/ 0 w 1060704"/>
                <a:gd name="connsiteY4" fmla="*/ 914400 h 914400"/>
                <a:gd name="connsiteX0" fmla="*/ 0 w 1060704"/>
                <a:gd name="connsiteY0" fmla="*/ 914400 h 914400"/>
                <a:gd name="connsiteX1" fmla="*/ 530352 w 1060704"/>
                <a:gd name="connsiteY1" fmla="*/ 0 h 914400"/>
                <a:gd name="connsiteX2" fmla="*/ 1060704 w 1060704"/>
                <a:gd name="connsiteY2" fmla="*/ 914400 h 914400"/>
                <a:gd name="connsiteX3" fmla="*/ 559078 w 1060704"/>
                <a:gd name="connsiteY3" fmla="*/ 703670 h 914400"/>
                <a:gd name="connsiteX4" fmla="*/ 0 w 1060704"/>
                <a:gd name="connsiteY4" fmla="*/ 914400 h 914400"/>
                <a:gd name="connsiteX0" fmla="*/ 0 w 1060704"/>
                <a:gd name="connsiteY0" fmla="*/ 914400 h 914400"/>
                <a:gd name="connsiteX1" fmla="*/ 530352 w 1060704"/>
                <a:gd name="connsiteY1" fmla="*/ 0 h 914400"/>
                <a:gd name="connsiteX2" fmla="*/ 1060704 w 1060704"/>
                <a:gd name="connsiteY2" fmla="*/ 914400 h 914400"/>
                <a:gd name="connsiteX3" fmla="*/ 559078 w 1060704"/>
                <a:gd name="connsiteY3" fmla="*/ 703670 h 914400"/>
                <a:gd name="connsiteX4" fmla="*/ 0 w 1060704"/>
                <a:gd name="connsiteY4" fmla="*/ 914400 h 914400"/>
                <a:gd name="connsiteX0" fmla="*/ 0 w 1056566"/>
                <a:gd name="connsiteY0" fmla="*/ 914400 h 935088"/>
                <a:gd name="connsiteX1" fmla="*/ 530352 w 1056566"/>
                <a:gd name="connsiteY1" fmla="*/ 0 h 935088"/>
                <a:gd name="connsiteX2" fmla="*/ 1056566 w 1056566"/>
                <a:gd name="connsiteY2" fmla="*/ 935088 h 935088"/>
                <a:gd name="connsiteX3" fmla="*/ 559078 w 1056566"/>
                <a:gd name="connsiteY3" fmla="*/ 703670 h 935088"/>
                <a:gd name="connsiteX4" fmla="*/ 0 w 1056566"/>
                <a:gd name="connsiteY4" fmla="*/ 914400 h 935088"/>
                <a:gd name="connsiteX0" fmla="*/ 0 w 1056566"/>
                <a:gd name="connsiteY0" fmla="*/ 914400 h 935088"/>
                <a:gd name="connsiteX1" fmla="*/ 530352 w 1056566"/>
                <a:gd name="connsiteY1" fmla="*/ 0 h 935088"/>
                <a:gd name="connsiteX2" fmla="*/ 1056566 w 1056566"/>
                <a:gd name="connsiteY2" fmla="*/ 935088 h 935088"/>
                <a:gd name="connsiteX3" fmla="*/ 559078 w 1056566"/>
                <a:gd name="connsiteY3" fmla="*/ 703670 h 935088"/>
                <a:gd name="connsiteX4" fmla="*/ 0 w 1056566"/>
                <a:gd name="connsiteY4" fmla="*/ 914400 h 935088"/>
                <a:gd name="connsiteX0" fmla="*/ 0 w 1056566"/>
                <a:gd name="connsiteY0" fmla="*/ 914400 h 935088"/>
                <a:gd name="connsiteX1" fmla="*/ 530352 w 1056566"/>
                <a:gd name="connsiteY1" fmla="*/ 0 h 935088"/>
                <a:gd name="connsiteX2" fmla="*/ 1056566 w 1056566"/>
                <a:gd name="connsiteY2" fmla="*/ 935088 h 935088"/>
                <a:gd name="connsiteX3" fmla="*/ 525977 w 1056566"/>
                <a:gd name="connsiteY3" fmla="*/ 703670 h 935088"/>
                <a:gd name="connsiteX4" fmla="*/ 0 w 1056566"/>
                <a:gd name="connsiteY4" fmla="*/ 914400 h 935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6566" h="935088">
                  <a:moveTo>
                    <a:pt x="0" y="914400"/>
                  </a:moveTo>
                  <a:lnTo>
                    <a:pt x="530352" y="0"/>
                  </a:lnTo>
                  <a:lnTo>
                    <a:pt x="1056566" y="935088"/>
                  </a:lnTo>
                  <a:cubicBezTo>
                    <a:pt x="847981" y="844157"/>
                    <a:pt x="684911" y="778052"/>
                    <a:pt x="525977" y="703670"/>
                  </a:cubicBezTo>
                  <a:lnTo>
                    <a:pt x="0" y="91440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6715672" y="2139702"/>
              <a:ext cx="105144" cy="28803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6706598" y="2093274"/>
              <a:ext cx="114218" cy="9285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pic>
        <p:nvPicPr>
          <p:cNvPr id="16" name="Рисунок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3446" y="2940612"/>
            <a:ext cx="3948399" cy="1693301"/>
          </a:xfrm>
          <a:prstGeom prst="rect">
            <a:avLst/>
          </a:prstGeom>
          <a:ln>
            <a:solidFill>
              <a:schemeClr val="bg1">
                <a:lumMod val="65000"/>
              </a:schemeClr>
            </a:solidFill>
          </a:ln>
        </p:spPr>
      </p:pic>
    </p:spTree>
    <p:extLst>
      <p:ext uri="{BB962C8B-B14F-4D97-AF65-F5344CB8AC3E}">
        <p14:creationId xmlns:p14="http://schemas.microsoft.com/office/powerpoint/2010/main" val="776629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597"/>
            <a:ext cx="9144000" cy="5159096"/>
          </a:xfrm>
          <a:prstGeom prst="rect">
            <a:avLst/>
          </a:prstGeom>
        </p:spPr>
      </p:pic>
      <p:sp>
        <p:nvSpPr>
          <p:cNvPr id="13" name="Заголовок 1"/>
          <p:cNvSpPr txBox="1">
            <a:spLocks/>
          </p:cNvSpPr>
          <p:nvPr/>
        </p:nvSpPr>
        <p:spPr>
          <a:xfrm>
            <a:off x="1331640" y="2139702"/>
            <a:ext cx="6624736" cy="486054"/>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b="1" dirty="0" smtClean="0">
                <a:solidFill>
                  <a:srgbClr val="000099"/>
                </a:solidFill>
                <a:ea typeface="PT Sans" panose="020B0503020203020204" pitchFamily="34" charset="-52"/>
              </a:rPr>
              <a:t>Спасибо за внимание!</a:t>
            </a:r>
            <a:endParaRPr lang="ru-RU" b="1" dirty="0">
              <a:solidFill>
                <a:srgbClr val="000099"/>
              </a:solidFill>
              <a:ea typeface="PT Sans" panose="020B0503020203020204" pitchFamily="34" charset="-52"/>
            </a:endParaRPr>
          </a:p>
        </p:txBody>
      </p:sp>
    </p:spTree>
    <p:extLst>
      <p:ext uri="{BB962C8B-B14F-4D97-AF65-F5344CB8AC3E}">
        <p14:creationId xmlns:p14="http://schemas.microsoft.com/office/powerpoint/2010/main" val="2723023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6424"/>
            <a:ext cx="9252520" cy="4857075"/>
          </a:xfrm>
          <a:prstGeom prst="rect">
            <a:avLst/>
          </a:prstGeom>
        </p:spPr>
      </p:pic>
      <p:sp>
        <p:nvSpPr>
          <p:cNvPr id="19" name="Заголовок 1"/>
          <p:cNvSpPr txBox="1">
            <a:spLocks/>
          </p:cNvSpPr>
          <p:nvPr/>
        </p:nvSpPr>
        <p:spPr>
          <a:xfrm>
            <a:off x="189775" y="4803999"/>
            <a:ext cx="349778" cy="38099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smtClean="0">
                <a:solidFill>
                  <a:srgbClr val="000099"/>
                </a:solidFill>
                <a:ea typeface="PT Sans" panose="020B0503020203020204" pitchFamily="34" charset="-52"/>
              </a:rPr>
              <a:t>1</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ru-RU" sz="2400" b="1" dirty="0">
                <a:solidFill>
                  <a:srgbClr val="000099"/>
                </a:solidFill>
              </a:rPr>
              <a:t>Федеральный закон от 29.07.2017 г. № </a:t>
            </a:r>
            <a:r>
              <a:rPr lang="ru-RU" sz="2400" b="1" dirty="0" smtClean="0">
                <a:solidFill>
                  <a:srgbClr val="000099"/>
                </a:solidFill>
              </a:rPr>
              <a:t>279-ФЗ</a:t>
            </a:r>
            <a:endParaRPr lang="ru-RU" sz="2400" dirty="0">
              <a:solidFill>
                <a:srgbClr val="000099"/>
              </a:solidFill>
            </a:endParaRPr>
          </a:p>
        </p:txBody>
      </p:sp>
      <p:sp>
        <p:nvSpPr>
          <p:cNvPr id="3" name="Прямоугольник 2"/>
          <p:cNvSpPr/>
          <p:nvPr/>
        </p:nvSpPr>
        <p:spPr>
          <a:xfrm>
            <a:off x="683568" y="1136587"/>
            <a:ext cx="8280920" cy="3631763"/>
          </a:xfrm>
          <a:prstGeom prst="rect">
            <a:avLst/>
          </a:prstGeom>
        </p:spPr>
        <p:txBody>
          <a:bodyPr wrap="square">
            <a:spAutoFit/>
          </a:bodyPr>
          <a:lstStyle/>
          <a:p>
            <a:pPr algn="just"/>
            <a:r>
              <a:rPr lang="ru-RU" sz="1400" dirty="0" smtClean="0"/>
              <a:t>Законом предусмотрено введение и уточнение отдельных положений Федерального закона от 27.07.2010 г. №190-ФЗ «О теплоснабжении»:    </a:t>
            </a:r>
          </a:p>
          <a:p>
            <a:pPr indent="450215" algn="just">
              <a:spcAft>
                <a:spcPts val="0"/>
              </a:spcAft>
            </a:pPr>
            <a:r>
              <a:rPr lang="ru-RU" sz="1400" dirty="0"/>
              <a:t>1. Введение ценовых зон теплоснабжения.</a:t>
            </a:r>
          </a:p>
          <a:p>
            <a:pPr indent="450215" algn="just">
              <a:spcAft>
                <a:spcPts val="0"/>
              </a:spcAft>
            </a:pPr>
            <a:r>
              <a:rPr lang="ru-RU" sz="1400" dirty="0"/>
              <a:t>2. Наличие переходного периода в ценовых зонах теплоснабжения.</a:t>
            </a:r>
          </a:p>
          <a:p>
            <a:pPr indent="450215" algn="just">
              <a:spcAft>
                <a:spcPts val="0"/>
              </a:spcAft>
            </a:pPr>
            <a:r>
              <a:rPr lang="ru-RU" sz="1400" dirty="0"/>
              <a:t>3. Ценообразование на товары, услуги в ценовых зонах теплоснабжения в переходный период и после окончания переходного периода.</a:t>
            </a:r>
          </a:p>
          <a:p>
            <a:pPr indent="450215" algn="just">
              <a:spcAft>
                <a:spcPts val="0"/>
              </a:spcAft>
            </a:pPr>
            <a:r>
              <a:rPr lang="ru-RU" sz="1400" dirty="0"/>
              <a:t>4. Установление предельного уровня цены на тепловую энергию (мощность) в ценовых зонах теплоснабжения.</a:t>
            </a:r>
          </a:p>
          <a:p>
            <a:pPr indent="450215" algn="just">
              <a:spcAft>
                <a:spcPts val="0"/>
              </a:spcAft>
            </a:pPr>
            <a:r>
              <a:rPr lang="ru-RU" sz="1400" dirty="0"/>
              <a:t>5. Требования к деятельности единой теплоснабжающей организации в ценовых зонах теплоснабжения.</a:t>
            </a:r>
          </a:p>
          <a:p>
            <a:pPr indent="450215" algn="just">
              <a:spcAft>
                <a:spcPts val="0"/>
              </a:spcAft>
            </a:pPr>
            <a:r>
              <a:rPr lang="ru-RU" sz="1400" dirty="0"/>
              <a:t>6. </a:t>
            </a:r>
            <a:r>
              <a:rPr lang="ru-RU" sz="1400" dirty="0"/>
              <a:t>Особенности заключения договора аренды объектов теплоснабжения, находящихся в государственной или муниципальной собственности, в ценовых зонах теплоснабжения</a:t>
            </a:r>
            <a:r>
              <a:rPr lang="ru-RU" sz="1400" dirty="0" smtClean="0"/>
              <a:t>.</a:t>
            </a:r>
          </a:p>
          <a:p>
            <a:pPr indent="450215" algn="just">
              <a:spcAft>
                <a:spcPts val="0"/>
              </a:spcAft>
            </a:pPr>
            <a:endParaRPr lang="ru-RU" sz="1400" dirty="0"/>
          </a:p>
          <a:p>
            <a:pPr algn="just"/>
            <a:r>
              <a:rPr lang="ru-RU" sz="1200" i="1" dirty="0"/>
              <a:t> </a:t>
            </a:r>
            <a:r>
              <a:rPr lang="ru-RU" sz="1200" i="1" dirty="0" smtClean="0"/>
              <a:t>          Предельная </a:t>
            </a:r>
            <a:r>
              <a:rPr lang="ru-RU" sz="1200" i="1" dirty="0"/>
              <a:t>цена определяется ценой поставки </a:t>
            </a:r>
            <a:r>
              <a:rPr lang="ru-RU" sz="1200" i="1" dirty="0"/>
              <a:t>тепловой энергии </a:t>
            </a:r>
            <a:r>
              <a:rPr lang="ru-RU" sz="1200" i="1" dirty="0"/>
              <a:t>от альтернативного, замещающего централизованное теплоснабжение источника (цена «альтернативной котельной»), т.е. позволяет определить такую стоимость </a:t>
            </a:r>
            <a:r>
              <a:rPr lang="ru-RU" sz="1200" i="1" dirty="0" smtClean="0"/>
              <a:t>1 Гкал, </a:t>
            </a:r>
            <a:r>
              <a:rPr lang="ru-RU" sz="1200" i="1" dirty="0"/>
              <a:t>при которой потребитель сможет отказаться от центрального теплоснабжения и построить собственный источник тепла. Собственно, отсюда и термин — «альтернативная котельная</a:t>
            </a:r>
            <a:r>
              <a:rPr lang="ru-RU" sz="1200" i="1" dirty="0" smtClean="0"/>
              <a:t>».</a:t>
            </a:r>
            <a:endParaRPr lang="ru-RU" sz="1200" i="1" dirty="0"/>
          </a:p>
        </p:txBody>
      </p:sp>
      <p:sp>
        <p:nvSpPr>
          <p:cNvPr id="4" name="Прямоугольник 3"/>
          <p:cNvSpPr/>
          <p:nvPr/>
        </p:nvSpPr>
        <p:spPr>
          <a:xfrm>
            <a:off x="364664" y="483519"/>
            <a:ext cx="8671831" cy="437043"/>
          </a:xfrm>
          <a:prstGeom prst="rect">
            <a:avLst/>
          </a:prstGeom>
        </p:spPr>
        <p:txBody>
          <a:bodyPr wrap="square">
            <a:spAutoFit/>
          </a:bodyPr>
          <a:lstStyle/>
          <a:p>
            <a:pPr>
              <a:lnSpc>
                <a:spcPct val="80000"/>
              </a:lnSpc>
            </a:pPr>
            <a:r>
              <a:rPr lang="ru-RU" sz="1400" b="1" dirty="0">
                <a:solidFill>
                  <a:srgbClr val="000099"/>
                </a:solidFill>
              </a:rPr>
              <a:t>«О внесении изменений в Федеральный закон «О теплоснабжении» и отдельные законодательные акты Российской Федерации по вопросам совершенствования системы отношений в сфере теплоснабжения» </a:t>
            </a:r>
            <a:endParaRPr lang="ru-RU" sz="1400" dirty="0">
              <a:solidFill>
                <a:srgbClr val="000099"/>
              </a:solidFill>
            </a:endParaRPr>
          </a:p>
        </p:txBody>
      </p:sp>
    </p:spTree>
    <p:extLst>
      <p:ext uri="{BB962C8B-B14F-4D97-AF65-F5344CB8AC3E}">
        <p14:creationId xmlns:p14="http://schemas.microsoft.com/office/powerpoint/2010/main" val="2177951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2</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183622" y="66892"/>
            <a:ext cx="8856984"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dirty="0">
                <a:solidFill>
                  <a:srgbClr val="000099"/>
                </a:solidFill>
              </a:rPr>
              <a:t>Основные понятия</a:t>
            </a:r>
            <a:endParaRPr lang="ru-RU" sz="2800" dirty="0">
              <a:solidFill>
                <a:srgbClr val="000099"/>
              </a:solidFill>
            </a:endParaRPr>
          </a:p>
        </p:txBody>
      </p:sp>
      <p:sp>
        <p:nvSpPr>
          <p:cNvPr id="3" name="Прямоугольник 2"/>
          <p:cNvSpPr/>
          <p:nvPr/>
        </p:nvSpPr>
        <p:spPr>
          <a:xfrm>
            <a:off x="662632" y="1027058"/>
            <a:ext cx="7941816" cy="3139321"/>
          </a:xfrm>
          <a:prstGeom prst="rect">
            <a:avLst/>
          </a:prstGeom>
        </p:spPr>
        <p:txBody>
          <a:bodyPr wrap="square">
            <a:spAutoFit/>
          </a:bodyPr>
          <a:lstStyle/>
          <a:p>
            <a:pPr algn="just"/>
            <a:r>
              <a:rPr lang="ru-RU" sz="1400" dirty="0" smtClean="0"/>
              <a:t>          </a:t>
            </a:r>
            <a:r>
              <a:rPr lang="ru-RU" b="1" i="1" dirty="0"/>
              <a:t>Ценовые зоны теплоснабжения</a:t>
            </a:r>
            <a:r>
              <a:rPr lang="ru-RU" dirty="0"/>
              <a:t> – это поселения, городские округа в которых цены на тепловую энергию (мощность), поставляемую ЕТО в системе теплоснабжения потребителям, ограничены предельным уровнем цены на тепловую энергию (мощность).</a:t>
            </a:r>
          </a:p>
          <a:p>
            <a:pPr algn="just"/>
            <a:endParaRPr lang="ru-RU" b="1" i="1" dirty="0" smtClean="0"/>
          </a:p>
          <a:p>
            <a:pPr algn="just"/>
            <a:r>
              <a:rPr lang="ru-RU" b="1" i="1" dirty="0" smtClean="0"/>
              <a:t>      Предельный </a:t>
            </a:r>
            <a:r>
              <a:rPr lang="ru-RU" b="1" i="1" dirty="0"/>
              <a:t>уровень цены на тепловую энергию (мощность)</a:t>
            </a:r>
            <a:r>
              <a:rPr lang="ru-RU" dirty="0"/>
              <a:t> – это максимальный уровень цены на тепловую энергию (мощность), поставляемую ЕТО потребителям в ценовых зонах теплоснабжения, устанавливаемый органом исполнительной власти субъекта РФ в области государственного регулирования цен (тарифов) за исключением случаев, установленных п. 23.2 ст. 2 Закона №190-ФЗ.</a:t>
            </a:r>
          </a:p>
        </p:txBody>
      </p:sp>
    </p:spTree>
    <p:extLst>
      <p:ext uri="{BB962C8B-B14F-4D97-AF65-F5344CB8AC3E}">
        <p14:creationId xmlns:p14="http://schemas.microsoft.com/office/powerpoint/2010/main" val="4191578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3</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a:solidFill>
                  <a:srgbClr val="000099"/>
                </a:solidFill>
              </a:rPr>
              <a:t>Введение ценовых зон теплоснабжения</a:t>
            </a:r>
            <a:endParaRPr lang="ru-RU" sz="2400" dirty="0">
              <a:solidFill>
                <a:srgbClr val="000099"/>
              </a:solidFill>
            </a:endParaRPr>
          </a:p>
        </p:txBody>
      </p:sp>
      <p:sp>
        <p:nvSpPr>
          <p:cNvPr id="3" name="Прямоугольник 2"/>
          <p:cNvSpPr/>
          <p:nvPr/>
        </p:nvSpPr>
        <p:spPr>
          <a:xfrm>
            <a:off x="662632" y="1027058"/>
            <a:ext cx="7941816" cy="3293209"/>
          </a:xfrm>
          <a:prstGeom prst="rect">
            <a:avLst/>
          </a:prstGeom>
        </p:spPr>
        <p:txBody>
          <a:bodyPr wrap="square">
            <a:spAutoFit/>
          </a:bodyPr>
          <a:lstStyle/>
          <a:p>
            <a:pPr algn="just"/>
            <a:r>
              <a:rPr lang="ru-RU" sz="1600" dirty="0" smtClean="0"/>
              <a:t>        1</a:t>
            </a:r>
            <a:r>
              <a:rPr lang="ru-RU" sz="1600" dirty="0"/>
              <a:t>. К ценовым зонам теплоснабжения могут быть отнесены </a:t>
            </a:r>
            <a:r>
              <a:rPr lang="ru-RU" sz="1600" b="1" i="1" dirty="0"/>
              <a:t>поселение, городской округ</a:t>
            </a:r>
            <a:r>
              <a:rPr lang="ru-RU" sz="1600" b="1" dirty="0"/>
              <a:t>, </a:t>
            </a:r>
            <a:r>
              <a:rPr lang="ru-RU" sz="1600" dirty="0"/>
              <a:t>соответствующие следующим критериям</a:t>
            </a:r>
            <a:r>
              <a:rPr lang="ru-RU" sz="1600" dirty="0" smtClean="0"/>
              <a:t>:</a:t>
            </a:r>
            <a:endParaRPr lang="ru-RU" sz="1600" dirty="0"/>
          </a:p>
          <a:p>
            <a:pPr lvl="0" algn="just"/>
            <a:r>
              <a:rPr lang="ru-RU" sz="1600" dirty="0" smtClean="0"/>
              <a:t>         Наличие </a:t>
            </a:r>
            <a:r>
              <a:rPr lang="ru-RU" sz="1600" dirty="0"/>
              <a:t>утвержденной схемы теплоснабжения;</a:t>
            </a:r>
          </a:p>
          <a:p>
            <a:pPr lvl="0" algn="just"/>
            <a:r>
              <a:rPr lang="ru-RU" sz="1600" dirty="0" smtClean="0"/>
              <a:t>         Наличие </a:t>
            </a:r>
            <a:r>
              <a:rPr lang="ru-RU" sz="1600" b="1" i="1" dirty="0"/>
              <a:t>совместных</a:t>
            </a:r>
            <a:r>
              <a:rPr lang="ru-RU" sz="1600" dirty="0"/>
              <a:t> обращений об отнесении к ценовым зонам со стороны:</a:t>
            </a:r>
          </a:p>
          <a:p>
            <a:pPr algn="just"/>
            <a:r>
              <a:rPr lang="ru-RU" sz="1600" dirty="0" smtClean="0"/>
              <a:t>         -</a:t>
            </a:r>
            <a:r>
              <a:rPr lang="ru-RU" sz="1600" dirty="0"/>
              <a:t>единых теплоснабжающих организаций (ЕТО), обеспечивающих ≥ 50% объема </a:t>
            </a:r>
            <a:r>
              <a:rPr lang="ru-RU" sz="1600" dirty="0" smtClean="0"/>
              <a:t>    </a:t>
            </a:r>
          </a:p>
          <a:p>
            <a:pPr algn="just"/>
            <a:r>
              <a:rPr lang="ru-RU" sz="1600" dirty="0"/>
              <a:t> </a:t>
            </a:r>
            <a:r>
              <a:rPr lang="ru-RU" sz="1600" dirty="0" smtClean="0"/>
              <a:t>        поставки </a:t>
            </a:r>
            <a:r>
              <a:rPr lang="ru-RU" sz="1600" dirty="0"/>
              <a:t>тепла;</a:t>
            </a:r>
          </a:p>
          <a:p>
            <a:pPr algn="just"/>
            <a:r>
              <a:rPr lang="ru-RU" sz="1600" dirty="0" smtClean="0"/>
              <a:t>         -</a:t>
            </a:r>
            <a:r>
              <a:rPr lang="ru-RU" sz="1600" dirty="0"/>
              <a:t>органа местного самоуправления (администрация городского округа, мэрия);</a:t>
            </a:r>
          </a:p>
          <a:p>
            <a:pPr lvl="0" algn="just"/>
            <a:r>
              <a:rPr lang="ru-RU" sz="1600" dirty="0" smtClean="0"/>
              <a:t>         Согласие </a:t>
            </a:r>
            <a:r>
              <a:rPr lang="ru-RU" sz="1600" dirty="0"/>
              <a:t>губернатора Магаданской области;</a:t>
            </a:r>
          </a:p>
          <a:p>
            <a:pPr lvl="0" algn="just"/>
            <a:r>
              <a:rPr lang="ru-RU" sz="1600" dirty="0" smtClean="0"/>
              <a:t>         ≥ </a:t>
            </a:r>
            <a:r>
              <a:rPr lang="ru-RU" sz="1600" dirty="0"/>
              <a:t>50% объема </a:t>
            </a:r>
            <a:r>
              <a:rPr lang="ru-RU" sz="1600" dirty="0" smtClean="0"/>
              <a:t>тепловой энергии </a:t>
            </a:r>
            <a:r>
              <a:rPr lang="ru-RU" sz="1600" dirty="0"/>
              <a:t>производится в режиме комбинированной выработки (до 1 июля 2018 года);</a:t>
            </a:r>
          </a:p>
          <a:p>
            <a:pPr algn="just"/>
            <a:endParaRPr lang="ru-RU" sz="1600" dirty="0" smtClean="0"/>
          </a:p>
          <a:p>
            <a:pPr algn="just"/>
            <a:r>
              <a:rPr lang="ru-RU" sz="1600" dirty="0"/>
              <a:t> </a:t>
            </a:r>
            <a:r>
              <a:rPr lang="ru-RU" sz="1600" dirty="0" smtClean="0"/>
              <a:t>       2</a:t>
            </a:r>
            <a:r>
              <a:rPr lang="ru-RU" sz="1600" dirty="0"/>
              <a:t>. Решение об отнесении к ценовой зоне принимается Правительством Российской Федерации.</a:t>
            </a:r>
          </a:p>
        </p:txBody>
      </p:sp>
      <p:sp>
        <p:nvSpPr>
          <p:cNvPr id="4" name="Стрелка вправо 3"/>
          <p:cNvSpPr/>
          <p:nvPr/>
        </p:nvSpPr>
        <p:spPr>
          <a:xfrm>
            <a:off x="899592" y="1575310"/>
            <a:ext cx="197695" cy="216024"/>
          </a:xfrm>
          <a:prstGeom prst="rightArrow">
            <a:avLst/>
          </a:prstGeom>
          <a:solidFill>
            <a:schemeClr val="bg1"/>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899591" y="1856778"/>
            <a:ext cx="197695" cy="216024"/>
          </a:xfrm>
          <a:prstGeom prst="rightArrow">
            <a:avLst/>
          </a:prstGeom>
          <a:solidFill>
            <a:schemeClr val="bg1"/>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909057" y="2787774"/>
            <a:ext cx="197695" cy="216024"/>
          </a:xfrm>
          <a:prstGeom prst="rightArrow">
            <a:avLst/>
          </a:prstGeom>
          <a:solidFill>
            <a:schemeClr val="bg1"/>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915880" y="3075806"/>
            <a:ext cx="197695" cy="216024"/>
          </a:xfrm>
          <a:prstGeom prst="rightArrow">
            <a:avLst/>
          </a:prstGeom>
          <a:solidFill>
            <a:schemeClr val="bg1"/>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5212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4</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smtClean="0">
                <a:solidFill>
                  <a:srgbClr val="000099"/>
                </a:solidFill>
              </a:rPr>
              <a:t>Схема </a:t>
            </a:r>
            <a:r>
              <a:rPr lang="ru-RU" sz="2400" b="1" dirty="0">
                <a:solidFill>
                  <a:srgbClr val="000099"/>
                </a:solidFill>
              </a:rPr>
              <a:t>введения ценовых зон </a:t>
            </a:r>
            <a:r>
              <a:rPr lang="ru-RU" sz="2400" b="1" dirty="0" smtClean="0">
                <a:solidFill>
                  <a:srgbClr val="000099"/>
                </a:solidFill>
              </a:rPr>
              <a:t>теплоснабжения</a:t>
            </a:r>
            <a:endParaRPr lang="ru-RU" sz="2400" dirty="0">
              <a:solidFill>
                <a:srgbClr val="000099"/>
              </a:solidFill>
            </a:endParaRPr>
          </a:p>
        </p:txBody>
      </p:sp>
      <p:pic>
        <p:nvPicPr>
          <p:cNvPr id="6" name="Рисунок 5" descr="Схема, иллюстрирующая процедуру отнесения к ценовой зоне">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511152" y="843558"/>
            <a:ext cx="6408712" cy="3744416"/>
          </a:xfrm>
          <a:prstGeom prst="rect">
            <a:avLst/>
          </a:prstGeom>
          <a:noFill/>
          <a:ln>
            <a:noFill/>
          </a:ln>
        </p:spPr>
      </p:pic>
    </p:spTree>
    <p:extLst>
      <p:ext uri="{BB962C8B-B14F-4D97-AF65-F5344CB8AC3E}">
        <p14:creationId xmlns:p14="http://schemas.microsoft.com/office/powerpoint/2010/main" val="3993897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5</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a:solidFill>
                  <a:srgbClr val="000099"/>
                </a:solidFill>
              </a:rPr>
              <a:t>Переход к целевой модели рынка тепловой </a:t>
            </a:r>
            <a:r>
              <a:rPr lang="ru-RU" sz="2400" b="1" dirty="0" smtClean="0">
                <a:solidFill>
                  <a:srgbClr val="000099"/>
                </a:solidFill>
              </a:rPr>
              <a:t>энергии</a:t>
            </a:r>
            <a:endParaRPr lang="ru-RU" sz="2400" dirty="0">
              <a:solidFill>
                <a:srgbClr val="000099"/>
              </a:solidFill>
            </a:endParaRPr>
          </a:p>
        </p:txBody>
      </p:sp>
      <p:sp>
        <p:nvSpPr>
          <p:cNvPr id="3" name="Прямоугольник 2"/>
          <p:cNvSpPr/>
          <p:nvPr/>
        </p:nvSpPr>
        <p:spPr>
          <a:xfrm>
            <a:off x="685723" y="1059582"/>
            <a:ext cx="8157840" cy="3170099"/>
          </a:xfrm>
          <a:prstGeom prst="rect">
            <a:avLst/>
          </a:prstGeom>
        </p:spPr>
        <p:txBody>
          <a:bodyPr wrap="square">
            <a:spAutoFit/>
          </a:bodyPr>
          <a:lstStyle/>
          <a:p>
            <a:pPr algn="just"/>
            <a:r>
              <a:rPr lang="ru-RU" sz="2000" b="1" dirty="0" smtClean="0"/>
              <a:t>      - </a:t>
            </a:r>
            <a:r>
              <a:rPr lang="ru-RU" sz="2000" b="1" i="1" dirty="0" smtClean="0"/>
              <a:t>добровольный</a:t>
            </a:r>
            <a:r>
              <a:rPr lang="ru-RU" sz="2000" b="1" dirty="0" smtClean="0"/>
              <a:t> </a:t>
            </a:r>
            <a:r>
              <a:rPr lang="ru-RU" sz="2000" dirty="0"/>
              <a:t>переход субъектов РФ к новой модели рынка тепловой энергии</a:t>
            </a:r>
          </a:p>
          <a:p>
            <a:pPr algn="just"/>
            <a:endParaRPr lang="ru-RU" sz="2000" dirty="0" smtClean="0"/>
          </a:p>
          <a:p>
            <a:pPr algn="just"/>
            <a:r>
              <a:rPr lang="ru-RU" sz="2000" dirty="0" smtClean="0"/>
              <a:t>      - </a:t>
            </a:r>
            <a:r>
              <a:rPr lang="ru-RU" sz="2000" dirty="0"/>
              <a:t>переходный период в ценовых зонах теплоснабжения – это период, который </a:t>
            </a:r>
            <a:r>
              <a:rPr lang="ru-RU" sz="2000" b="1" i="1" dirty="0"/>
              <a:t>начинается</a:t>
            </a:r>
            <a:r>
              <a:rPr lang="ru-RU" sz="2000" dirty="0"/>
              <a:t> со дня вступления в силу решения об отнесении поселения, городского округа к ценовой зоне теплоснабжения, принятого в соответствии со статьей 23.3 Закона № 190-ФЗ, и </a:t>
            </a:r>
            <a:r>
              <a:rPr lang="ru-RU" sz="2000" i="1" dirty="0"/>
              <a:t>заканчивается</a:t>
            </a:r>
            <a:r>
              <a:rPr lang="ru-RU" sz="2000" dirty="0"/>
              <a:t> в день вступления в силу решения об утверждении предельного уровня цены на тепловую энергию (мощность), принятого в соответствии со статьей 23.6 Закона № 190-ФЗ </a:t>
            </a:r>
            <a:r>
              <a:rPr lang="ru-RU" sz="2000" i="1" dirty="0"/>
              <a:t>(</a:t>
            </a:r>
            <a:r>
              <a:rPr lang="ru-RU" sz="2000" b="1" i="1" dirty="0"/>
              <a:t>не более 7 месяцев</a:t>
            </a:r>
            <a:r>
              <a:rPr lang="ru-RU" sz="2000" i="1" dirty="0" smtClean="0"/>
              <a:t>)</a:t>
            </a:r>
            <a:r>
              <a:rPr lang="ru-RU" sz="2000" dirty="0" smtClean="0"/>
              <a:t>.</a:t>
            </a:r>
            <a:endParaRPr lang="ru-RU" sz="2000" dirty="0"/>
          </a:p>
        </p:txBody>
      </p:sp>
    </p:spTree>
    <p:extLst>
      <p:ext uri="{BB962C8B-B14F-4D97-AF65-F5344CB8AC3E}">
        <p14:creationId xmlns:p14="http://schemas.microsoft.com/office/powerpoint/2010/main" val="1384461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6</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ru-RU" sz="1800" b="1" dirty="0">
                <a:solidFill>
                  <a:srgbClr val="000099"/>
                </a:solidFill>
              </a:rPr>
              <a:t>Ценообразование на товары, услуги в ценовых зонах теплоснабжения </a:t>
            </a:r>
            <a:endParaRPr lang="ru-RU" sz="1800" b="1" dirty="0" smtClean="0">
              <a:solidFill>
                <a:srgbClr val="000099"/>
              </a:solidFill>
            </a:endParaRPr>
          </a:p>
          <a:p>
            <a:pPr>
              <a:lnSpc>
                <a:spcPct val="90000"/>
              </a:lnSpc>
            </a:pPr>
            <a:r>
              <a:rPr lang="ru-RU" sz="1800" b="1" dirty="0" smtClean="0">
                <a:solidFill>
                  <a:srgbClr val="000099"/>
                </a:solidFill>
              </a:rPr>
              <a:t>в </a:t>
            </a:r>
            <a:r>
              <a:rPr lang="ru-RU" sz="1800" b="1" dirty="0">
                <a:solidFill>
                  <a:srgbClr val="000099"/>
                </a:solidFill>
              </a:rPr>
              <a:t>переходный период и после окончания переходного </a:t>
            </a:r>
            <a:r>
              <a:rPr lang="ru-RU" sz="1800" b="1" dirty="0" smtClean="0">
                <a:solidFill>
                  <a:srgbClr val="000099"/>
                </a:solidFill>
              </a:rPr>
              <a:t>периода</a:t>
            </a:r>
            <a:endParaRPr lang="ru-RU" sz="1800" dirty="0">
              <a:solidFill>
                <a:srgbClr val="000099"/>
              </a:solidFill>
            </a:endParaRPr>
          </a:p>
        </p:txBody>
      </p:sp>
      <p:sp>
        <p:nvSpPr>
          <p:cNvPr id="3" name="Прямоугольник 2"/>
          <p:cNvSpPr/>
          <p:nvPr/>
        </p:nvSpPr>
        <p:spPr>
          <a:xfrm>
            <a:off x="408824" y="843558"/>
            <a:ext cx="8613368" cy="3785652"/>
          </a:xfrm>
          <a:prstGeom prst="rect">
            <a:avLst/>
          </a:prstGeom>
        </p:spPr>
        <p:txBody>
          <a:bodyPr wrap="square">
            <a:spAutoFit/>
          </a:bodyPr>
          <a:lstStyle/>
          <a:p>
            <a:pPr algn="just"/>
            <a:r>
              <a:rPr lang="ru-RU" sz="1600" b="1" i="1" dirty="0" smtClean="0"/>
              <a:t>          В </a:t>
            </a:r>
            <a:r>
              <a:rPr lang="ru-RU" sz="1600" b="1" i="1" dirty="0"/>
              <a:t>переходный период</a:t>
            </a:r>
            <a:r>
              <a:rPr lang="ru-RU" sz="1600" dirty="0"/>
              <a:t> в ценовых зонах теплоснабжения:</a:t>
            </a:r>
          </a:p>
          <a:p>
            <a:pPr algn="just"/>
            <a:r>
              <a:rPr lang="ru-RU" sz="1600" dirty="0" smtClean="0"/>
              <a:t>	- </a:t>
            </a:r>
            <a:r>
              <a:rPr lang="ru-RU" sz="1600" i="1" dirty="0"/>
              <a:t>государственное регулирование цен (тарифов) осуществляется</a:t>
            </a:r>
            <a:r>
              <a:rPr lang="ru-RU" sz="1600" dirty="0"/>
              <a:t> в соответствии со статьями 7–11 Закона № 190-ФЗ, Основами ценообразования в сфере теплоснабжения и правилами регулирования цен (тарифов) в сфере теплоснабжения, утвержденными Правительством Российской Федерации, с учетом положений части 7.1 статьи 29 Закона № 190-ФЗ, т.е. </a:t>
            </a:r>
            <a:r>
              <a:rPr lang="ru-RU" sz="1600" i="1" dirty="0"/>
              <a:t>без изменения действующих принципов ценообразования (все отдельные тарифы регулируются).</a:t>
            </a:r>
            <a:endParaRPr lang="ru-RU" sz="1600" dirty="0"/>
          </a:p>
          <a:p>
            <a:pPr algn="just"/>
            <a:r>
              <a:rPr lang="ru-RU" sz="1600" i="1" dirty="0" smtClean="0"/>
              <a:t>	</a:t>
            </a:r>
            <a:r>
              <a:rPr lang="ru-RU" sz="1600" dirty="0" smtClean="0"/>
              <a:t>Тарифы </a:t>
            </a:r>
            <a:r>
              <a:rPr lang="ru-RU" sz="1600" dirty="0"/>
              <a:t>устанавливаются на тепловую энергию, поставляемую потребителям; на услуги по передаче тепловой энергии, теплоносителя; на производимую тепловую энергию, в том числе производимую в режиме комбинированной выработки электрической и тепловой энергии; на теплоноситель в виде воды.</a:t>
            </a:r>
          </a:p>
          <a:p>
            <a:pPr algn="just"/>
            <a:r>
              <a:rPr lang="ru-RU" sz="1600" i="1" dirty="0" smtClean="0"/>
              <a:t>	-</a:t>
            </a:r>
            <a:r>
              <a:rPr lang="ru-RU" sz="1600" i="1" dirty="0"/>
              <a:t>Актуализируется схема теплоснабжения.</a:t>
            </a:r>
            <a:endParaRPr lang="ru-RU" sz="1600" dirty="0"/>
          </a:p>
          <a:p>
            <a:pPr algn="just"/>
            <a:r>
              <a:rPr lang="ru-RU" sz="1600" i="1" dirty="0" smtClean="0"/>
              <a:t>	-</a:t>
            </a:r>
            <a:r>
              <a:rPr lang="ru-RU" sz="1600" i="1" dirty="0"/>
              <a:t>Заключаются договоры с ЕТО.</a:t>
            </a:r>
            <a:endParaRPr lang="ru-RU" sz="1600" dirty="0"/>
          </a:p>
          <a:p>
            <a:pPr algn="just"/>
            <a:r>
              <a:rPr lang="ru-RU" sz="1600" b="1" i="1" dirty="0" smtClean="0"/>
              <a:t>       После </a:t>
            </a:r>
            <a:r>
              <a:rPr lang="ru-RU" sz="1600" b="1" i="1" dirty="0"/>
              <a:t>окончания переходного периода</a:t>
            </a:r>
            <a:r>
              <a:rPr lang="ru-RU" sz="1600" dirty="0"/>
              <a:t> в ценовых зонах теплоснабжения устанавливается только предельный уровень цены на тепловую энергию (мощность).</a:t>
            </a:r>
          </a:p>
        </p:txBody>
      </p:sp>
    </p:spTree>
    <p:extLst>
      <p:ext uri="{BB962C8B-B14F-4D97-AF65-F5344CB8AC3E}">
        <p14:creationId xmlns:p14="http://schemas.microsoft.com/office/powerpoint/2010/main" val="1069165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7</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ru-RU" sz="2400" b="1" dirty="0" smtClean="0">
                <a:solidFill>
                  <a:srgbClr val="000099"/>
                </a:solidFill>
              </a:rPr>
              <a:t>Другие </a:t>
            </a:r>
            <a:r>
              <a:rPr lang="ru-RU" sz="2400" b="1" dirty="0">
                <a:solidFill>
                  <a:srgbClr val="000099"/>
                </a:solidFill>
              </a:rPr>
              <a:t>изменения правил рынка тепловой </a:t>
            </a:r>
            <a:r>
              <a:rPr lang="ru-RU" sz="2400" b="1" dirty="0" smtClean="0">
                <a:solidFill>
                  <a:srgbClr val="000099"/>
                </a:solidFill>
              </a:rPr>
              <a:t>энергии</a:t>
            </a:r>
            <a:endParaRPr lang="ru-RU" sz="2400" dirty="0">
              <a:solidFill>
                <a:srgbClr val="000099"/>
              </a:solidFill>
            </a:endParaRPr>
          </a:p>
        </p:txBody>
      </p:sp>
      <p:sp>
        <p:nvSpPr>
          <p:cNvPr id="3" name="Прямоугольник 2"/>
          <p:cNvSpPr/>
          <p:nvPr/>
        </p:nvSpPr>
        <p:spPr>
          <a:xfrm>
            <a:off x="408824" y="1046802"/>
            <a:ext cx="8613368" cy="3139321"/>
          </a:xfrm>
          <a:prstGeom prst="rect">
            <a:avLst/>
          </a:prstGeom>
        </p:spPr>
        <p:txBody>
          <a:bodyPr wrap="square">
            <a:spAutoFit/>
          </a:bodyPr>
          <a:lstStyle/>
          <a:p>
            <a:pPr algn="just"/>
            <a:r>
              <a:rPr lang="ru-RU" b="1" i="1" dirty="0" smtClean="0"/>
              <a:t>          </a:t>
            </a:r>
            <a:r>
              <a:rPr lang="ru-RU" dirty="0"/>
              <a:t>- Обязательное включение в схему теплоснабжения инвестиционных мероприятий по строительству, реконструкции и (или) модернизации объектов теплоснабжения, необходимых для развития, повышения надежности и энергетической эффективности системы теплоснабжения;</a:t>
            </a:r>
          </a:p>
          <a:p>
            <a:pPr algn="just"/>
            <a:r>
              <a:rPr lang="ru-RU" dirty="0" smtClean="0"/>
              <a:t>          - </a:t>
            </a:r>
            <a:r>
              <a:rPr lang="ru-RU" dirty="0"/>
              <a:t>Обязательное соглашение между ЕТО и ОМСУ о реализации схемы теплоснабжения (дополнительный инструмент контроля за обязательствами ЕТО: инвестиции/целевые показатели);</a:t>
            </a:r>
          </a:p>
          <a:p>
            <a:pPr algn="just"/>
            <a:r>
              <a:rPr lang="ru-RU" dirty="0" smtClean="0"/>
              <a:t>          - </a:t>
            </a:r>
            <a:r>
              <a:rPr lang="ru-RU" dirty="0" smtClean="0"/>
              <a:t>   Муниципальный </a:t>
            </a:r>
            <a:r>
              <a:rPr lang="ru-RU" dirty="0"/>
              <a:t>контроль за реализацией схемы теплоснабжения;</a:t>
            </a:r>
          </a:p>
          <a:p>
            <a:pPr algn="just"/>
            <a:r>
              <a:rPr lang="ru-RU" dirty="0" smtClean="0"/>
              <a:t>          - </a:t>
            </a:r>
            <a:r>
              <a:rPr lang="ru-RU" dirty="0"/>
              <a:t>Административная и гражданско-правовая ответственность ЕТО за невыполнение мероприятий (адресный штраф за </a:t>
            </a:r>
            <a:r>
              <a:rPr lang="ru-RU" dirty="0" err="1"/>
              <a:t>недоотпуск</a:t>
            </a:r>
            <a:r>
              <a:rPr lang="ru-RU" dirty="0"/>
              <a:t>, по приборам, по стоимости альтернативного теплоснабжения).</a:t>
            </a:r>
          </a:p>
        </p:txBody>
      </p:sp>
    </p:spTree>
    <p:extLst>
      <p:ext uri="{BB962C8B-B14F-4D97-AF65-F5344CB8AC3E}">
        <p14:creationId xmlns:p14="http://schemas.microsoft.com/office/powerpoint/2010/main" val="1758750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52520" cy="5143500"/>
          </a:xfrm>
          <a:prstGeom prst="rect">
            <a:avLst/>
          </a:prstGeom>
        </p:spPr>
      </p:pic>
      <p:sp>
        <p:nvSpPr>
          <p:cNvPr id="19" name="Заголовок 1"/>
          <p:cNvSpPr txBox="1">
            <a:spLocks/>
          </p:cNvSpPr>
          <p:nvPr/>
        </p:nvSpPr>
        <p:spPr>
          <a:xfrm>
            <a:off x="183622" y="4777432"/>
            <a:ext cx="479011" cy="264777"/>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000099"/>
                </a:solidFill>
                <a:ea typeface="PT Sans" panose="020B0503020203020204" pitchFamily="34" charset="-52"/>
              </a:rPr>
              <a:t>8</a:t>
            </a:r>
            <a:endParaRPr lang="ru-RU" sz="2400" b="1" dirty="0">
              <a:solidFill>
                <a:srgbClr val="000099"/>
              </a:solidFill>
              <a:ea typeface="PT Sans" panose="020B0503020203020204" pitchFamily="34" charset="-52"/>
            </a:endParaRPr>
          </a:p>
        </p:txBody>
      </p:sp>
      <p:sp>
        <p:nvSpPr>
          <p:cNvPr id="11" name="Заголовок 1"/>
          <p:cNvSpPr txBox="1">
            <a:spLocks/>
          </p:cNvSpPr>
          <p:nvPr/>
        </p:nvSpPr>
        <p:spPr>
          <a:xfrm>
            <a:off x="0" y="66892"/>
            <a:ext cx="9252520" cy="522058"/>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b="1" dirty="0">
                <a:solidFill>
                  <a:srgbClr val="000099"/>
                </a:solidFill>
              </a:rPr>
              <a:t>Постановление Правительства РФ от 15.12.2017 г. № </a:t>
            </a:r>
            <a:r>
              <a:rPr lang="ru-RU" sz="2400" b="1" dirty="0" smtClean="0">
                <a:solidFill>
                  <a:srgbClr val="000099"/>
                </a:solidFill>
              </a:rPr>
              <a:t>1562</a:t>
            </a:r>
            <a:endParaRPr lang="ru-RU" sz="2400" dirty="0">
              <a:solidFill>
                <a:srgbClr val="000099"/>
              </a:solidFill>
            </a:endParaRPr>
          </a:p>
        </p:txBody>
      </p:sp>
      <p:sp>
        <p:nvSpPr>
          <p:cNvPr id="3" name="Прямоугольник 2"/>
          <p:cNvSpPr/>
          <p:nvPr/>
        </p:nvSpPr>
        <p:spPr>
          <a:xfrm>
            <a:off x="387485" y="843558"/>
            <a:ext cx="8613368" cy="1477328"/>
          </a:xfrm>
          <a:prstGeom prst="rect">
            <a:avLst/>
          </a:prstGeom>
        </p:spPr>
        <p:txBody>
          <a:bodyPr wrap="square">
            <a:spAutoFit/>
          </a:bodyPr>
          <a:lstStyle/>
          <a:p>
            <a:pPr algn="ctr"/>
            <a:r>
              <a:rPr lang="ru-RU" b="1" i="1" dirty="0" smtClean="0">
                <a:solidFill>
                  <a:srgbClr val="000099"/>
                </a:solidFill>
              </a:rPr>
              <a:t>          </a:t>
            </a:r>
            <a:r>
              <a:rPr lang="ru-RU" b="1" i="1" dirty="0">
                <a:solidFill>
                  <a:srgbClr val="000099"/>
                </a:solidFill>
              </a:rPr>
              <a:t>«Об определении в ценовых зонах теплоснабжения предельного уровня цены на тепловую энергию (мощность), включая индексацию предельного уровня цены на тепловую энергию (мощность), и технико-экономических параметров работы котельных и тепловых сетей, используемых для расчета предельного уровня цены на тепловую энергию (мощность)»</a:t>
            </a:r>
            <a:endParaRPr lang="ru-RU" dirty="0">
              <a:solidFill>
                <a:srgbClr val="000099"/>
              </a:solidFill>
            </a:endParaRPr>
          </a:p>
        </p:txBody>
      </p:sp>
      <p:sp>
        <p:nvSpPr>
          <p:cNvPr id="4" name="Прямоугольник 3"/>
          <p:cNvSpPr/>
          <p:nvPr/>
        </p:nvSpPr>
        <p:spPr>
          <a:xfrm>
            <a:off x="474721" y="2499742"/>
            <a:ext cx="8370676" cy="2031325"/>
          </a:xfrm>
          <a:prstGeom prst="rect">
            <a:avLst/>
          </a:prstGeom>
        </p:spPr>
        <p:txBody>
          <a:bodyPr wrap="square">
            <a:spAutoFit/>
          </a:bodyPr>
          <a:lstStyle/>
          <a:p>
            <a:r>
              <a:rPr lang="ru-RU" b="1" dirty="0"/>
              <a:t>Утверждены:</a:t>
            </a:r>
          </a:p>
          <a:p>
            <a:pPr algn="just"/>
            <a:r>
              <a:rPr lang="ru-RU" dirty="0" smtClean="0"/>
              <a:t>	Правила </a:t>
            </a:r>
            <a:r>
              <a:rPr lang="ru-RU" dirty="0"/>
              <a:t>определения в ценовых зонах теплоснабжения предельного уровня цены на тепловую энергию (мощность), включая правила индексации предельного уровня цены на тепловую энергию (мощность).</a:t>
            </a:r>
          </a:p>
          <a:p>
            <a:pPr algn="just"/>
            <a:r>
              <a:rPr lang="ru-RU" dirty="0" smtClean="0"/>
              <a:t>	Технико-экономические </a:t>
            </a:r>
            <a:r>
              <a:rPr lang="ru-RU" dirty="0"/>
              <a:t>параметры работы котельных и тепловых сетей, используемые для расчета предельного уровня цены на тепловую энергию (мощность).</a:t>
            </a:r>
          </a:p>
        </p:txBody>
      </p:sp>
    </p:spTree>
    <p:extLst>
      <p:ext uri="{BB962C8B-B14F-4D97-AF65-F5344CB8AC3E}">
        <p14:creationId xmlns:p14="http://schemas.microsoft.com/office/powerpoint/2010/main" val="1196908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1070</Words>
  <Application>Microsoft Office PowerPoint</Application>
  <PresentationFormat>Экран (16:9)</PresentationFormat>
  <Paragraphs>103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цен и тарифов  Магаданской области</dc:title>
  <dc:creator>Aleksandrov</dc:creator>
  <cp:lastModifiedBy>Бурыкина</cp:lastModifiedBy>
  <cp:revision>124</cp:revision>
  <cp:lastPrinted>2018-04-17T04:41:05Z</cp:lastPrinted>
  <dcterms:created xsi:type="dcterms:W3CDTF">2016-02-09T08:11:18Z</dcterms:created>
  <dcterms:modified xsi:type="dcterms:W3CDTF">2018-04-17T04:42:42Z</dcterms:modified>
</cp:coreProperties>
</file>