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2"/>
    <p:sldMasterId id="2147483773" r:id="rId3"/>
  </p:sldMasterIdLst>
  <p:notesMasterIdLst>
    <p:notesMasterId r:id="rId22"/>
  </p:notesMasterIdLst>
  <p:handoutMasterIdLst>
    <p:handoutMasterId r:id="rId23"/>
  </p:handoutMasterIdLst>
  <p:sldIdLst>
    <p:sldId id="372" r:id="rId4"/>
    <p:sldId id="423" r:id="rId5"/>
    <p:sldId id="418" r:id="rId6"/>
    <p:sldId id="419" r:id="rId7"/>
    <p:sldId id="410" r:id="rId8"/>
    <p:sldId id="392" r:id="rId9"/>
    <p:sldId id="413" r:id="rId10"/>
    <p:sldId id="422" r:id="rId11"/>
    <p:sldId id="415" r:id="rId12"/>
    <p:sldId id="361" r:id="rId13"/>
    <p:sldId id="416" r:id="rId14"/>
    <p:sldId id="421" r:id="rId15"/>
    <p:sldId id="425" r:id="rId16"/>
    <p:sldId id="424" r:id="rId17"/>
    <p:sldId id="426" r:id="rId18"/>
    <p:sldId id="389" r:id="rId19"/>
    <p:sldId id="427" r:id="rId20"/>
    <p:sldId id="315" r:id="rId2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E33325"/>
    <a:srgbClr val="FFCCFF"/>
    <a:srgbClr val="FFFF00"/>
    <a:srgbClr val="F9FBB7"/>
    <a:srgbClr val="F7E5B2"/>
    <a:srgbClr val="939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0" autoAdjust="0"/>
    <p:restoredTop sz="89594" autoAdjust="0"/>
  </p:normalViewPr>
  <p:slideViewPr>
    <p:cSldViewPr>
      <p:cViewPr varScale="1">
        <p:scale>
          <a:sx n="104" d="100"/>
          <a:sy n="104" d="100"/>
        </p:scale>
        <p:origin x="7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/>
              <a:t>Количество ежегодно регистрируемых случаев ВИЧ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9828745993790169E-2"/>
          <c:y val="0.14050165990409447"/>
          <c:w val="0.92119658709701757"/>
          <c:h val="0.69692590989755943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val>
            <c:numRef>
              <c:f>Лист1!$B$2:$B$18</c:f>
              <c:numCache>
                <c:formatCode>General</c:formatCode>
                <c:ptCount val="17"/>
                <c:pt idx="0">
                  <c:v>38</c:v>
                </c:pt>
                <c:pt idx="1">
                  <c:v>13</c:v>
                </c:pt>
                <c:pt idx="2">
                  <c:v>14</c:v>
                </c:pt>
                <c:pt idx="3">
                  <c:v>16</c:v>
                </c:pt>
                <c:pt idx="4">
                  <c:v>6</c:v>
                </c:pt>
                <c:pt idx="5">
                  <c:v>7</c:v>
                </c:pt>
                <c:pt idx="6">
                  <c:v>17</c:v>
                </c:pt>
                <c:pt idx="7">
                  <c:v>10</c:v>
                </c:pt>
                <c:pt idx="8">
                  <c:v>12</c:v>
                </c:pt>
                <c:pt idx="9">
                  <c:v>35</c:v>
                </c:pt>
                <c:pt idx="10">
                  <c:v>49</c:v>
                </c:pt>
                <c:pt idx="11">
                  <c:v>94</c:v>
                </c:pt>
                <c:pt idx="12">
                  <c:v>96</c:v>
                </c:pt>
                <c:pt idx="13">
                  <c:v>67</c:v>
                </c:pt>
                <c:pt idx="14">
                  <c:v>60</c:v>
                </c:pt>
                <c:pt idx="15">
                  <c:v>59</c:v>
                </c:pt>
                <c:pt idx="16">
                  <c:v>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иностранцы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val>
            <c:numRef>
              <c:f>Лист1!$C$2:$C$18</c:f>
              <c:numCache>
                <c:formatCode>General</c:formatCode>
                <c:ptCount val="17"/>
                <c:pt idx="0">
                  <c:v>15</c:v>
                </c:pt>
                <c:pt idx="1">
                  <c:v>4</c:v>
                </c:pt>
                <c:pt idx="2">
                  <c:v>5</c:v>
                </c:pt>
                <c:pt idx="3">
                  <c:v>2</c:v>
                </c:pt>
                <c:pt idx="4">
                  <c:v>2</c:v>
                </c:pt>
                <c:pt idx="5">
                  <c:v>6</c:v>
                </c:pt>
                <c:pt idx="6">
                  <c:v>3</c:v>
                </c:pt>
                <c:pt idx="7">
                  <c:v>1</c:v>
                </c:pt>
                <c:pt idx="8">
                  <c:v>8</c:v>
                </c:pt>
                <c:pt idx="9">
                  <c:v>13</c:v>
                </c:pt>
                <c:pt idx="10">
                  <c:v>16</c:v>
                </c:pt>
                <c:pt idx="11">
                  <c:v>16</c:v>
                </c:pt>
                <c:pt idx="12">
                  <c:v>29</c:v>
                </c:pt>
                <c:pt idx="13">
                  <c:v>19</c:v>
                </c:pt>
                <c:pt idx="14">
                  <c:v>19</c:v>
                </c:pt>
                <c:pt idx="15">
                  <c:v>17</c:v>
                </c:pt>
                <c:pt idx="16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8156824"/>
        <c:axId val="155578680"/>
      </c:areaChart>
      <c:catAx>
        <c:axId val="158156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578680"/>
        <c:crosses val="autoZero"/>
        <c:auto val="1"/>
        <c:lblAlgn val="ctr"/>
        <c:lblOffset val="100"/>
        <c:noMultiLvlLbl val="0"/>
      </c:catAx>
      <c:valAx>
        <c:axId val="155578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1568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0090512582985964"/>
          <c:y val="0.10308641975308643"/>
          <c:w val="0.28929095260151311"/>
          <c:h val="0.118253621075143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лиц, состоящих на учете (без ФСИН)</c:v>
                </c:pt>
              </c:strCache>
            </c:strRef>
          </c:tx>
          <c:spPr>
            <a:solidFill>
              <a:srgbClr val="FF66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4"/>
                <c:pt idx="0">
                  <c:v>2015г</c:v>
                </c:pt>
                <c:pt idx="1">
                  <c:v>2016г</c:v>
                </c:pt>
                <c:pt idx="2">
                  <c:v>2017г</c:v>
                </c:pt>
                <c:pt idx="3">
                  <c:v>8 мес 2018г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290</c:v>
                </c:pt>
                <c:pt idx="1">
                  <c:v>376</c:v>
                </c:pt>
                <c:pt idx="2">
                  <c:v>377</c:v>
                </c:pt>
                <c:pt idx="3">
                  <c:v>394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лиц, состоящих на учете в учреждения ФСИН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4"/>
                <c:pt idx="0">
                  <c:v>2015г</c:v>
                </c:pt>
                <c:pt idx="1">
                  <c:v>2016г</c:v>
                </c:pt>
                <c:pt idx="2">
                  <c:v>2017г</c:v>
                </c:pt>
                <c:pt idx="3">
                  <c:v>8 мес 2018г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41</c:v>
                </c:pt>
                <c:pt idx="1">
                  <c:v>45</c:v>
                </c:pt>
                <c:pt idx="2">
                  <c:v>42</c:v>
                </c:pt>
                <c:pt idx="3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028312"/>
        <c:axId val="159028704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число лиц, получающих АРТ (без ФСИН)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Лист1!$A$2:$A$6</c:f>
              <c:strCache>
                <c:ptCount val="4"/>
                <c:pt idx="0">
                  <c:v>2015г</c:v>
                </c:pt>
                <c:pt idx="1">
                  <c:v>2016г</c:v>
                </c:pt>
                <c:pt idx="2">
                  <c:v>2017г</c:v>
                </c:pt>
                <c:pt idx="3">
                  <c:v>8 мес 2018г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97</c:v>
                </c:pt>
                <c:pt idx="1">
                  <c:v>145</c:v>
                </c:pt>
                <c:pt idx="2">
                  <c:v>167</c:v>
                </c:pt>
                <c:pt idx="3">
                  <c:v>210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число лиц, получающих АРТ в учреждениях ФСИН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Лист1!$A$2:$A$6</c:f>
              <c:strCache>
                <c:ptCount val="4"/>
                <c:pt idx="0">
                  <c:v>2015г</c:v>
                </c:pt>
                <c:pt idx="1">
                  <c:v>2016г</c:v>
                </c:pt>
                <c:pt idx="2">
                  <c:v>2017г</c:v>
                </c:pt>
                <c:pt idx="3">
                  <c:v>8 мес 2018г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6</c:v>
                </c:pt>
                <c:pt idx="1">
                  <c:v>10</c:v>
                </c:pt>
                <c:pt idx="2">
                  <c:v>17</c:v>
                </c:pt>
                <c:pt idx="3">
                  <c:v>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028312"/>
        <c:axId val="159028704"/>
      </c:lineChart>
      <c:catAx>
        <c:axId val="159028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028704"/>
        <c:crosses val="autoZero"/>
        <c:auto val="1"/>
        <c:lblAlgn val="ctr"/>
        <c:lblOffset val="100"/>
        <c:noMultiLvlLbl val="0"/>
      </c:catAx>
      <c:valAx>
        <c:axId val="15902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028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граждане РФ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2015г</c:v>
                </c:pt>
                <c:pt idx="1">
                  <c:v>2016г</c:v>
                </c:pt>
                <c:pt idx="2">
                  <c:v>2017г</c:v>
                </c:pt>
                <c:pt idx="3">
                  <c:v>8мес 2018г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46488</c:v>
                </c:pt>
                <c:pt idx="1">
                  <c:v>49308</c:v>
                </c:pt>
                <c:pt idx="2">
                  <c:v>47940</c:v>
                </c:pt>
                <c:pt idx="3">
                  <c:v>30788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иностранные граждане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-2.0833333333333333E-3"/>
                  <c:y val="3.12500000000001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2015г</c:v>
                </c:pt>
                <c:pt idx="1">
                  <c:v>2016г</c:v>
                </c:pt>
                <c:pt idx="2">
                  <c:v>2017г</c:v>
                </c:pt>
                <c:pt idx="3">
                  <c:v>8мес 2018г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4798</c:v>
                </c:pt>
                <c:pt idx="1">
                  <c:v>4548</c:v>
                </c:pt>
                <c:pt idx="2">
                  <c:v>8198</c:v>
                </c:pt>
                <c:pt idx="3">
                  <c:v>6294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8095768"/>
        <c:axId val="158096160"/>
      </c:barChart>
      <c:catAx>
        <c:axId val="158095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096160"/>
        <c:crosses val="autoZero"/>
        <c:auto val="1"/>
        <c:lblAlgn val="ctr"/>
        <c:lblOffset val="100"/>
        <c:noMultiLvlLbl val="0"/>
      </c:catAx>
      <c:valAx>
        <c:axId val="15809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095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625994269800247E-2"/>
          <c:y val="2.3259479661816466E-2"/>
          <c:w val="0.92058346839546157"/>
          <c:h val="0.811377245508982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45</c:v>
                </c:pt>
              </c:strCache>
            </c:strRef>
          </c:tx>
          <c:spPr>
            <a:gradFill rotWithShape="1">
              <a:gsLst>
                <a:gs pos="50000">
                  <a:schemeClr val="accent6">
                    <a:lumMod val="60000"/>
                    <a:lumOff val="40000"/>
                  </a:schemeClr>
                </a:gs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l">
                <a:rot lat="0" lon="0" rev="0"/>
              </a:lightRig>
            </a:scene3d>
            <a:sp3d prstMaterial="metal">
              <a:bevelT w="10000" h="100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Sheet1!$C$1:$R$1</c:f>
              <c:strCache>
                <c:ptCount val="16"/>
                <c:pt idx="0">
                  <c:v>2003г</c:v>
                </c:pt>
                <c:pt idx="1">
                  <c:v>2004г</c:v>
                </c:pt>
                <c:pt idx="2">
                  <c:v>2005г</c:v>
                </c:pt>
                <c:pt idx="3">
                  <c:v>2006г</c:v>
                </c:pt>
                <c:pt idx="4">
                  <c:v>2007г</c:v>
                </c:pt>
                <c:pt idx="5">
                  <c:v>2008г</c:v>
                </c:pt>
                <c:pt idx="6">
                  <c:v>2009г</c:v>
                </c:pt>
                <c:pt idx="7">
                  <c:v>2010г</c:v>
                </c:pt>
                <c:pt idx="8">
                  <c:v>2011г</c:v>
                </c:pt>
                <c:pt idx="9">
                  <c:v>2012г</c:v>
                </c:pt>
                <c:pt idx="10">
                  <c:v>2013г</c:v>
                </c:pt>
                <c:pt idx="11">
                  <c:v>2014г</c:v>
                </c:pt>
                <c:pt idx="12">
                  <c:v>2015г</c:v>
                </c:pt>
                <c:pt idx="13">
                  <c:v>2016г</c:v>
                </c:pt>
                <c:pt idx="14">
                  <c:v>2017г</c:v>
                </c:pt>
                <c:pt idx="15">
                  <c:v>2018</c:v>
                </c:pt>
              </c:strCache>
            </c:strRef>
          </c:cat>
          <c:val>
            <c:numRef>
              <c:f>Sheet1!$C$2:$R$2</c:f>
              <c:numCache>
                <c:formatCode>General</c:formatCode>
                <c:ptCount val="16"/>
                <c:pt idx="0">
                  <c:v>70</c:v>
                </c:pt>
                <c:pt idx="1">
                  <c:v>89</c:v>
                </c:pt>
                <c:pt idx="2">
                  <c:v>107</c:v>
                </c:pt>
                <c:pt idx="3">
                  <c:v>115</c:v>
                </c:pt>
                <c:pt idx="4">
                  <c:v>128</c:v>
                </c:pt>
                <c:pt idx="5">
                  <c:v>148</c:v>
                </c:pt>
                <c:pt idx="6">
                  <c:v>159</c:v>
                </c:pt>
                <c:pt idx="7">
                  <c:v>179</c:v>
                </c:pt>
                <c:pt idx="8">
                  <c:v>227</c:v>
                </c:pt>
                <c:pt idx="9">
                  <c:v>288</c:v>
                </c:pt>
                <c:pt idx="10">
                  <c:v>394</c:v>
                </c:pt>
                <c:pt idx="11">
                  <c:v>515</c:v>
                </c:pt>
                <c:pt idx="12">
                  <c:v>615</c:v>
                </c:pt>
                <c:pt idx="13">
                  <c:v>698</c:v>
                </c:pt>
                <c:pt idx="14">
                  <c:v>774</c:v>
                </c:pt>
                <c:pt idx="15">
                  <c:v>825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096944"/>
        <c:axId val="158097336"/>
      </c:barChart>
      <c:catAx>
        <c:axId val="1580969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097336"/>
        <c:crosses val="autoZero"/>
        <c:auto val="1"/>
        <c:lblAlgn val="ctr"/>
        <c:lblOffset val="100"/>
        <c:noMultiLvlLbl val="0"/>
      </c:catAx>
      <c:valAx>
        <c:axId val="158097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096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91238701516094E-4"/>
          <c:y val="0"/>
          <c:w val="0.96045197740112997"/>
          <c:h val="0.68727527558874679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Зарегистрировано  ЛЖВС</c:v>
                </c:pt>
              </c:strCache>
            </c:strRef>
          </c:tx>
          <c:explosion val="15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</c:dPt>
          <c:cat>
            <c:strRef>
              <c:f>Лист1!$A$2:$A$5</c:f>
              <c:strCache>
                <c:ptCount val="4"/>
                <c:pt idx="1">
                  <c:v>иностранные граждане</c:v>
                </c:pt>
                <c:pt idx="2">
                  <c:v>жители Магаданской области</c:v>
                </c:pt>
                <c:pt idx="3">
                  <c:v>жители других субъектов РФ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22.4</c:v>
                </c:pt>
                <c:pt idx="2">
                  <c:v>82.2</c:v>
                </c:pt>
                <c:pt idx="3">
                  <c:v>17.8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238688763746914"/>
          <c:y val="0.65288550080286434"/>
          <c:w val="0.59309469353560418"/>
          <c:h val="0.338411033561724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820380306664514E-2"/>
          <c:y val="0.13325746458407681"/>
          <c:w val="0.92479887608086098"/>
          <c:h val="0.770441666853963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0785229392379576E-3"/>
                  <c:y val="-2.7324814589299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314091756951823E-2"/>
                  <c:y val="-5.9617777285744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785229392379564E-2"/>
                  <c:y val="-4.9681481071453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1570458784759126E-3"/>
                  <c:y val="-2.5527129747438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949071821671636E-16"/>
                  <c:y val="-3.8656290597903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2014г</c:v>
                </c:pt>
                <c:pt idx="1">
                  <c:v>2015г</c:v>
                </c:pt>
                <c:pt idx="2">
                  <c:v>2016г</c:v>
                </c:pt>
                <c:pt idx="3">
                  <c:v>2017г </c:v>
                </c:pt>
                <c:pt idx="4">
                  <c:v>8 мес.2018г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0.27200000000000002</c:v>
                </c:pt>
                <c:pt idx="1">
                  <c:v>0.28699999999999998</c:v>
                </c:pt>
                <c:pt idx="2">
                  <c:v>0.35</c:v>
                </c:pt>
                <c:pt idx="3">
                  <c:v>0.38600000000000001</c:v>
                </c:pt>
                <c:pt idx="4" formatCode="0.00%">
                  <c:v>0.51400000000000001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6963073480948926E-3"/>
                  <c:y val="-2.9808888642872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486119376393069E-2"/>
                  <c:y val="-2.9808888642872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5403013801236616E-2"/>
                  <c:y val="-4.2229258910735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2324490861998546E-2"/>
                  <c:y val="-2.3206481588580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9409942452048273E-2"/>
                  <c:y val="-8.4560635682914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2014г</c:v>
                </c:pt>
                <c:pt idx="1">
                  <c:v>2015г</c:v>
                </c:pt>
                <c:pt idx="2">
                  <c:v>2016г</c:v>
                </c:pt>
                <c:pt idx="3">
                  <c:v>2017г </c:v>
                </c:pt>
                <c:pt idx="4">
                  <c:v>8 мес.2018г</c:v>
                </c:pt>
              </c:strCache>
            </c:strRef>
          </c:cat>
          <c:val>
            <c:numRef>
              <c:f>Лист1!$C$2:$C$6</c:f>
              <c:numCache>
                <c:formatCode>0.0%</c:formatCode>
                <c:ptCount val="5"/>
                <c:pt idx="0">
                  <c:v>0.72799999999999998</c:v>
                </c:pt>
                <c:pt idx="1">
                  <c:v>0.71299999999999997</c:v>
                </c:pt>
                <c:pt idx="2">
                  <c:v>0.65</c:v>
                </c:pt>
                <c:pt idx="3">
                  <c:v>0.61399999999999999</c:v>
                </c:pt>
                <c:pt idx="4" formatCode="0.00%">
                  <c:v>0.48599999999999999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9407424"/>
        <c:axId val="159407816"/>
        <c:axId val="134950928"/>
      </c:bar3DChart>
      <c:catAx>
        <c:axId val="15940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407816"/>
        <c:crosses val="autoZero"/>
        <c:auto val="1"/>
        <c:lblAlgn val="ctr"/>
        <c:lblOffset val="100"/>
        <c:noMultiLvlLbl val="0"/>
      </c:catAx>
      <c:valAx>
        <c:axId val="159407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407424"/>
        <c:crosses val="autoZero"/>
        <c:crossBetween val="between"/>
      </c:valAx>
      <c:serAx>
        <c:axId val="134950928"/>
        <c:scaling>
          <c:orientation val="minMax"/>
        </c:scaling>
        <c:delete val="1"/>
        <c:axPos val="b"/>
        <c:majorTickMark val="out"/>
        <c:minorTickMark val="none"/>
        <c:tickLblPos val="nextTo"/>
        <c:crossAx val="159407816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1488135373617953"/>
          <c:w val="1"/>
          <c:h val="0.7844357101461058"/>
        </c:manualLayout>
      </c:layout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/>
              <a:t>РАСПРЕДЕЛЕНИЕ ПО ПОЛУ И ПУТЯМ ЗАРАЖЕНИЯ СРЕДИ мужчин и женщин С ВПЕРВЫЕ УСТАНОВЛЕННЫМ ДИАГНОЗОМ, ГРАЖДАН </a:t>
            </a:r>
            <a:r>
              <a:rPr lang="ru-RU" sz="1200" dirty="0" err="1"/>
              <a:t>РФв</a:t>
            </a:r>
            <a:r>
              <a:rPr lang="ru-RU" sz="1200" dirty="0"/>
              <a:t> </a:t>
            </a:r>
            <a:r>
              <a:rPr lang="ru-RU" sz="1200" dirty="0" smtClean="0"/>
              <a:t>2018 </a:t>
            </a:r>
            <a:r>
              <a:rPr lang="ru-RU" sz="1200" dirty="0"/>
              <a:t>году в </a:t>
            </a:r>
            <a:r>
              <a:rPr lang="ru-RU" sz="1200" dirty="0" err="1"/>
              <a:t>абс</a:t>
            </a:r>
            <a:r>
              <a:rPr lang="ru-RU" sz="1200" dirty="0"/>
              <a:t>. ч.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гетеросекс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94.4</c:v>
                </c:pt>
                <c:pt idx="1">
                  <c:v>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гомосекс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0.22892540909370687"/>
                  <c:y val="-4.4427730600036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5.8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в/в наркотики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5.6</c:v>
                </c:pt>
                <c:pt idx="1">
                  <c:v>23.5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 установлен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1">
                  <c:v>23.5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59408992"/>
        <c:axId val="159409384"/>
        <c:axId val="0"/>
      </c:bar3DChart>
      <c:catAx>
        <c:axId val="159408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409384"/>
        <c:crosses val="autoZero"/>
        <c:auto val="1"/>
        <c:lblAlgn val="ctr"/>
        <c:lblOffset val="100"/>
        <c:noMultiLvlLbl val="0"/>
      </c:catAx>
      <c:valAx>
        <c:axId val="159409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940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/>
              <a:t>РАСПРЕДЕЛЕНИЕ ПО ПОЛУ И ПУТЯМ ЗАРАЖЕНИЯ СРЕДИ мужчин и женщин С ВПЕРВЫЕ УСТАНОВЛЕННЫМ ДИАГНОЗОМ, ГРАЖДАН РФв 2017 году в абс. ч.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гетеросекс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72.7</c:v>
                </c:pt>
                <c:pt idx="1">
                  <c:v>42.9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гомосекс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0.22892540909370687"/>
                  <c:y val="-4.4427730600036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2.9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в/в наркотики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22.7</c:v>
                </c:pt>
                <c:pt idx="1">
                  <c:v>51.4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 установлен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4.5999999999999996</c:v>
                </c:pt>
                <c:pt idx="1">
                  <c:v>2.9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65932136"/>
        <c:axId val="265932528"/>
        <c:axId val="0"/>
      </c:bar3DChart>
      <c:catAx>
        <c:axId val="265932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5932528"/>
        <c:crosses val="autoZero"/>
        <c:auto val="1"/>
        <c:lblAlgn val="ctr"/>
        <c:lblOffset val="100"/>
        <c:noMultiLvlLbl val="0"/>
      </c:catAx>
      <c:valAx>
        <c:axId val="2659325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5932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0428331875182271E-2"/>
          <c:y val="2.1077517956921418E-2"/>
          <c:w val="0.92957166812481773"/>
          <c:h val="0.708508011029455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2016г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66FF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rgbClr val="FF66FF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rgbClr val="FF66FF"/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rgbClr val="FF66FF"/>
              </a:solidFill>
              <a:ln>
                <a:noFill/>
              </a:ln>
              <a:effectLst/>
              <a:sp3d/>
            </c:spPr>
          </c:dPt>
          <c:dLbls>
            <c:dLbl>
              <c:idx val="4"/>
              <c:layout>
                <c:manualLayout>
                  <c:x val="3.0864197530863064E-3"/>
                  <c:y val="-3.18032147290454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84,9%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FF66FF"/>
                      </a:solidFill>
                    </a:ln>
                  </c:spPr>
                </c15:leaderLines>
              </c:ext>
            </c:extLst>
          </c:dLbls>
          <c:cat>
            <c:strRef>
              <c:f>Лист1!$A$2:$A$7</c:f>
              <c:strCache>
                <c:ptCount val="5"/>
                <c:pt idx="0">
                  <c:v>состояло на "Д"</c:v>
                </c:pt>
                <c:pt idx="1">
                  <c:v>прошло "Д"</c:v>
                </c:pt>
                <c:pt idx="2">
                  <c:v>нуждалось в АРТ</c:v>
                </c:pt>
                <c:pt idx="3">
                  <c:v>получало АРТ</c:v>
                </c:pt>
                <c:pt idx="4">
                  <c:v>имели ВН ниже уровня определения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369</c:v>
                </c:pt>
                <c:pt idx="1">
                  <c:v>343</c:v>
                </c:pt>
                <c:pt idx="2">
                  <c:v>155</c:v>
                </c:pt>
                <c:pt idx="3">
                  <c:v>155</c:v>
                </c:pt>
                <c:pt idx="4" formatCode="0.00%">
                  <c:v>0.86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layout>
                <c:manualLayout>
                  <c:x val="2.4691358024691357E-2"/>
                  <c:y val="-6.67867509309952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87,9%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5"/>
                <c:pt idx="0">
                  <c:v>состояло на "Д"</c:v>
                </c:pt>
                <c:pt idx="1">
                  <c:v>прошло "Д"</c:v>
                </c:pt>
                <c:pt idx="2">
                  <c:v>нуждалось в АРТ</c:v>
                </c:pt>
                <c:pt idx="3">
                  <c:v>получало АРТ</c:v>
                </c:pt>
                <c:pt idx="4">
                  <c:v>имели ВН ниже уровня определения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407</c:v>
                </c:pt>
                <c:pt idx="1">
                  <c:v>370</c:v>
                </c:pt>
                <c:pt idx="2">
                  <c:v>184</c:v>
                </c:pt>
                <c:pt idx="3">
                  <c:v>184</c:v>
                </c:pt>
                <c:pt idx="4">
                  <c:v>87.9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2.4691358024691301E-2"/>
                  <c:y val="-3.180321472904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4135802469135915E-2"/>
                  <c:y val="-4.13441791477589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5"/>
                <c:pt idx="0">
                  <c:v>состояло на "Д"</c:v>
                </c:pt>
                <c:pt idx="1">
                  <c:v>прошло "Д"</c:v>
                </c:pt>
                <c:pt idx="2">
                  <c:v>нуждалось в АРТ</c:v>
                </c:pt>
                <c:pt idx="3">
                  <c:v>получало АРТ</c:v>
                </c:pt>
                <c:pt idx="4">
                  <c:v>имели ВН ниже уровня определения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430</c:v>
                </c:pt>
                <c:pt idx="1">
                  <c:v>357</c:v>
                </c:pt>
                <c:pt idx="2">
                  <c:v>225</c:v>
                </c:pt>
                <c:pt idx="3">
                  <c:v>225</c:v>
                </c:pt>
                <c:pt idx="4">
                  <c:v>88.2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9026744"/>
        <c:axId val="159027136"/>
        <c:axId val="0"/>
      </c:bar3DChart>
      <c:catAx>
        <c:axId val="159026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027136"/>
        <c:crosses val="autoZero"/>
        <c:auto val="1"/>
        <c:lblAlgn val="ctr"/>
        <c:lblOffset val="100"/>
        <c:noMultiLvlLbl val="0"/>
      </c:catAx>
      <c:valAx>
        <c:axId val="15902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026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40000"/>
            <a:lumOff val="60000"/>
          </a:schemeClr>
        </a:solidFill>
        <a:round/>
      </a:ln>
    </cs:spPr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0.15744</cdr:x>
      <cdr:y>0.65947</cdr:y>
    </cdr:from>
    <cdr:to>
      <cdr:x>0.26375</cdr:x>
      <cdr:y>0.7352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9768" y="2680072"/>
          <a:ext cx="64807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ru-RU" sz="1400" dirty="0" smtClean="0"/>
            <a:t>31,4%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0.38188</cdr:x>
      <cdr:y>0.65947</cdr:y>
    </cdr:from>
    <cdr:to>
      <cdr:x>0.48819</cdr:x>
      <cdr:y>0.7352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327920" y="2680072"/>
          <a:ext cx="64807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/>
            <a:t>33,7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0.60631</cdr:x>
      <cdr:y>0.65947</cdr:y>
    </cdr:from>
    <cdr:to>
      <cdr:x>0.71262</cdr:x>
      <cdr:y>0.7352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696072" y="2680072"/>
          <a:ext cx="64807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/>
            <a:t>32,9%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0.825</cdr:x>
      <cdr:y>0.67719</cdr:y>
    </cdr:from>
    <cdr:to>
      <cdr:x>0.93131</cdr:x>
      <cdr:y>0.75292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029200" y="2752080"/>
          <a:ext cx="64807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/>
            <a:t>21,3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0.70805</cdr:x>
      <cdr:y>0.09068</cdr:y>
    </cdr:from>
    <cdr:to>
      <cdr:x>0.95587</cdr:x>
      <cdr:y>0.15911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0" y="381705"/>
          <a:ext cx="10081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506 чел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0.21242</cdr:x>
      <cdr:y>0.37256</cdr:y>
    </cdr:from>
    <cdr:to>
      <cdr:x>0.43155</cdr:x>
      <cdr:y>0.46596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64096" y="1568185"/>
          <a:ext cx="891415" cy="3931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</a:rPr>
            <a:t>642 чел</a:t>
          </a:r>
          <a:r>
            <a:rPr lang="ru-RU" sz="1400" b="1" dirty="0" smtClean="0"/>
            <a:t>.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0.69788</cdr:x>
      <cdr:y>0.53032</cdr:y>
    </cdr:from>
    <cdr:to>
      <cdr:x>0.95499</cdr:x>
      <cdr:y>0.72433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736304" y="2232248"/>
          <a:ext cx="1008112" cy="816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136 человек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</cdr:x>
      <cdr:y>0.30016</cdr:y>
    </cdr:from>
    <cdr:to>
      <cdr:x>0.21242</cdr:x>
      <cdr:y>0.36612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1400681"/>
          <a:ext cx="86409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</a:rPr>
            <a:t>183 чел</a:t>
          </a:r>
          <a:endParaRPr lang="ru-RU" sz="1400" b="1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0.12942</cdr:x>
      <cdr:y>0.54435</cdr:y>
    </cdr:from>
    <cdr:to>
      <cdr:x>0.2128</cdr:x>
      <cdr:y>0.57935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5880" y="2239888"/>
          <a:ext cx="648072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0.32397</cdr:x>
      <cdr:y>0.45685</cdr:y>
    </cdr:from>
    <cdr:to>
      <cdr:x>0.42588</cdr:x>
      <cdr:y>0.54435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18048" y="1879848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0.13868</cdr:x>
      <cdr:y>0.52685</cdr:y>
    </cdr:from>
    <cdr:to>
      <cdr:x>0.23133</cdr:x>
      <cdr:y>0.59685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77888" y="2167880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33,4%</a:t>
          </a:r>
          <a:r>
            <a:rPr lang="ru-RU" sz="1100" dirty="0" smtClean="0"/>
            <a:t>	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0.19427</cdr:x>
      <cdr:y>0.59685</cdr:y>
    </cdr:from>
    <cdr:to>
      <cdr:x>0.28691</cdr:x>
      <cdr:y>0.66685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509936" y="245591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/>
            <a:t>14,6%</a:t>
          </a:r>
          <a:r>
            <a:rPr lang="ru-RU" sz="1100" dirty="0" smtClean="0"/>
            <a:t>	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0.37819</cdr:x>
      <cdr:y>0.57935</cdr:y>
    </cdr:from>
    <cdr:to>
      <cdr:x>0.47084</cdr:x>
      <cdr:y>0.64935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939473" y="238390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/>
            <a:t>22,2%</a:t>
          </a:r>
          <a:r>
            <a:rPr lang="ru-RU" sz="1100" dirty="0" smtClean="0"/>
            <a:t>	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0.5542</cdr:x>
      <cdr:y>0.56185</cdr:y>
    </cdr:from>
    <cdr:to>
      <cdr:x>0.64685</cdr:x>
      <cdr:y>0.63185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307487" y="2311896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/>
            <a:t>40,4%</a:t>
          </a:r>
          <a:r>
            <a:rPr lang="ru-RU" sz="1100" dirty="0" smtClean="0"/>
            <a:t>	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0.69456</cdr:x>
      <cdr:y>0.56185</cdr:y>
    </cdr:from>
    <cdr:to>
      <cdr:x>0.7872</cdr:x>
      <cdr:y>0.63185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398368" y="2311896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/>
            <a:t>50%</a:t>
          </a:r>
          <a:r>
            <a:rPr lang="ru-RU" sz="1100" dirty="0" smtClean="0"/>
            <a:t>	</a:t>
          </a:r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21B00-6FC2-41C5-8CC8-B9EEA04C504C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98FED-E309-4234-8533-7FE78C0777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01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4F934-0B1F-4A2D-B327-660F7F58F120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592BD-A84E-44A3-8DF7-E6ED0C1DA7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04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44550">
              <a:defRPr sz="1200" b="1">
                <a:solidFill>
                  <a:schemeClr val="tx1"/>
                </a:solidFill>
                <a:latin typeface="Times New Roman Cyr" panose="02020603050405020304" pitchFamily="18" charset="0"/>
              </a:defRPr>
            </a:lvl1pPr>
            <a:lvl2pPr marL="742950" indent="-285750" defTabSz="844550">
              <a:defRPr sz="1200" b="1">
                <a:solidFill>
                  <a:schemeClr val="tx1"/>
                </a:solidFill>
                <a:latin typeface="Times New Roman Cyr" panose="02020603050405020304" pitchFamily="18" charset="0"/>
              </a:defRPr>
            </a:lvl2pPr>
            <a:lvl3pPr marL="1143000" indent="-228600" defTabSz="844550">
              <a:defRPr sz="1200" b="1">
                <a:solidFill>
                  <a:schemeClr val="tx1"/>
                </a:solidFill>
                <a:latin typeface="Times New Roman Cyr" panose="02020603050405020304" pitchFamily="18" charset="0"/>
              </a:defRPr>
            </a:lvl3pPr>
            <a:lvl4pPr marL="1600200" indent="-228600" defTabSz="844550">
              <a:defRPr sz="1200" b="1">
                <a:solidFill>
                  <a:schemeClr val="tx1"/>
                </a:solidFill>
                <a:latin typeface="Times New Roman Cyr" panose="02020603050405020304" pitchFamily="18" charset="0"/>
              </a:defRPr>
            </a:lvl4pPr>
            <a:lvl5pPr marL="2057400" indent="-228600" defTabSz="844550">
              <a:defRPr sz="1200" b="1">
                <a:solidFill>
                  <a:schemeClr val="tx1"/>
                </a:solidFill>
                <a:latin typeface="Times New Roman Cyr" panose="02020603050405020304" pitchFamily="18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 Cyr" panose="02020603050405020304" pitchFamily="18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 Cyr" panose="02020603050405020304" pitchFamily="18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 Cyr" panose="02020603050405020304" pitchFamily="18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 Cyr" panose="02020603050405020304" pitchFamily="18" charset="0"/>
              </a:defRPr>
            </a:lvl9pPr>
          </a:lstStyle>
          <a:p>
            <a:fld id="{585C419C-36B6-45B2-A93B-0C1F1EE48ACF}" type="slidenum">
              <a:rPr lang="ru-RU" altLang="ru-RU" b="0">
                <a:latin typeface="Times New Roman" panose="02020603050405020304" pitchFamily="18" charset="0"/>
              </a:rPr>
              <a:pPr/>
              <a:t>1</a:t>
            </a:fld>
            <a:endParaRPr lang="ru-RU" altLang="ru-RU" b="0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2050" cy="372903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6" y="4723569"/>
            <a:ext cx="5408613" cy="44742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937938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64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48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02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65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98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52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93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1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32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7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39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85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70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77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05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47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74AC4-643B-4B88-AC7B-6B8572E0DA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9609014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21E12-6CC3-4A64-847F-6384BC3513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9751511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AF42C-8DBB-4B58-BFEB-B87342F0EB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8936988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C6F61-B936-4478-ADD3-E1AD192292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8535911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E10F41-EE7F-4754-B2B6-A5C6CC9F91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851905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66879-E5CF-431D-A9C1-BDEA1E81C89F}" type="datetimeFigureOut">
              <a:rPr lang="ru-RU"/>
              <a:pPr>
                <a:defRPr/>
              </a:pPr>
              <a:t>04.09.2018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6B4E1-8F08-493B-A2F2-8CED5CDD5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86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F3262-090A-412C-9CC0-4F8C16C64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0621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24705-6006-4B0C-96EE-B6A40684B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843353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360DA-0D51-4DA9-91BF-CBB7033F4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843282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18EE2-2F59-4827-8148-91B1FA116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545592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8EC1F-2965-495E-9E5F-6AF721D7E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15969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AEB70-E22B-4B98-AF1E-F47ACCBEB2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3490576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A7BE1-25BB-4816-99BE-7EE9A2075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05774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9563B-0D55-4548-ADCC-B437140FC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971038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296C5-7F37-4A16-AD94-3C265785D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823750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BB55-976A-4827-A7EC-B64C1AB2D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488827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2FD4D-7EA7-4400-A9C6-2C15F4259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421526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BF704-68EB-4F98-9DD8-C1D05A3EE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187101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B4BEC-35AA-4B74-AE6C-FB3CD6808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91500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685800" y="6248400"/>
            <a:ext cx="35052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FF27D5-3A17-467D-B756-6167FD682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554222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685800" y="6248400"/>
            <a:ext cx="35052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912242-52E7-411F-B0E0-41B37158C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05012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76F2F-445E-463B-AF6A-7CBDA5FDE3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2345621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1A94B-5A98-455D-976F-488690F86A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8955722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7E915-B0EF-4652-A06F-DBC9205C20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2266044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FD2296-982F-4058-AE37-424A3F6AED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261715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46904-9372-414B-B66A-77918CE4BB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9884252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C859C-8AD4-465F-A5A6-AA2950D8D1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7975563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247B6-2B51-4163-935C-EABB360DBC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7407480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5EAF5"/>
            </a:gs>
            <a:gs pos="50000">
              <a:srgbClr val="FFFEE9"/>
            </a:gs>
            <a:gs pos="100000">
              <a:srgbClr val="D5EAF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Щелкните для правки стиля образца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Щелкните для правки стилей образца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9578596" algn="ctr" rotWithShape="0">
              <a:srgbClr val="F4EE00"/>
            </a:outerShdw>
          </a:effec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990000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b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rgbClr val="D5EAF5"/>
                </a:solidFill>
                <a:effectDag name="">
                  <a:cont type="tree" name="">
                    <a:effect ref="fillLine"/>
                    <a:outerShdw dist="38100" dir="13500000" algn="br">
                      <a:srgbClr val="E9F8FF"/>
                    </a:outerShdw>
                  </a:cont>
                  <a:cont type="tree" name="">
                    <a:effect ref="fillLine"/>
                    <a:outerShdw dist="38100" dir="2700000" algn="tl">
                      <a:srgbClr val="7F8C93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7EA0AD8-17BC-4ABA-9A86-B74FCC5C5A99}" type="slidenum">
              <a:rPr lang="ru-RU" altLang="ru-RU" b="1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b="1" smtClean="0"/>
          </a:p>
        </p:txBody>
      </p:sp>
    </p:spTree>
    <p:extLst>
      <p:ext uri="{BB962C8B-B14F-4D97-AF65-F5344CB8AC3E}">
        <p14:creationId xmlns:p14="http://schemas.microsoft.com/office/powerpoint/2010/main" val="9636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88" r:id="rId14"/>
  </p:sldLayoutIdLst>
  <p:transition>
    <p:random/>
  </p:transition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5EAF5"/>
            </a:gs>
            <a:gs pos="50000">
              <a:srgbClr val="FFFEE9"/>
            </a:gs>
            <a:gs pos="100000">
              <a:srgbClr val="D5EAF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Щелкните для правки стиля образца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Щелкните для правки стилей образца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9578596" algn="ctr" rotWithShape="0">
              <a:srgbClr val="F4EE00"/>
            </a:outerShdw>
          </a:effec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750">
                <a:solidFill>
                  <a:srgbClr val="990000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b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350">
                <a:solidFill>
                  <a:srgbClr val="D5EAF5"/>
                </a:solidFill>
                <a:effectDag name="">
                  <a:cont type="tree" name="">
                    <a:effect ref="fillLine"/>
                    <a:outerShdw dist="38100" dir="13500000" algn="br">
                      <a:srgbClr val="E9F8FF"/>
                    </a:outerShdw>
                  </a:cont>
                  <a:cont type="tree" name="">
                    <a:effect ref="fillLine"/>
                    <a:outerShdw dist="38100" dir="2700000" algn="tl">
                      <a:srgbClr val="7F8C93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66634F6-718E-4AB3-881E-FBD95D1AAA15}" type="slidenum">
              <a:rPr lang="ru-RU" b="1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360058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</p:sldLayoutIdLst>
  <p:transition>
    <p:random/>
  </p:transition>
  <p:hf hdr="0" ftr="0" dt="0"/>
  <p:txStyles>
    <p:titleStyle>
      <a:lvl1pPr algn="ctr" defTabSz="5715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715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2pPr>
      <a:lvl3pPr algn="ctr" defTabSz="5715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3pPr>
      <a:lvl4pPr algn="ctr" defTabSz="5715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4pPr>
      <a:lvl5pPr algn="ctr" defTabSz="5715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5pPr>
      <a:lvl6pPr marL="342900" algn="ctr" defTabSz="5715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6pPr>
      <a:lvl7pPr marL="685800" algn="ctr" defTabSz="5715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7pPr>
      <a:lvl8pPr marL="1028700" algn="ctr" defTabSz="5715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8pPr>
      <a:lvl9pPr marL="1371600" algn="ctr" defTabSz="5715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defTabSz="5715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57150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defTabSz="571500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defTabSz="571500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defTabSz="571500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5pPr>
      <a:lvl6pPr marL="1885950" indent="-171450" algn="l" defTabSz="571500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6pPr>
      <a:lvl7pPr marL="2228850" indent="-171450" algn="l" defTabSz="571500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7pPr>
      <a:lvl8pPr marL="2571750" indent="-171450" algn="l" defTabSz="571500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8pPr>
      <a:lvl9pPr marL="2914650" indent="-171450" algn="l" defTabSz="571500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_____Microsoft_Excel_97-20031.xls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_____Microsoft_Excel_97-20032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85750" y="1243013"/>
            <a:ext cx="8343900" cy="3275186"/>
          </a:xfrm>
        </p:spPr>
        <p:txBody>
          <a:bodyPr/>
          <a:lstStyle/>
          <a:p>
            <a:pPr>
              <a:defRPr/>
            </a:pPr>
            <a:r>
              <a:rPr lang="ru-RU" alt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ru-RU" alt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</a:br>
            <a:r>
              <a:rPr lang="ru-RU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О состоянии заболеваемости ВИЧ-инфекцией и профилактической работе по ее снижению в  Магаданской области</a:t>
            </a:r>
            <a:br>
              <a:rPr lang="ru-RU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</a:br>
            <a:endParaRPr lang="ru-RU" altLang="ru-RU" sz="3600" b="1" dirty="0" smtClean="0">
              <a:solidFill>
                <a:srgbClr val="000000"/>
              </a:solidFill>
              <a:latin typeface="Times New Roman Cyr" panose="02020603050405020304" pitchFamily="18" charset="0"/>
            </a:endParaRPr>
          </a:p>
        </p:txBody>
      </p:sp>
      <p:sp>
        <p:nvSpPr>
          <p:cNvPr id="2052" name="Text Box 1029"/>
          <p:cNvSpPr txBox="1">
            <a:spLocks noChangeArrowheads="1"/>
          </p:cNvSpPr>
          <p:nvPr/>
        </p:nvSpPr>
        <p:spPr bwMode="auto">
          <a:xfrm>
            <a:off x="9346016" y="858864"/>
            <a:ext cx="1070066" cy="19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Times New Roman Cyr" panose="02020603050405020304" pitchFamily="18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Times New Roman Cyr" panose="02020603050405020304" pitchFamily="18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Times New Roman Cyr" panose="02020603050405020304" pitchFamily="18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Times New Roman Cyr" panose="02020603050405020304" pitchFamily="18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Times New Roman Cyr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 Cyr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 Cyr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 Cyr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 Cyr" panose="02020603050405020304" pitchFamily="18" charset="0"/>
              </a:defRPr>
            </a:lvl9pPr>
          </a:lstStyle>
          <a:p>
            <a:pPr eaLnBrk="1" hangingPunct="1"/>
            <a:endParaRPr lang="ru-RU" altLang="ru-RU" sz="1800" b="0">
              <a:latin typeface="Arial" panose="020B0604020202020204" pitchFamily="34" charset="0"/>
            </a:endParaRPr>
          </a:p>
        </p:txBody>
      </p:sp>
      <p:sp>
        <p:nvSpPr>
          <p:cNvPr id="100360" name="Text Box 1032"/>
          <p:cNvSpPr txBox="1">
            <a:spLocks noChangeArrowheads="1"/>
          </p:cNvSpPr>
          <p:nvPr/>
        </p:nvSpPr>
        <p:spPr bwMode="auto">
          <a:xfrm>
            <a:off x="0" y="4653136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Times New Roman Cyr" panose="02020603050405020304" pitchFamily="18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Times New Roman Cyr" panose="02020603050405020304" pitchFamily="18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Times New Roman Cyr" panose="02020603050405020304" pitchFamily="18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Times New Roman Cyr" panose="02020603050405020304" pitchFamily="18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Times New Roman Cyr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 Cyr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 Cyr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 Cyr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 Cyr" panose="02020603050405020304" pitchFamily="18" charset="0"/>
              </a:defRPr>
            </a:lvl9pPr>
          </a:lstStyle>
          <a:p>
            <a:pPr algn="ctr">
              <a:defRPr/>
            </a:pPr>
            <a:endParaRPr lang="ru-RU" altLang="ru-RU" sz="1900" dirty="0" smtClean="0"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1900" dirty="0" smtClean="0"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altLang="ru-RU" sz="1800" b="0" dirty="0" smtClean="0">
              <a:latin typeface="Arial" panose="020B0604020202020204" pitchFamily="34" charset="0"/>
            </a:endParaRPr>
          </a:p>
        </p:txBody>
      </p:sp>
      <p:pic>
        <p:nvPicPr>
          <p:cNvPr id="12290" name="Picture 2" descr="Coat of Arms of Magadan oblast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466" y="0"/>
            <a:ext cx="987286" cy="123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691680" cy="13407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91382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autoUpdateAnimBg="0"/>
      <p:bldP spid="10036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ВИЧ и беременнос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5532"/>
            <a:ext cx="8856984" cy="631466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7504" y="1"/>
            <a:ext cx="9036496" cy="62068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Профилактика перинатальной ВИЧ-инфекции.</a:t>
            </a:r>
          </a:p>
        </p:txBody>
      </p:sp>
      <p:graphicFrame>
        <p:nvGraphicFramePr>
          <p:cNvPr id="145493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839797"/>
              </p:ext>
            </p:extLst>
          </p:nvPr>
        </p:nvGraphicFramePr>
        <p:xfrm>
          <a:off x="3" y="548680"/>
          <a:ext cx="9036494" cy="6617899"/>
        </p:xfrm>
        <a:graphic>
          <a:graphicData uri="http://schemas.openxmlformats.org/drawingml/2006/table">
            <a:tbl>
              <a:tblPr/>
              <a:tblGrid>
                <a:gridCol w="4179054"/>
                <a:gridCol w="1071682"/>
                <a:gridCol w="2429146"/>
                <a:gridCol w="1356612"/>
              </a:tblGrid>
              <a:tr h="341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2016г.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2017г.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 мес. 2018 г.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Число ВИЧ-инфицированных, пролонгирующих беременность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3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Число родивших ВИЧ-инфицированных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44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Охват ВИЧ-инфицированных беременных, получивших 3-х этапную химиопрофилактику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во время беременности - 100%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в родах - 81,8% *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(9 из 11)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Индикативный показ – 93,5%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100%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6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Доля беременных с неопределяемой вирусной нагрузкой перед родами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75,0%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(6 из 8)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81,8%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(9 из 11)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Индикативный показатель –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80,0%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92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Охват новорожденных химиопрофилактикой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100%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Индикативный показатель –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99,6%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647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*</a:t>
                      </a: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причины: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         активная зависимость – алкоголь,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       самовольный уход из стационара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1612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821"/>
            <a:ext cx="7772400" cy="1143000"/>
          </a:xfrm>
        </p:spPr>
        <p:txBody>
          <a:bodyPr>
            <a:noAutofit/>
          </a:bodyPr>
          <a:lstStyle/>
          <a:p>
            <a:r>
              <a:rPr lang="ru-RU" sz="2400" b="1" kern="1200" dirty="0">
                <a:solidFill>
                  <a:srgbClr val="002060"/>
                </a:solidFill>
              </a:rPr>
              <a:t>Диспансеризация </a:t>
            </a:r>
            <a:br>
              <a:rPr lang="ru-RU" sz="2400" b="1" kern="1200" dirty="0">
                <a:solidFill>
                  <a:srgbClr val="002060"/>
                </a:solidFill>
              </a:rPr>
            </a:br>
            <a:r>
              <a:rPr lang="ru-RU" sz="2400" b="1" kern="1200" dirty="0">
                <a:solidFill>
                  <a:srgbClr val="002060"/>
                </a:solidFill>
              </a:rPr>
              <a:t>(с учетом контингентов ФСИН</a:t>
            </a:r>
            <a:r>
              <a:rPr lang="ru-RU" sz="2400" b="1" kern="1200" dirty="0" smtClean="0">
                <a:solidFill>
                  <a:srgbClr val="002060"/>
                </a:solidFill>
              </a:rPr>
              <a:t>) в 2016-2018гг</a:t>
            </a:r>
            <a:endParaRPr lang="ru-RU" sz="2400" b="1" kern="1200" dirty="0">
              <a:solidFill>
                <a:srgbClr val="002060"/>
              </a:solidFill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129115"/>
              </p:ext>
            </p:extLst>
          </p:nvPr>
        </p:nvGraphicFramePr>
        <p:xfrm>
          <a:off x="457200" y="2132856"/>
          <a:ext cx="8229600" cy="399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4091247" y="1854116"/>
            <a:ext cx="5072066" cy="129860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Состояли на диспансерном учете в 2017г - 407 чел.</a:t>
            </a:r>
          </a:p>
          <a:p>
            <a:r>
              <a:rPr lang="ru-RU" sz="1600" dirty="0" smtClean="0"/>
              <a:t>Охват диспансеризацией – 91%.</a:t>
            </a:r>
          </a:p>
          <a:p>
            <a:r>
              <a:rPr lang="ru-RU" sz="1600" dirty="0" smtClean="0"/>
              <a:t>Охват АРВТ в 2017г – 45,2% (184 пациента).</a:t>
            </a:r>
          </a:p>
          <a:p>
            <a:r>
              <a:rPr lang="ru-RU" sz="1600" dirty="0" smtClean="0"/>
              <a:t>Доля лиц, имеющих неопределяемую вирусную нагрузку -  88%. 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133956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АРВТ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9857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kern="1200" dirty="0" smtClean="0">
                <a:solidFill>
                  <a:srgbClr val="002060"/>
                </a:solidFill>
              </a:rPr>
              <a:t>Охват ЛЖВС АРВТ в 2015 – 2018гг.</a:t>
            </a:r>
            <a:endParaRPr lang="ru-RU" sz="24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084198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EAEB70-E22B-4B98-AF1E-F47ACCBEB292}" type="slidenum">
              <a:rPr lang="ru-RU" altLang="ru-RU" smtClean="0"/>
              <a:pPr/>
              <a:t>12</a:t>
            </a:fld>
            <a:endParaRPr lang="ru-RU" altLang="ru-RU"/>
          </a:p>
        </p:txBody>
      </p:sp>
      <p:sp>
        <p:nvSpPr>
          <p:cNvPr id="9" name="TextBox 1"/>
          <p:cNvSpPr txBox="1"/>
          <p:nvPr/>
        </p:nvSpPr>
        <p:spPr>
          <a:xfrm>
            <a:off x="3059832" y="3784476"/>
            <a:ext cx="864096" cy="22058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38,5%</a:t>
            </a:r>
            <a:r>
              <a:rPr lang="ru-RU" sz="1100" dirty="0" smtClean="0"/>
              <a:t>	</a:t>
            </a:r>
            <a:endParaRPr lang="ru-RU" sz="1100" dirty="0"/>
          </a:p>
        </p:txBody>
      </p:sp>
      <p:sp>
        <p:nvSpPr>
          <p:cNvPr id="10" name="TextBox 1"/>
          <p:cNvSpPr txBox="1"/>
          <p:nvPr/>
        </p:nvSpPr>
        <p:spPr>
          <a:xfrm>
            <a:off x="4229962" y="3464337"/>
            <a:ext cx="684076" cy="21388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44,3%</a:t>
            </a:r>
            <a:r>
              <a:rPr lang="ru-RU" sz="1100" dirty="0" smtClean="0"/>
              <a:t>			</a:t>
            </a:r>
            <a:endParaRPr lang="ru-RU" sz="1100" dirty="0"/>
          </a:p>
        </p:txBody>
      </p:sp>
      <p:sp>
        <p:nvSpPr>
          <p:cNvPr id="11" name="TextBox 1"/>
          <p:cNvSpPr txBox="1"/>
          <p:nvPr/>
        </p:nvSpPr>
        <p:spPr>
          <a:xfrm>
            <a:off x="5760785" y="3231560"/>
            <a:ext cx="757064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53,8%</a:t>
            </a:r>
            <a:r>
              <a:rPr lang="ru-RU" sz="1100" dirty="0" smtClean="0"/>
              <a:t>	</a:t>
            </a:r>
            <a:endParaRPr lang="ru-RU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6553200" y="2492896"/>
            <a:ext cx="2411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Доля лиц с неопределяемой ВН ВИЧ:</a:t>
            </a:r>
          </a:p>
          <a:p>
            <a:r>
              <a:rPr lang="ru-RU" dirty="0" smtClean="0"/>
              <a:t>МОЦПБС  – 88,2%</a:t>
            </a:r>
          </a:p>
          <a:p>
            <a:r>
              <a:rPr lang="ru-RU" dirty="0" smtClean="0"/>
              <a:t>ФСИН – 88%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582759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EAEB70-E22B-4B98-AF1E-F47ACCBEB292}" type="slidenum">
              <a:rPr lang="ru-RU" altLang="ru-RU" smtClean="0"/>
              <a:pPr/>
              <a:t>13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32772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u="sng" dirty="0">
                <a:solidFill>
                  <a:srgbClr val="000000"/>
                </a:solidFill>
              </a:rPr>
              <a:t>В рамках Всероссийских акций «Стоп ВИЧ/СПИД» и День борьбы со </a:t>
            </a:r>
            <a:r>
              <a:rPr lang="ru-RU" sz="2200" u="sng" dirty="0" smtClean="0">
                <a:solidFill>
                  <a:srgbClr val="000000"/>
                </a:solidFill>
              </a:rPr>
              <a:t>СПИД  проведены: </a:t>
            </a:r>
            <a:endParaRPr lang="ru-RU" sz="2200" u="sng" dirty="0" smtClean="0">
              <a:solidFill>
                <a:srgbClr val="000000"/>
              </a:solidFill>
            </a:endParaRPr>
          </a:p>
          <a:p>
            <a:pPr lvl="0"/>
            <a:endParaRPr lang="ru-RU" sz="2200" u="sng" dirty="0" smtClean="0">
              <a:solidFill>
                <a:srgbClr val="00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65542"/>
              </p:ext>
            </p:extLst>
          </p:nvPr>
        </p:nvGraphicFramePr>
        <p:xfrm>
          <a:off x="611560" y="1572032"/>
          <a:ext cx="5040560" cy="21031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040560"/>
              </a:tblGrid>
              <a:tr h="346837"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</a:rPr>
                        <a:t>Акции</a:t>
                      </a:r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00"/>
                          </a:solidFill>
                        </a:rPr>
                        <a:t>«Знать, чтобы жить!</a:t>
                      </a:r>
                      <a:endParaRPr lang="ru-RU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00"/>
                          </a:solidFill>
                        </a:rPr>
                        <a:t>«Красная лента - с надеждой на будущее без СПИДа»</a:t>
                      </a:r>
                      <a:endParaRPr lang="ru-RU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</a:rPr>
                        <a:t>«ВИЧ не передается через дружбу!»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ru-RU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</a:rPr>
                        <a:t>«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#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</a:rPr>
                        <a:t>СТОП ВИЧ/СПИД»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t="23000" r="5500" b="14000"/>
          <a:stretch/>
        </p:blipFill>
        <p:spPr>
          <a:xfrm rot="5400000">
            <a:off x="4103948" y="2099611"/>
            <a:ext cx="5760640" cy="32403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7" t="28350" r="1467" b="30390"/>
          <a:stretch/>
        </p:blipFill>
        <p:spPr>
          <a:xfrm>
            <a:off x="863588" y="3607696"/>
            <a:ext cx="4032448" cy="295781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396335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EAEB70-E22B-4B98-AF1E-F47ACCBEB292}" type="slidenum">
              <a:rPr lang="ru-RU" altLang="ru-RU" smtClean="0"/>
              <a:pPr/>
              <a:t>14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44624"/>
            <a:ext cx="9144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u="sng" dirty="0">
                <a:solidFill>
                  <a:srgbClr val="000000"/>
                </a:solidFill>
              </a:rPr>
              <a:t>В рамках Всероссийских акций «Стоп ВИЧ/СПИД» и День борьбы со </a:t>
            </a:r>
            <a:r>
              <a:rPr lang="ru-RU" sz="2200" u="sng" dirty="0" smtClean="0">
                <a:solidFill>
                  <a:srgbClr val="000000"/>
                </a:solidFill>
              </a:rPr>
              <a:t>СПИД  проведены: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</a:rPr>
              <a:t>«</a:t>
            </a:r>
            <a:r>
              <a:rPr lang="ru-RU" sz="2000" dirty="0" smtClean="0">
                <a:solidFill>
                  <a:srgbClr val="000000"/>
                </a:solidFill>
              </a:rPr>
              <a:t>Мое здоровье – мое право»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</a:rPr>
              <a:t>«Узнай об этом на </a:t>
            </a:r>
            <a:r>
              <a:rPr lang="ru-RU" sz="2000" dirty="0" smtClean="0">
                <a:solidFill>
                  <a:srgbClr val="000000"/>
                </a:solidFill>
              </a:rPr>
              <a:t>работе»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</a:rPr>
              <a:t>Викторины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00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rgbClr val="00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00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rgbClr val="00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00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rgbClr val="00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00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rgbClr val="00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00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rgbClr val="00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rgbClr val="00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</a:rPr>
              <a:t>Тематические </a:t>
            </a:r>
            <a:r>
              <a:rPr lang="ru-RU" sz="2000" dirty="0" smtClean="0">
                <a:solidFill>
                  <a:srgbClr val="000000"/>
                </a:solidFill>
              </a:rPr>
              <a:t>вечера, </a:t>
            </a:r>
            <a:endParaRPr lang="ru-RU" sz="2000" dirty="0" smtClean="0">
              <a:solidFill>
                <a:srgbClr val="00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</a:rPr>
              <a:t>лекции</a:t>
            </a:r>
            <a:r>
              <a:rPr lang="ru-RU" sz="2000" dirty="0" smtClean="0">
                <a:solidFill>
                  <a:srgbClr val="000000"/>
                </a:solidFill>
              </a:rPr>
              <a:t>, конференции, </a:t>
            </a:r>
            <a:endParaRPr lang="ru-RU" sz="2000" dirty="0" smtClean="0">
              <a:solidFill>
                <a:srgbClr val="00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</a:rPr>
              <a:t>беседы</a:t>
            </a:r>
            <a:r>
              <a:rPr lang="ru-RU" sz="2000" dirty="0" smtClean="0">
                <a:solidFill>
                  <a:srgbClr val="000000"/>
                </a:solidFill>
              </a:rPr>
              <a:t>, круглые столы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</a:rPr>
              <a:t>Выступления по региональным телерадиоканалам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</a:rPr>
              <a:t>Публикации в региональной прессе и на Интернет – </a:t>
            </a:r>
            <a:r>
              <a:rPr lang="ru-RU" sz="2000" dirty="0" smtClean="0">
                <a:solidFill>
                  <a:srgbClr val="000000"/>
                </a:solidFill>
              </a:rPr>
              <a:t>ресурсах</a:t>
            </a:r>
            <a:endParaRPr lang="ru-RU" sz="2000" dirty="0" smtClean="0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1" t="20867" r="7995"/>
          <a:stretch/>
        </p:blipFill>
        <p:spPr>
          <a:xfrm>
            <a:off x="3995936" y="692696"/>
            <a:ext cx="4824536" cy="300379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8000" r="13775"/>
          <a:stretch/>
        </p:blipFill>
        <p:spPr>
          <a:xfrm>
            <a:off x="251520" y="1775138"/>
            <a:ext cx="4201520" cy="317358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19174" b="13244"/>
          <a:stretch/>
        </p:blipFill>
        <p:spPr>
          <a:xfrm>
            <a:off x="3131840" y="3227647"/>
            <a:ext cx="5940152" cy="27869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8645513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92227"/>
            <a:ext cx="4572000" cy="3048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EAEB70-E22B-4B98-AF1E-F47ACCBEB292}" type="slidenum">
              <a:rPr lang="ru-RU" altLang="ru-RU" smtClean="0"/>
              <a:pPr/>
              <a:t>15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44624"/>
            <a:ext cx="9144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u="sng" dirty="0">
                <a:solidFill>
                  <a:srgbClr val="000000"/>
                </a:solidFill>
              </a:rPr>
              <a:t>В рамках Всероссийских акций «Стоп ВИЧ/СПИД» и День борьбы со </a:t>
            </a:r>
            <a:r>
              <a:rPr lang="ru-RU" sz="2200" u="sng" dirty="0" smtClean="0">
                <a:solidFill>
                  <a:srgbClr val="000000"/>
                </a:solidFill>
              </a:rPr>
              <a:t>СПИД  проведены: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err="1" smtClean="0">
                <a:solidFill>
                  <a:srgbClr val="000000"/>
                </a:solidFill>
              </a:rPr>
              <a:t>Флешмоб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</a:p>
          <a:p>
            <a:pPr lvl="0"/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     </a:t>
            </a:r>
            <a:r>
              <a:rPr lang="ru-RU" sz="2000" dirty="0" smtClean="0">
                <a:solidFill>
                  <a:srgbClr val="000000"/>
                </a:solidFill>
              </a:rPr>
              <a:t>«</a:t>
            </a:r>
            <a:r>
              <a:rPr lang="ru-RU" sz="2000" dirty="0">
                <a:solidFill>
                  <a:srgbClr val="000000"/>
                </a:solidFill>
              </a:rPr>
              <a:t>Цените жизнь, она у нас </a:t>
            </a:r>
            <a:r>
              <a:rPr lang="ru-RU" sz="2000" dirty="0" smtClean="0">
                <a:solidFill>
                  <a:srgbClr val="000000"/>
                </a:solidFill>
              </a:rPr>
              <a:t>одна!»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580" y="1171811"/>
            <a:ext cx="4573916" cy="304927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149948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EAEB70-E22B-4B98-AF1E-F47ACCBEB292}" type="slidenum">
              <a:rPr lang="ru-RU" altLang="ru-RU" smtClean="0"/>
              <a:pPr/>
              <a:t>16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44624"/>
            <a:ext cx="9144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u="sng" dirty="0">
                <a:solidFill>
                  <a:srgbClr val="000000"/>
                </a:solidFill>
              </a:rPr>
              <a:t>В рамках Всероссийских акций «Стоп ВИЧ/СПИД» и День борьбы со </a:t>
            </a:r>
            <a:r>
              <a:rPr lang="ru-RU" sz="2200" u="sng" dirty="0" smtClean="0">
                <a:solidFill>
                  <a:srgbClr val="000000"/>
                </a:solidFill>
              </a:rPr>
              <a:t>СПИД  проведены: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</a:rPr>
              <a:t>Трансляции </a:t>
            </a:r>
            <a:r>
              <a:rPr lang="ru-RU" sz="2000" dirty="0">
                <a:solidFill>
                  <a:srgbClr val="000000"/>
                </a:solidFill>
              </a:rPr>
              <a:t>профилактических аудио </a:t>
            </a:r>
            <a:endParaRPr lang="ru-RU" sz="2000" dirty="0" smtClean="0">
              <a:solidFill>
                <a:srgbClr val="000000"/>
              </a:solidFill>
            </a:endParaRPr>
          </a:p>
          <a:p>
            <a:r>
              <a:rPr lang="ru-RU" sz="2000" dirty="0" smtClean="0">
                <a:solidFill>
                  <a:srgbClr val="000000"/>
                </a:solidFill>
              </a:rPr>
              <a:t>и </a:t>
            </a:r>
            <a:r>
              <a:rPr lang="ru-RU" sz="2000" dirty="0">
                <a:solidFill>
                  <a:srgbClr val="000000"/>
                </a:solidFill>
              </a:rPr>
              <a:t>видеороликов на ТВ и </a:t>
            </a:r>
            <a:r>
              <a:rPr lang="ru-RU" sz="2000" dirty="0" smtClean="0">
                <a:solidFill>
                  <a:srgbClr val="000000"/>
                </a:solidFill>
              </a:rPr>
              <a:t>радио</a:t>
            </a:r>
            <a:r>
              <a:rPr lang="ru-RU" sz="2000" dirty="0">
                <a:solidFill>
                  <a:srgbClr val="000000"/>
                </a:solidFill>
              </a:rPr>
              <a:t>,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endParaRPr lang="ru-RU" sz="2000" dirty="0" smtClean="0">
              <a:solidFill>
                <a:srgbClr val="000000"/>
              </a:solidFill>
            </a:endParaRPr>
          </a:p>
          <a:p>
            <a:r>
              <a:rPr lang="ru-RU" sz="2000" dirty="0" smtClean="0">
                <a:solidFill>
                  <a:srgbClr val="000000"/>
                </a:solidFill>
              </a:rPr>
              <a:t>в </a:t>
            </a:r>
            <a:r>
              <a:rPr lang="ru-RU" sz="2000" dirty="0">
                <a:solidFill>
                  <a:srgbClr val="000000"/>
                </a:solidFill>
              </a:rPr>
              <a:t>маршрутных такси, кинотеатрах, </a:t>
            </a:r>
            <a:endParaRPr lang="ru-RU" sz="2000" dirty="0" smtClean="0">
              <a:solidFill>
                <a:srgbClr val="000000"/>
              </a:solidFill>
            </a:endParaRPr>
          </a:p>
          <a:p>
            <a:r>
              <a:rPr lang="ru-RU" sz="2000" dirty="0" smtClean="0">
                <a:solidFill>
                  <a:srgbClr val="000000"/>
                </a:solidFill>
              </a:rPr>
              <a:t>на </a:t>
            </a:r>
            <a:r>
              <a:rPr lang="ru-RU" sz="2000" dirty="0">
                <a:solidFill>
                  <a:srgbClr val="000000"/>
                </a:solidFill>
              </a:rPr>
              <a:t>рекламных мониторах улиц </a:t>
            </a:r>
            <a:endParaRPr lang="ru-RU" sz="2000" dirty="0" smtClean="0">
              <a:solidFill>
                <a:srgbClr val="000000"/>
              </a:solidFill>
            </a:endParaRPr>
          </a:p>
          <a:p>
            <a:r>
              <a:rPr lang="ru-RU" sz="2000" dirty="0" smtClean="0">
                <a:solidFill>
                  <a:srgbClr val="000000"/>
                </a:solidFill>
              </a:rPr>
              <a:t>и </a:t>
            </a:r>
            <a:r>
              <a:rPr lang="ru-RU" sz="2000" dirty="0">
                <a:solidFill>
                  <a:srgbClr val="000000"/>
                </a:solidFill>
              </a:rPr>
              <a:t>в крупных торговых </a:t>
            </a:r>
            <a:r>
              <a:rPr lang="ru-RU" sz="2000" dirty="0" smtClean="0">
                <a:solidFill>
                  <a:srgbClr val="000000"/>
                </a:solidFill>
              </a:rPr>
              <a:t>центрах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3" t="10048" r="15536" b="25898"/>
          <a:stretch/>
        </p:blipFill>
        <p:spPr>
          <a:xfrm>
            <a:off x="179512" y="3033192"/>
            <a:ext cx="5472607" cy="367240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7" t="3016"/>
          <a:stretch/>
        </p:blipFill>
        <p:spPr>
          <a:xfrm>
            <a:off x="4602584" y="620688"/>
            <a:ext cx="4246308" cy="348004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343912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 r="16401"/>
          <a:stretch/>
        </p:blipFill>
        <p:spPr>
          <a:xfrm>
            <a:off x="107504" y="260648"/>
            <a:ext cx="3224957" cy="515719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EAEB70-E22B-4B98-AF1E-F47ACCBEB292}" type="slidenum">
              <a:rPr lang="ru-RU" altLang="ru-RU" smtClean="0"/>
              <a:pPr/>
              <a:t>17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44624"/>
            <a:ext cx="57507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</a:rPr>
              <a:t>Распространение </a:t>
            </a:r>
            <a:r>
              <a:rPr lang="ru-RU" sz="2000" dirty="0" smtClean="0">
                <a:solidFill>
                  <a:srgbClr val="000000"/>
                </a:solidFill>
              </a:rPr>
              <a:t>печатных материалов (более 12,5 </a:t>
            </a:r>
            <a:r>
              <a:rPr lang="ru-RU" sz="2000" dirty="0" err="1" smtClean="0">
                <a:solidFill>
                  <a:srgbClr val="000000"/>
                </a:solidFill>
              </a:rPr>
              <a:t>тыс.единиц</a:t>
            </a:r>
            <a:r>
              <a:rPr lang="ru-RU" sz="2000" dirty="0" smtClean="0">
                <a:solidFill>
                  <a:srgbClr val="000000"/>
                </a:solidFill>
              </a:rPr>
              <a:t>)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</a:rPr>
              <a:t>Разработка и изготовление информационных материалов для «целевых» аудиторий – медицинские работники, работники силовых структур, сотрудники отделов ЗАГС, беременные женщины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</a:rPr>
              <a:t>Уровень информированности населения в возрасте 18-49 лет составил 85,1% (индикатор – 84%).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687403"/>
            <a:ext cx="3992907" cy="299468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094536"/>
            <a:ext cx="3662544" cy="274690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271011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648072"/>
          </a:xfrm>
        </p:spPr>
        <p:txBody>
          <a:bodyPr>
            <a:normAutofit/>
          </a:bodyPr>
          <a:lstStyle/>
          <a:p>
            <a:r>
              <a:rPr lang="ru-RU" sz="2400" b="1" kern="1200" dirty="0">
                <a:solidFill>
                  <a:srgbClr val="002060"/>
                </a:solidFill>
              </a:rPr>
              <a:t>В 2018 году необходимо: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884096" cy="597666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200" kern="1200" dirty="0" smtClean="0">
                <a:solidFill>
                  <a:srgbClr val="000000"/>
                </a:solidFill>
              </a:rPr>
              <a:t>Обеспечить охват информационной кампанией не менее 87% населения области. Активно привлекать к тестированию на ВИЧ население городских округов, обратив </a:t>
            </a:r>
            <a:r>
              <a:rPr lang="ru-RU" sz="2200" kern="1200" dirty="0">
                <a:solidFill>
                  <a:srgbClr val="000000"/>
                </a:solidFill>
              </a:rPr>
              <a:t>внимание на обследование жителей отдаленных, в </a:t>
            </a:r>
            <a:r>
              <a:rPr lang="ru-RU" sz="2200" kern="1200" dirty="0" err="1">
                <a:solidFill>
                  <a:srgbClr val="000000"/>
                </a:solidFill>
              </a:rPr>
              <a:t>т.ч</a:t>
            </a:r>
            <a:r>
              <a:rPr lang="ru-RU" sz="2200" kern="1200" dirty="0">
                <a:solidFill>
                  <a:srgbClr val="000000"/>
                </a:solidFill>
              </a:rPr>
              <a:t>. национальных поселков, предлагать проведение тестирования на ВИЧ всем обращающимся за медпомощью, в том числе в рамках </a:t>
            </a:r>
            <a:r>
              <a:rPr lang="ru-RU" sz="2200" kern="1200" dirty="0" smtClean="0">
                <a:solidFill>
                  <a:srgbClr val="000000"/>
                </a:solidFill>
              </a:rPr>
              <a:t>диспансеризации</a:t>
            </a:r>
          </a:p>
          <a:p>
            <a:pPr algn="just"/>
            <a:r>
              <a:rPr lang="ru-RU" sz="2200" kern="1200" dirty="0">
                <a:solidFill>
                  <a:srgbClr val="000000"/>
                </a:solidFill>
              </a:rPr>
              <a:t>Обеспечить неснижаемый уровень охвата профилактическими мероприятиями, направленными на информирование населения о ВИЧ-инфекции, повышение приверженности к тестированию на ВИЧ, повышение толерантности к </a:t>
            </a:r>
            <a:r>
              <a:rPr lang="ru-RU" sz="2200" kern="1200" dirty="0" smtClean="0">
                <a:solidFill>
                  <a:srgbClr val="000000"/>
                </a:solidFill>
              </a:rPr>
              <a:t>ЛЖВС с участием Социально ориентированных некоммерческих организаций  </a:t>
            </a:r>
            <a:r>
              <a:rPr lang="ru-RU" sz="2200" kern="1200" dirty="0">
                <a:solidFill>
                  <a:srgbClr val="000000"/>
                </a:solidFill>
              </a:rPr>
              <a:t>(СОНКО</a:t>
            </a:r>
            <a:r>
              <a:rPr lang="ru-RU" sz="2200" kern="1200" dirty="0" smtClean="0">
                <a:solidFill>
                  <a:srgbClr val="000000"/>
                </a:solidFill>
              </a:rPr>
              <a:t>)</a:t>
            </a:r>
          </a:p>
          <a:p>
            <a:pPr algn="just"/>
            <a:r>
              <a:rPr lang="ru-RU" sz="2200" kern="1200" dirty="0">
                <a:solidFill>
                  <a:srgbClr val="000000"/>
                </a:solidFill>
              </a:rPr>
              <a:t>Продолжить мероприятия по реализации программ среди работающего населения в рамках рекомендаций МОТ «Узнай об этом на работе» модуль «Профилактика ВИЧ</a:t>
            </a:r>
            <a:r>
              <a:rPr lang="ru-RU" sz="2200" kern="1200" dirty="0" smtClean="0">
                <a:solidFill>
                  <a:srgbClr val="000000"/>
                </a:solidFill>
              </a:rPr>
              <a:t>», в том числе </a:t>
            </a:r>
            <a:r>
              <a:rPr lang="ru-RU" sz="2200" kern="1200" dirty="0">
                <a:solidFill>
                  <a:srgbClr val="000000"/>
                </a:solidFill>
              </a:rPr>
              <a:t>с участием </a:t>
            </a:r>
            <a:r>
              <a:rPr lang="ru-RU" sz="2200" kern="1200" dirty="0" smtClean="0">
                <a:solidFill>
                  <a:srgbClr val="000000"/>
                </a:solidFill>
              </a:rPr>
              <a:t>СОНКО</a:t>
            </a:r>
          </a:p>
          <a:p>
            <a:pPr algn="just"/>
            <a:r>
              <a:rPr lang="ru-RU" sz="2200" kern="1200" dirty="0" smtClean="0">
                <a:solidFill>
                  <a:srgbClr val="000000"/>
                </a:solidFill>
              </a:rPr>
              <a:t> Обеспечить </a:t>
            </a:r>
            <a:r>
              <a:rPr lang="ru-RU" sz="2200" kern="1200" dirty="0">
                <a:solidFill>
                  <a:srgbClr val="000000"/>
                </a:solidFill>
              </a:rPr>
              <a:t>неснижаемый уровень охвата и безусловное выполнение требований к профилактическим мероприятиям, направленным на предупреждение перинатального инфицирования ВИЧ новорожденных, привлечение к тестированию беременных  женщин и их половых партнеров.</a:t>
            </a:r>
          </a:p>
          <a:p>
            <a:pPr algn="just"/>
            <a:endParaRPr lang="ru-RU" sz="2200" kern="1200" dirty="0">
              <a:solidFill>
                <a:srgbClr val="000000"/>
              </a:solidFill>
            </a:endParaRPr>
          </a:p>
          <a:p>
            <a:pPr lvl="0" algn="just"/>
            <a:r>
              <a:rPr lang="ru-RU" sz="2200" kern="1200" dirty="0">
                <a:solidFill>
                  <a:srgbClr val="000000"/>
                </a:solidFill>
              </a:rPr>
              <a:t>Сохранить уровень охвата диспансерным наблюдением и АРВТ ЛЖВС, сконцентрировав внимание на вопросах привлечения к лечению и удержания на терапии, с учетом фармакологической и экономической эффективности увеличить охват лечением лиц без значимой иммуносупрессии до 60% (при условии соответствующего финансирования).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0" lv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2180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Эпидемиологическая ситуация по ВИЧ – инфекции в Магаданской области.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424705-6006-4B0C-96EE-B6A40684BFE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487682"/>
              </p:ext>
            </p:extLst>
          </p:nvPr>
        </p:nvGraphicFramePr>
        <p:xfrm>
          <a:off x="710771" y="1837879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643700" y="5596541"/>
            <a:ext cx="894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до </a:t>
            </a:r>
            <a:r>
              <a:rPr lang="ru-RU" sz="1200" dirty="0" smtClean="0"/>
              <a:t>2003г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636187" y="5543993"/>
            <a:ext cx="689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2004г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2527404" y="5542765"/>
            <a:ext cx="689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2006г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3445265" y="5525495"/>
            <a:ext cx="689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2008г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5191928" y="5572198"/>
            <a:ext cx="689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2012г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6095480" y="5542764"/>
            <a:ext cx="689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2014г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7738202" y="5705914"/>
            <a:ext cx="952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8 </a:t>
            </a:r>
            <a:r>
              <a:rPr lang="ru-RU" sz="1200" dirty="0"/>
              <a:t>мес.2018г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7005023" y="5542765"/>
            <a:ext cx="689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2016г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4307865" y="5572197"/>
            <a:ext cx="689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2010г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9186519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FA7BE1-25BB-4816-99BE-7EE9A20755A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060848"/>
            <a:ext cx="7772400" cy="4370692"/>
          </a:xfrm>
          <a:prstGeom prst="rect">
            <a:avLst/>
          </a:prstGeom>
        </p:spPr>
      </p:pic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685800" y="580615"/>
            <a:ext cx="7772400" cy="120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2000" eaLnBrk="1" hangingPunct="1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Динамика первичной заболеваемости ВИЧ-инфекцией за 2016 – 2017 гг. в Магаданской области, ДФО и РФ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5700"/>
              </p:ext>
            </p:extLst>
          </p:nvPr>
        </p:nvGraphicFramePr>
        <p:xfrm>
          <a:off x="827088" y="1824038"/>
          <a:ext cx="7772400" cy="442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9" name="Лист" r:id="rId5" imgW="9877406" imgH="4762438" progId="Excel.Sheet.8">
                  <p:embed/>
                </p:oleObj>
              </mc:Choice>
              <mc:Fallback>
                <p:oleObj name="Лист" r:id="rId5" imgW="9877406" imgH="4762438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824038"/>
                        <a:ext cx="7772400" cy="442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501901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1143000"/>
          </a:xfrm>
        </p:spPr>
        <p:txBody>
          <a:bodyPr/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Охват тестированием на ВИЧ в 2015 - 2018 гг.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FA7BE1-25BB-4816-99BE-7EE9A20755A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24115341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8049364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424705-6006-4B0C-96EE-B6A40684BFE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5" name="Объект 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357011"/>
              </p:ext>
            </p:extLst>
          </p:nvPr>
        </p:nvGraphicFramePr>
        <p:xfrm>
          <a:off x="0" y="1981200"/>
          <a:ext cx="5076056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719435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Кумулятивное число зарегистрированных ЛЖВС и доля постоянных жителей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области.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76056" y="3439864"/>
            <a:ext cx="504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183	 чел.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00357062"/>
              </p:ext>
            </p:extLst>
          </p:nvPr>
        </p:nvGraphicFramePr>
        <p:xfrm>
          <a:off x="5076056" y="2039183"/>
          <a:ext cx="4067944" cy="4666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711226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763688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Распределение ВИЧ- инфицированных 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       по механизму заражения в %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2292" name="Объект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20527859"/>
              </p:ext>
            </p:extLst>
          </p:nvPr>
        </p:nvGraphicFramePr>
        <p:xfrm>
          <a:off x="-127000" y="1428750"/>
          <a:ext cx="9072563" cy="515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9" name="Лист" r:id="rId4" imgW="8134398" imgH="4619643" progId="Excel.Sheet.8">
                  <p:embed/>
                </p:oleObj>
              </mc:Choice>
              <mc:Fallback>
                <p:oleObj name="Лист" r:id="rId4" imgW="8134398" imgH="4619643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7000" y="1428750"/>
                        <a:ext cx="9072563" cy="515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Объект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591756" y="3995050"/>
            <a:ext cx="1032198" cy="148120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" descr="https://im1-tub-ru.yandex.net/i?id=6c8304da2df16f2e4c901a5b654fe762&amp;n=33&amp;h=215&amp;w=1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1196975"/>
            <a:ext cx="6350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 descr="https://im2-tub-ru.yandex.net/i?id=1b92be6fe2c73ab3deff912992cf7cf7&amp;n=33&amp;h=215&amp;w=2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8" r="26059"/>
          <a:stretch>
            <a:fillRect/>
          </a:stretch>
        </p:blipFill>
        <p:spPr bwMode="auto">
          <a:xfrm>
            <a:off x="8362950" y="1198563"/>
            <a:ext cx="58261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73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C:\Users\Alex\Desktop\Обои\1274508497_oblast.jpg"/>
          <p:cNvPicPr>
            <a:picLocks noGrp="1"/>
          </p:cNvPicPr>
          <p:nvPr>
            <p:ph idx="1"/>
          </p:nvPr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928992" cy="681337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3" name="Заголовок 4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776864" cy="90020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sz="2400" b="1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Распределение по полу среди больных с впервые установленным диагнозом. </a:t>
            </a:r>
            <a:endParaRPr lang="ru-RU" altLang="ru-RU" sz="2400" b="1" kern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33982537"/>
              </p:ext>
            </p:extLst>
          </p:nvPr>
        </p:nvGraphicFramePr>
        <p:xfrm>
          <a:off x="251520" y="1268761"/>
          <a:ext cx="8505950" cy="5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759057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6B4E1-8F08-493B-A2F2-8CED5CDD597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8" name="Объект 6" descr="C:\Users\Alex\Desktop\Обои\1274508497_oblast.jpg"/>
          <p:cNvPicPr>
            <a:picLocks noGrp="1"/>
          </p:cNvPicPr>
          <p:nvPr>
            <p:ph sz="half" idx="1"/>
          </p:nvPr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600200"/>
            <a:ext cx="8229600" cy="4292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9" name="Диаграмма 8"/>
          <p:cNvGraphicFramePr/>
          <p:nvPr>
            <p:extLst/>
          </p:nvPr>
        </p:nvGraphicFramePr>
        <p:xfrm>
          <a:off x="457200" y="274639"/>
          <a:ext cx="4038600" cy="5618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644137357"/>
              </p:ext>
            </p:extLst>
          </p:nvPr>
        </p:nvGraphicFramePr>
        <p:xfrm>
          <a:off x="4343400" y="274639"/>
          <a:ext cx="4549080" cy="5618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661899172"/>
              </p:ext>
            </p:extLst>
          </p:nvPr>
        </p:nvGraphicFramePr>
        <p:xfrm>
          <a:off x="445168" y="309971"/>
          <a:ext cx="4549080" cy="5618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39952" y="4149080"/>
            <a:ext cx="7560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1 случай</a:t>
            </a:r>
            <a:endParaRPr lang="ru-RU" sz="11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64288" y="3746518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1 случай</a:t>
            </a:r>
          </a:p>
        </p:txBody>
      </p:sp>
    </p:spTree>
    <p:extLst>
      <p:ext uri="{BB962C8B-B14F-4D97-AF65-F5344CB8AC3E}">
        <p14:creationId xmlns:p14="http://schemas.microsoft.com/office/powerpoint/2010/main" val="415358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582" y="0"/>
            <a:ext cx="7772400" cy="1143000"/>
          </a:xfrm>
        </p:spPr>
        <p:txBody>
          <a:bodyPr/>
          <a:lstStyle/>
          <a:p>
            <a:r>
              <a:rPr lang="ru-RU" altLang="ru-RU" sz="2400" b="1" kern="1200" dirty="0" smtClean="0">
                <a:solidFill>
                  <a:srgbClr val="002060"/>
                </a:solidFill>
              </a:rPr>
              <a:t>Пораженность – число живущих с ВИЧ/СПИД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FD2296-982F-4058-AE37-424A3F6AED3A}" type="slidenum">
              <a:rPr lang="ru-RU" altLang="ru-RU" smtClean="0"/>
              <a:pPr/>
              <a:t>9</a:t>
            </a:fld>
            <a:endParaRPr lang="ru-RU" altLang="ru-RU"/>
          </a:p>
        </p:txBody>
      </p:sp>
      <p:pic>
        <p:nvPicPr>
          <p:cNvPr id="5" name="Picture 6" descr="map_ob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53" y="1099176"/>
            <a:ext cx="7918647" cy="5112568"/>
          </a:xfrm>
          <a:prstGeom prst="rect">
            <a:avLst/>
          </a:prstGeom>
          <a:solidFill>
            <a:schemeClr val="accent6"/>
          </a:solidFill>
          <a:ln/>
          <a:extLst/>
        </p:spPr>
      </p:pic>
      <p:sp>
        <p:nvSpPr>
          <p:cNvPr id="6" name="Прямоугольник 5"/>
          <p:cNvSpPr/>
          <p:nvPr/>
        </p:nvSpPr>
        <p:spPr>
          <a:xfrm>
            <a:off x="4511144" y="2094091"/>
            <a:ext cx="617220" cy="352425"/>
          </a:xfrm>
          <a:prstGeom prst="rect">
            <a:avLst/>
          </a:prstGeom>
          <a:solidFill>
            <a:schemeClr val="accent6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210,5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7010400" y="2880899"/>
            <a:ext cx="495300" cy="314325"/>
          </a:xfrm>
          <a:prstGeom prst="flowChartProcess">
            <a:avLst/>
          </a:prstGeom>
          <a:solidFill>
            <a:schemeClr val="accent6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48,3</a:t>
            </a: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5076056" y="2920536"/>
            <a:ext cx="648072" cy="288032"/>
          </a:xfrm>
          <a:prstGeom prst="flowChartProcess">
            <a:avLst/>
          </a:prstGeom>
          <a:solidFill>
            <a:schemeClr val="accent6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137,6</a:t>
            </a: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3618345" y="5201228"/>
            <a:ext cx="593725" cy="290830"/>
          </a:xfrm>
          <a:prstGeom prst="flowChartProcess">
            <a:avLst/>
          </a:prstGeom>
          <a:solidFill>
            <a:schemeClr val="accent6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201,1</a:t>
            </a: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892289" y="4197988"/>
            <a:ext cx="619125" cy="284356"/>
          </a:xfrm>
          <a:prstGeom prst="flowChartProcess">
            <a:avLst/>
          </a:prstGeom>
          <a:solidFill>
            <a:schemeClr val="accent6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135,4</a:t>
            </a: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953331" y="4940289"/>
            <a:ext cx="590550" cy="290830"/>
          </a:xfrm>
          <a:prstGeom prst="flowChartProcess">
            <a:avLst/>
          </a:prstGeom>
          <a:solidFill>
            <a:schemeClr val="accent6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201,1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1676150" y="4102457"/>
            <a:ext cx="599440" cy="290830"/>
          </a:xfrm>
          <a:prstGeom prst="flowChartProcess">
            <a:avLst/>
          </a:prstGeom>
          <a:solidFill>
            <a:schemeClr val="accent6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210,1</a:t>
            </a: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2483581" y="3291841"/>
            <a:ext cx="625640" cy="307663"/>
          </a:xfrm>
          <a:prstGeom prst="flowChartProcess">
            <a:avLst/>
          </a:prstGeom>
          <a:solidFill>
            <a:schemeClr val="accent6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165,5</a:t>
            </a: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1167509" y="2695034"/>
            <a:ext cx="599440" cy="284351"/>
          </a:xfrm>
          <a:prstGeom prst="flowChartProcess">
            <a:avLst/>
          </a:prstGeom>
          <a:solidFill>
            <a:schemeClr val="accent6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183,8</a:t>
            </a: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1901941" y="4938445"/>
            <a:ext cx="747297" cy="262783"/>
          </a:xfrm>
          <a:prstGeom prst="flowChartProcess">
            <a:avLst/>
          </a:prstGeom>
          <a:solidFill>
            <a:schemeClr val="accent6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301,8,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62343" y="4940290"/>
            <a:ext cx="388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2017г - </a:t>
            </a:r>
            <a:r>
              <a:rPr lang="ru-RU" dirty="0">
                <a:solidFill>
                  <a:srgbClr val="FF0000"/>
                </a:solidFill>
              </a:rPr>
              <a:t>264,5</a:t>
            </a:r>
            <a:r>
              <a:rPr lang="ru-RU" dirty="0"/>
              <a:t> на 100 </a:t>
            </a:r>
            <a:r>
              <a:rPr lang="ru-RU" dirty="0" err="1" smtClean="0"/>
              <a:t>тыс.населения</a:t>
            </a:r>
            <a:endParaRPr lang="ru-RU" dirty="0" smtClean="0"/>
          </a:p>
          <a:p>
            <a:pPr lvl="0"/>
            <a:r>
              <a:rPr lang="ru-RU" dirty="0" smtClean="0"/>
              <a:t>2016г - </a:t>
            </a:r>
            <a:r>
              <a:rPr lang="ru-RU" dirty="0" smtClean="0">
                <a:solidFill>
                  <a:srgbClr val="FF0000"/>
                </a:solidFill>
              </a:rPr>
              <a:t>235,8</a:t>
            </a:r>
            <a:r>
              <a:rPr lang="ru-RU" dirty="0" smtClean="0"/>
              <a:t> на 100 </a:t>
            </a:r>
            <a:r>
              <a:rPr lang="ru-RU" dirty="0" err="1" smtClean="0"/>
              <a:t>тыс.населения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07286" y="5863620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- среди женщин репродуктивного возраста – </a:t>
            </a:r>
            <a:r>
              <a:rPr lang="ru-RU" sz="2000" b="1" dirty="0" smtClean="0">
                <a:solidFill>
                  <a:srgbClr val="FF0000"/>
                </a:solidFill>
              </a:rPr>
              <a:t>503,7</a:t>
            </a:r>
            <a:r>
              <a:rPr lang="ru-RU" sz="2000" dirty="0" smtClean="0"/>
              <a:t> на 100 </a:t>
            </a:r>
            <a:r>
              <a:rPr lang="ru-RU" sz="2000" dirty="0" err="1" smtClean="0"/>
              <a:t>тыс.населения</a:t>
            </a:r>
            <a:endParaRPr lang="ru-RU" sz="2000" dirty="0" smtClean="0"/>
          </a:p>
          <a:p>
            <a:pPr algn="ctr"/>
            <a:r>
              <a:rPr lang="ru-RU" sz="2000" b="1" dirty="0" smtClean="0"/>
              <a:t>- </a:t>
            </a:r>
            <a:r>
              <a:rPr lang="ru-RU" sz="2000" b="1" dirty="0" smtClean="0">
                <a:solidFill>
                  <a:srgbClr val="FF0000"/>
                </a:solidFill>
              </a:rPr>
              <a:t>0,5 %</a:t>
            </a:r>
            <a:r>
              <a:rPr lang="ru-RU" sz="2000" b="1" dirty="0" smtClean="0"/>
              <a:t> </a:t>
            </a:r>
            <a:r>
              <a:rPr lang="ru-RU" sz="2000" dirty="0" smtClean="0"/>
              <a:t>женщин репродуктивного возраста в Магаданской области живут с ВИЧ/СПИД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8237688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 Cyr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 Cyr" charset="-52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 Cyr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 Cyr" charset="-52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06B6EB-8CCB-429C-9D3B-EA09378A39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6083</TotalTime>
  <Words>838</Words>
  <Application>Microsoft Office PowerPoint</Application>
  <PresentationFormat>Экран (4:3)</PresentationFormat>
  <Paragraphs>189</Paragraphs>
  <Slides>18</Slides>
  <Notes>17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Book Antiqua</vt:lpstr>
      <vt:lpstr>Calibri</vt:lpstr>
      <vt:lpstr>Times New Roman</vt:lpstr>
      <vt:lpstr>Times New Roman Cyr</vt:lpstr>
      <vt:lpstr>Wingdings</vt:lpstr>
      <vt:lpstr>Оформление по умолчанию</vt:lpstr>
      <vt:lpstr>1_Оформление по умолчанию</vt:lpstr>
      <vt:lpstr>Лист</vt:lpstr>
      <vt:lpstr> О состоянии заболеваемости ВИЧ-инфекцией и профилактической работе по ее снижению в  Магаданской области </vt:lpstr>
      <vt:lpstr>Эпидемиологическая ситуация по ВИЧ – инфекции в Магаданской области.</vt:lpstr>
      <vt:lpstr>Динамика первичной заболеваемости ВИЧ-инфекцией за 2016 – 2017 гг. в Магаданской области, ДФО и РФ</vt:lpstr>
      <vt:lpstr>Охват тестированием на ВИЧ в 2015 - 2018 гг. </vt:lpstr>
      <vt:lpstr>Презентация PowerPoint</vt:lpstr>
      <vt:lpstr>                Распределение ВИЧ- инфицированных              по механизму заражения в %</vt:lpstr>
      <vt:lpstr>Распределение по полу среди больных с впервые установленным диагнозом. </vt:lpstr>
      <vt:lpstr>Презентация PowerPoint</vt:lpstr>
      <vt:lpstr>Пораженность – число живущих с ВИЧ/СПИД</vt:lpstr>
      <vt:lpstr>Профилактика перинатальной ВИЧ-инфекции.</vt:lpstr>
      <vt:lpstr>Диспансеризация  (с учетом контингентов ФСИН) в 2016-2018гг</vt:lpstr>
      <vt:lpstr>Охват ЛЖВС АРВТ в 2015 – 2018гг.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2018 году необходимо: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[Деловое общение]</dc:title>
  <dc:creator>EVK</dc:creator>
  <cp:keywords/>
  <cp:lastModifiedBy>Елена В. Кузьменко</cp:lastModifiedBy>
  <cp:revision>511</cp:revision>
  <cp:lastPrinted>2018-08-31T01:50:18Z</cp:lastPrinted>
  <dcterms:created xsi:type="dcterms:W3CDTF">2014-12-18T02:27:08Z</dcterms:created>
  <dcterms:modified xsi:type="dcterms:W3CDTF">2018-09-04T00:42:52Z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TC103853789990</vt:lpwstr>
  </property>
</Properties>
</file>