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6"/>
  </p:notesMasterIdLst>
  <p:sldIdLst>
    <p:sldId id="264" r:id="rId2"/>
    <p:sldId id="270" r:id="rId3"/>
    <p:sldId id="279" r:id="rId4"/>
    <p:sldId id="281" r:id="rId5"/>
    <p:sldId id="284" r:id="rId6"/>
    <p:sldId id="259" r:id="rId7"/>
    <p:sldId id="260" r:id="rId8"/>
    <p:sldId id="297" r:id="rId9"/>
    <p:sldId id="291" r:id="rId10"/>
    <p:sldId id="295" r:id="rId11"/>
    <p:sldId id="285" r:id="rId12"/>
    <p:sldId id="287" r:id="rId13"/>
    <p:sldId id="288" r:id="rId14"/>
    <p:sldId id="289" r:id="rId15"/>
  </p:sldIdLst>
  <p:sldSz cx="10691813" cy="756126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Средний стиль 4 —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Светлый стиль 3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176" y="102"/>
      </p:cViewPr>
      <p:guideLst>
        <p:guide orient="horz" pos="2381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731963837480757"/>
          <c:y val="0.13677750756199605"/>
          <c:w val="0.58268036162519243"/>
          <c:h val="0.8567092777921946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Среднее профессиональное образование</c:v>
                </c:pt>
              </c:strCache>
            </c:strRef>
          </c:tx>
          <c:spPr>
            <a:solidFill>
              <a:srgbClr val="FF0000"/>
            </a:solidFill>
            <a:ln w="76200"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dirty="0"/>
                      <a:t>59%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0-F940-433E-B248-D4356F45F831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00" b="1" i="0" u="none" strike="noStrike" kern="1200" baseline="0">
                    <a:solidFill>
                      <a:schemeClr val="tx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Лист1!$A$2:$A$8</c:f>
              <c:strCache>
                <c:ptCount val="6"/>
                <c:pt idx="0">
                  <c:v>Технические направления </c:v>
                </c:pt>
                <c:pt idx="1">
                  <c:v>Сфера услуг, экономикка</c:v>
                </c:pt>
                <c:pt idx="2">
                  <c:v>Здравоохранение </c:v>
                </c:pt>
                <c:pt idx="3">
                  <c:v>Сельское хозяйство </c:v>
                </c:pt>
                <c:pt idx="4">
                  <c:v>Искусство и культура</c:v>
                </c:pt>
                <c:pt idx="5">
                  <c:v>Образование </c:v>
                </c:pt>
              </c:strCache>
            </c:strRef>
          </c:cat>
          <c:val>
            <c:numRef>
              <c:f>Лист1!$B$2:$B$8</c:f>
              <c:numCache>
                <c:formatCode>0%</c:formatCode>
                <c:ptCount val="7"/>
                <c:pt idx="0">
                  <c:v>0.59</c:v>
                </c:pt>
                <c:pt idx="1">
                  <c:v>0.18</c:v>
                </c:pt>
                <c:pt idx="2">
                  <c:v>0.09</c:v>
                </c:pt>
                <c:pt idx="3">
                  <c:v>0.06</c:v>
                </c:pt>
                <c:pt idx="4">
                  <c:v>0.06</c:v>
                </c:pt>
                <c:pt idx="5">
                  <c:v>0.02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362-427D-8F3F-E69E59809E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307"/>
        <c:axId val="-423788784"/>
        <c:axId val="-423788240"/>
      </c:barChart>
      <c:catAx>
        <c:axId val="-42378878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 algn="just">
              <a:defRPr sz="1100" b="1" i="0" u="none" strike="noStrike" kern="1200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-423788240"/>
        <c:crosses val="autoZero"/>
        <c:auto val="1"/>
        <c:lblAlgn val="ctr"/>
        <c:lblOffset val="100"/>
        <c:noMultiLvlLbl val="0"/>
      </c:catAx>
      <c:valAx>
        <c:axId val="-423788240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42378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1" i="0" u="none" strike="noStrike" kern="1200" spc="0" baseline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Контингент, прием и выпуск студентов в 2019 году, чел.</a:t>
            </a:r>
          </a:p>
        </c:rich>
      </c:tx>
      <c:layout>
        <c:manualLayout>
          <c:xMode val="edge"/>
          <c:yMode val="edge"/>
          <c:x val="2.3859818522383145E-2"/>
          <c:y val="3.069359055797483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spc="0" baseline="0">
              <a:solidFill>
                <a:schemeClr val="tx2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4.9446916593634836E-2"/>
          <c:y val="0.35136088593140868"/>
          <c:w val="0.67634745502348104"/>
          <c:h val="0.541489251413914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Контингент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 профессиональное образовани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3750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4290-42DE-A64F-A0B2A99DE0F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Количество студентов, принятых в  учреждения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 профессиональное образовани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1416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4290-42DE-A64F-A0B2A99DE0F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Выпуск студентов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</c:f>
              <c:strCache>
                <c:ptCount val="1"/>
                <c:pt idx="0">
                  <c:v>Среднее профессиональное образовани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4290-42DE-A64F-A0B2A99DE0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-584761312"/>
        <c:axId val="-584764032"/>
      </c:barChart>
      <c:catAx>
        <c:axId val="-58476131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-584764032"/>
        <c:crosses val="autoZero"/>
        <c:auto val="1"/>
        <c:lblAlgn val="ctr"/>
        <c:lblOffset val="100"/>
        <c:noMultiLvlLbl val="0"/>
      </c:catAx>
      <c:valAx>
        <c:axId val="-58476403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584761312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3B6CDE-E906-4B10-892E-98D1A0381C9A}" type="doc">
      <dgm:prSet loTypeId="urn:microsoft.com/office/officeart/2005/8/layout/vList2" loCatId="list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460682C6-1D26-450E-B6C7-94A0AB9B5D41}">
      <dgm:prSet phldrT="[Текст]" custT="1"/>
      <dgm:spPr/>
      <dgm:t>
        <a:bodyPr/>
        <a:lstStyle/>
        <a:p>
          <a:pPr algn="ctr"/>
          <a:r>
            <a: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Характеристика системы среднего профессионального образования</a:t>
          </a:r>
        </a:p>
      </dgm:t>
    </dgm:pt>
    <dgm:pt modelId="{701222A4-3DB3-4A8C-8B74-726F84DAC128}" type="parTrans" cxnId="{564AF3F4-89EB-4B83-BBD9-43F5CFB3720C}">
      <dgm:prSet/>
      <dgm:spPr/>
      <dgm:t>
        <a:bodyPr/>
        <a:lstStyle/>
        <a:p>
          <a:pPr algn="ctr"/>
          <a:endParaRPr lang="ru-RU" sz="1600"/>
        </a:p>
      </dgm:t>
    </dgm:pt>
    <dgm:pt modelId="{DEA38F9E-82A2-4A4F-8397-A76B8458DE0F}" type="sibTrans" cxnId="{564AF3F4-89EB-4B83-BBD9-43F5CFB3720C}">
      <dgm:prSet/>
      <dgm:spPr/>
      <dgm:t>
        <a:bodyPr/>
        <a:lstStyle/>
        <a:p>
          <a:pPr algn="ctr"/>
          <a:endParaRPr lang="ru-RU" sz="1600"/>
        </a:p>
      </dgm:t>
    </dgm:pt>
    <dgm:pt modelId="{EF7A08FF-612E-4B44-B23C-86D16B63B38D}" type="pres">
      <dgm:prSet presAssocID="{6B3B6CDE-E906-4B10-892E-98D1A0381C9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C043157-8DAD-46DE-B84E-649C736412AD}" type="pres">
      <dgm:prSet presAssocID="{460682C6-1D26-450E-B6C7-94A0AB9B5D41}" presName="parentText" presStyleLbl="node1" presStyleIdx="0" presStyleCnt="1" custLinFactY="600000" custLinFactNeighborX="-10210" custLinFactNeighborY="63724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440BD4-38B8-4520-82EC-B7866505B634}" type="presOf" srcId="{6B3B6CDE-E906-4B10-892E-98D1A0381C9A}" destId="{EF7A08FF-612E-4B44-B23C-86D16B63B38D}" srcOrd="0" destOrd="0" presId="urn:microsoft.com/office/officeart/2005/8/layout/vList2"/>
    <dgm:cxn modelId="{564AF3F4-89EB-4B83-BBD9-43F5CFB3720C}" srcId="{6B3B6CDE-E906-4B10-892E-98D1A0381C9A}" destId="{460682C6-1D26-450E-B6C7-94A0AB9B5D41}" srcOrd="0" destOrd="0" parTransId="{701222A4-3DB3-4A8C-8B74-726F84DAC128}" sibTransId="{DEA38F9E-82A2-4A4F-8397-A76B8458DE0F}"/>
    <dgm:cxn modelId="{65DBF58E-30AC-46A8-AA8E-F353386C5D5B}" type="presOf" srcId="{460682C6-1D26-450E-B6C7-94A0AB9B5D41}" destId="{2C043157-8DAD-46DE-B84E-649C736412AD}" srcOrd="0" destOrd="0" presId="urn:microsoft.com/office/officeart/2005/8/layout/vList2"/>
    <dgm:cxn modelId="{796963AB-2F43-46D7-99B6-4E71944207A2}" type="presParOf" srcId="{EF7A08FF-612E-4B44-B23C-86D16B63B38D}" destId="{2C043157-8DAD-46DE-B84E-649C736412A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6120DA8-5929-4938-AEE3-71F2269E4BCE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057134DD-5F7B-4463-882A-DC6BD088005D}">
      <dgm:prSet phldrT="[Текст]" custT="1"/>
      <dgm:spPr/>
      <dgm:t>
        <a:bodyPr/>
        <a:lstStyle/>
        <a:p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Впервые проведен демонстрационный экзамен (</a:t>
          </a:r>
          <a:r>
            <a:rPr lang="en-US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4 </a:t>
          </a:r>
          <a:r>
            <a:rPr lang="ru-RU" sz="1600" dirty="0">
              <a:latin typeface="Times New Roman" panose="02020603050405020304" pitchFamily="18" charset="0"/>
              <a:cs typeface="Times New Roman" panose="02020603050405020304" pitchFamily="18" charset="0"/>
            </a:rPr>
            <a:t>место в рейтинге среди субъектов РФ)</a:t>
          </a:r>
        </a:p>
      </dgm:t>
    </dgm:pt>
    <dgm:pt modelId="{0C449359-E25F-4CE5-9A07-DE37B8D773E5}" type="parTrans" cxnId="{2D3DE5C0-AD83-4CCF-B866-C77A7D80B4B6}">
      <dgm:prSet/>
      <dgm:spPr/>
      <dgm:t>
        <a:bodyPr/>
        <a:lstStyle/>
        <a:p>
          <a:endParaRPr lang="ru-RU" sz="1200"/>
        </a:p>
      </dgm:t>
    </dgm:pt>
    <dgm:pt modelId="{F12538C7-D751-403C-93F1-4FCCE2401294}" type="sibTrans" cxnId="{2D3DE5C0-AD83-4CCF-B866-C77A7D80B4B6}">
      <dgm:prSet/>
      <dgm:spPr/>
      <dgm:t>
        <a:bodyPr/>
        <a:lstStyle/>
        <a:p>
          <a:endParaRPr lang="ru-RU" sz="1200"/>
        </a:p>
      </dgm:t>
    </dgm:pt>
    <dgm:pt modelId="{850FC907-4858-48DC-B105-3E815E517FA0}">
      <dgm:prSet phldrT="[Текст]" custT="1"/>
      <dgm:spPr/>
      <dgm:t>
        <a:bodyPr anchor="b"/>
        <a:lstStyle/>
        <a:p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Призовые места в Национальном чемпионате Абилимпикс (2 место)</a:t>
          </a:r>
        </a:p>
      </dgm:t>
    </dgm:pt>
    <dgm:pt modelId="{B7816492-6F46-494E-95C6-E0AE443FF427}" type="parTrans" cxnId="{898A2B39-34D4-4333-BAC9-2A16530BE376}">
      <dgm:prSet/>
      <dgm:spPr/>
      <dgm:t>
        <a:bodyPr/>
        <a:lstStyle/>
        <a:p>
          <a:endParaRPr lang="ru-RU" sz="1200"/>
        </a:p>
      </dgm:t>
    </dgm:pt>
    <dgm:pt modelId="{3EC6FA11-3C73-4FC8-8E5A-A065627B783B}" type="sibTrans" cxnId="{898A2B39-34D4-4333-BAC9-2A16530BE376}">
      <dgm:prSet/>
      <dgm:spPr/>
      <dgm:t>
        <a:bodyPr/>
        <a:lstStyle/>
        <a:p>
          <a:endParaRPr lang="ru-RU" sz="1200"/>
        </a:p>
      </dgm:t>
    </dgm:pt>
    <dgm:pt modelId="{73272182-0744-4D61-A776-A11B37334D6E}">
      <dgm:prSet phldrT="[Текст]" custT="1"/>
      <dgm:spPr/>
      <dgm:t>
        <a:bodyPr/>
        <a:lstStyle/>
        <a:p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Внедрено 6 новых программ среднего профессионального образования</a:t>
          </a:r>
        </a:p>
      </dgm:t>
    </dgm:pt>
    <dgm:pt modelId="{BDF03B65-9832-4C3A-8B28-F5F8B7756226}" type="parTrans" cxnId="{DDBE7C9A-4DE0-40DA-AA12-828B6A15F2D0}">
      <dgm:prSet/>
      <dgm:spPr/>
      <dgm:t>
        <a:bodyPr/>
        <a:lstStyle/>
        <a:p>
          <a:endParaRPr lang="ru-RU" sz="1200"/>
        </a:p>
      </dgm:t>
    </dgm:pt>
    <dgm:pt modelId="{8426C3FE-6030-4625-A74A-E0C45C75233E}" type="sibTrans" cxnId="{DDBE7C9A-4DE0-40DA-AA12-828B6A15F2D0}">
      <dgm:prSet/>
      <dgm:spPr/>
      <dgm:t>
        <a:bodyPr/>
        <a:lstStyle/>
        <a:p>
          <a:endParaRPr lang="ru-RU" sz="1200"/>
        </a:p>
      </dgm:t>
    </dgm:pt>
    <dgm:pt modelId="{8731794A-0DE6-45A1-9D0F-1A15E90C3B7C}">
      <dgm:prSet phldrT="[Текст]" custT="1"/>
      <dgm:spPr/>
      <dgm:t>
        <a:bodyPr anchor="b"/>
        <a:lstStyle/>
        <a:p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Участие в Национальном чемпионате Ворлдскиллс</a:t>
          </a:r>
        </a:p>
      </dgm:t>
    </dgm:pt>
    <dgm:pt modelId="{9CFD5DB1-8729-4064-B1AE-5E6A99A7B33E}" type="parTrans" cxnId="{485454B6-4507-4182-8A30-807FA104C54B}">
      <dgm:prSet/>
      <dgm:spPr/>
      <dgm:t>
        <a:bodyPr/>
        <a:lstStyle/>
        <a:p>
          <a:endParaRPr lang="ru-RU" sz="1200"/>
        </a:p>
      </dgm:t>
    </dgm:pt>
    <dgm:pt modelId="{016B1FE4-94F4-49ED-B309-EE9445E1440B}" type="sibTrans" cxnId="{485454B6-4507-4182-8A30-807FA104C54B}">
      <dgm:prSet/>
      <dgm:spPr/>
      <dgm:t>
        <a:bodyPr/>
        <a:lstStyle/>
        <a:p>
          <a:endParaRPr lang="ru-RU" sz="1200"/>
        </a:p>
      </dgm:t>
    </dgm:pt>
    <dgm:pt modelId="{B0443CFC-E884-4759-9B1E-2D350C190791}">
      <dgm:prSet phldrT="[Текст]" custT="1"/>
      <dgm:spPr/>
      <dgm:t>
        <a:bodyPr anchor="b"/>
        <a:lstStyle/>
        <a:p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Контрольные цифры приема выполнены на 96%</a:t>
          </a:r>
        </a:p>
      </dgm:t>
    </dgm:pt>
    <dgm:pt modelId="{A5037CC4-17AE-4FE0-BF62-A775911676C8}" type="parTrans" cxnId="{D355F9DA-1871-4806-B076-34FA74FF8B2F}">
      <dgm:prSet/>
      <dgm:spPr/>
      <dgm:t>
        <a:bodyPr/>
        <a:lstStyle/>
        <a:p>
          <a:endParaRPr lang="ru-RU" sz="1200"/>
        </a:p>
      </dgm:t>
    </dgm:pt>
    <dgm:pt modelId="{59FC46CF-8725-460C-80A3-D14900DEF2E9}" type="sibTrans" cxnId="{D355F9DA-1871-4806-B076-34FA74FF8B2F}">
      <dgm:prSet/>
      <dgm:spPr/>
      <dgm:t>
        <a:bodyPr/>
        <a:lstStyle/>
        <a:p>
          <a:endParaRPr lang="ru-RU" sz="1200"/>
        </a:p>
      </dgm:t>
    </dgm:pt>
    <dgm:pt modelId="{489A0603-FE95-4C50-94CB-F2F2E6432432}">
      <dgm:prSet phldrT="[Текст]" custT="1"/>
      <dgm:spPr/>
      <dgm:t>
        <a:bodyPr/>
        <a:lstStyle/>
        <a:p>
          <a:r>
            <a:rPr lang="ru-RU" sz="16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Горно-строительный колледж - победитель конкурсного отбора на предоставление в 2020 году гранта на </a:t>
          </a:r>
          <a:r>
            <a:rPr lang="ru-RU" sz="1600" b="1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rPr>
            <a:t>25,6 млн. руб.</a:t>
          </a:r>
        </a:p>
      </dgm:t>
    </dgm:pt>
    <dgm:pt modelId="{A66070D0-57A5-4094-AF1C-C8DAABFEBCBB}" type="parTrans" cxnId="{B837AC3E-DBCA-4576-A429-CFC82372791B}">
      <dgm:prSet/>
      <dgm:spPr/>
      <dgm:t>
        <a:bodyPr/>
        <a:lstStyle/>
        <a:p>
          <a:endParaRPr lang="ru-RU" sz="1200"/>
        </a:p>
      </dgm:t>
    </dgm:pt>
    <dgm:pt modelId="{9C13A39E-9EE5-44C9-87A7-D650C85194FE}" type="sibTrans" cxnId="{B837AC3E-DBCA-4576-A429-CFC82372791B}">
      <dgm:prSet/>
      <dgm:spPr/>
      <dgm:t>
        <a:bodyPr/>
        <a:lstStyle/>
        <a:p>
          <a:endParaRPr lang="ru-RU" sz="1200"/>
        </a:p>
      </dgm:t>
    </dgm:pt>
    <dgm:pt modelId="{192D1C20-6E9A-42BF-8EA6-608CE494A37E}" type="pres">
      <dgm:prSet presAssocID="{A6120DA8-5929-4938-AEE3-71F2269E4BC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E8EB8992-CEC1-4B7C-9C98-85F2295CB30E}" type="pres">
      <dgm:prSet presAssocID="{057134DD-5F7B-4463-882A-DC6BD088005D}" presName="thickLine" presStyleLbl="alignNode1" presStyleIdx="0" presStyleCnt="6"/>
      <dgm:spPr/>
    </dgm:pt>
    <dgm:pt modelId="{422D9FBA-487F-4249-BF02-35DACD38C813}" type="pres">
      <dgm:prSet presAssocID="{057134DD-5F7B-4463-882A-DC6BD088005D}" presName="horz1" presStyleCnt="0"/>
      <dgm:spPr/>
    </dgm:pt>
    <dgm:pt modelId="{1C86D257-6004-4CEB-B08E-21D285428915}" type="pres">
      <dgm:prSet presAssocID="{057134DD-5F7B-4463-882A-DC6BD088005D}" presName="tx1" presStyleLbl="revTx" presStyleIdx="0" presStyleCnt="6"/>
      <dgm:spPr/>
      <dgm:t>
        <a:bodyPr/>
        <a:lstStyle/>
        <a:p>
          <a:endParaRPr lang="ru-RU"/>
        </a:p>
      </dgm:t>
    </dgm:pt>
    <dgm:pt modelId="{ED2E10C7-0728-4C43-B769-3596C84C4EAF}" type="pres">
      <dgm:prSet presAssocID="{057134DD-5F7B-4463-882A-DC6BD088005D}" presName="vert1" presStyleCnt="0"/>
      <dgm:spPr/>
    </dgm:pt>
    <dgm:pt modelId="{F7DD4068-AD1B-4CF2-88BB-B737523C19C7}" type="pres">
      <dgm:prSet presAssocID="{850FC907-4858-48DC-B105-3E815E517FA0}" presName="thickLine" presStyleLbl="alignNode1" presStyleIdx="1" presStyleCnt="6" custLinFactNeighborY="29075"/>
      <dgm:spPr/>
    </dgm:pt>
    <dgm:pt modelId="{2F4F1E29-69D4-4BD4-AF03-BFB5C0C75036}" type="pres">
      <dgm:prSet presAssocID="{850FC907-4858-48DC-B105-3E815E517FA0}" presName="horz1" presStyleCnt="0"/>
      <dgm:spPr/>
    </dgm:pt>
    <dgm:pt modelId="{52E57AA4-9916-4CED-9E19-4D9650297D4F}" type="pres">
      <dgm:prSet presAssocID="{850FC907-4858-48DC-B105-3E815E517FA0}" presName="tx1" presStyleLbl="revTx" presStyleIdx="1" presStyleCnt="6" custScaleY="168490"/>
      <dgm:spPr/>
      <dgm:t>
        <a:bodyPr/>
        <a:lstStyle/>
        <a:p>
          <a:endParaRPr lang="ru-RU"/>
        </a:p>
      </dgm:t>
    </dgm:pt>
    <dgm:pt modelId="{37048FA6-12DC-49F2-AC47-8BBCFBD8FBBC}" type="pres">
      <dgm:prSet presAssocID="{850FC907-4858-48DC-B105-3E815E517FA0}" presName="vert1" presStyleCnt="0"/>
      <dgm:spPr/>
    </dgm:pt>
    <dgm:pt modelId="{C8602ED3-00D3-4669-9C89-46201E802870}" type="pres">
      <dgm:prSet presAssocID="{73272182-0744-4D61-A776-A11B37334D6E}" presName="thickLine" presStyleLbl="alignNode1" presStyleIdx="2" presStyleCnt="6"/>
      <dgm:spPr/>
    </dgm:pt>
    <dgm:pt modelId="{8DEE614C-12F6-4651-B95C-F40D8A8D1FBE}" type="pres">
      <dgm:prSet presAssocID="{73272182-0744-4D61-A776-A11B37334D6E}" presName="horz1" presStyleCnt="0"/>
      <dgm:spPr/>
    </dgm:pt>
    <dgm:pt modelId="{09653C39-5640-40A3-AAA2-2676ADBADDCA}" type="pres">
      <dgm:prSet presAssocID="{73272182-0744-4D61-A776-A11B37334D6E}" presName="tx1" presStyleLbl="revTx" presStyleIdx="2" presStyleCnt="6"/>
      <dgm:spPr/>
      <dgm:t>
        <a:bodyPr/>
        <a:lstStyle/>
        <a:p>
          <a:endParaRPr lang="ru-RU"/>
        </a:p>
      </dgm:t>
    </dgm:pt>
    <dgm:pt modelId="{286B1CC3-81F5-4DF8-83EB-783837E6A975}" type="pres">
      <dgm:prSet presAssocID="{73272182-0744-4D61-A776-A11B37334D6E}" presName="vert1" presStyleCnt="0"/>
      <dgm:spPr/>
    </dgm:pt>
    <dgm:pt modelId="{2902D557-76E2-4F7C-9AF6-23FBAEA2EBE0}" type="pres">
      <dgm:prSet presAssocID="{8731794A-0DE6-45A1-9D0F-1A15E90C3B7C}" presName="thickLine" presStyleLbl="alignNode1" presStyleIdx="3" presStyleCnt="6" custLinFactNeighborX="445" custLinFactNeighborY="32586"/>
      <dgm:spPr/>
    </dgm:pt>
    <dgm:pt modelId="{819AADD3-CB0C-456F-AE99-71A6AFE4C047}" type="pres">
      <dgm:prSet presAssocID="{8731794A-0DE6-45A1-9D0F-1A15E90C3B7C}" presName="horz1" presStyleCnt="0"/>
      <dgm:spPr/>
    </dgm:pt>
    <dgm:pt modelId="{9E12EB21-C5BB-4045-A554-035D8D873E7F}" type="pres">
      <dgm:prSet presAssocID="{8731794A-0DE6-45A1-9D0F-1A15E90C3B7C}" presName="tx1" presStyleLbl="revTx" presStyleIdx="3" presStyleCnt="6" custScaleY="122848" custLinFactNeighborY="45239"/>
      <dgm:spPr/>
      <dgm:t>
        <a:bodyPr/>
        <a:lstStyle/>
        <a:p>
          <a:endParaRPr lang="ru-RU"/>
        </a:p>
      </dgm:t>
    </dgm:pt>
    <dgm:pt modelId="{5A6ED3C7-3F5D-4AA5-B5B4-A296FEA5BA22}" type="pres">
      <dgm:prSet presAssocID="{8731794A-0DE6-45A1-9D0F-1A15E90C3B7C}" presName="vert1" presStyleCnt="0"/>
      <dgm:spPr/>
    </dgm:pt>
    <dgm:pt modelId="{E7FF87CC-CF4D-4CE3-8B29-923FC8DE9048}" type="pres">
      <dgm:prSet presAssocID="{B0443CFC-E884-4759-9B1E-2D350C190791}" presName="thickLine" presStyleLbl="alignNode1" presStyleIdx="4" presStyleCnt="6" custLinFactNeighborX="2766" custLinFactNeighborY="37256"/>
      <dgm:spPr/>
    </dgm:pt>
    <dgm:pt modelId="{E3F40FC6-6B6B-4661-B1C5-6CF94515C381}" type="pres">
      <dgm:prSet presAssocID="{B0443CFC-E884-4759-9B1E-2D350C190791}" presName="horz1" presStyleCnt="0"/>
      <dgm:spPr/>
    </dgm:pt>
    <dgm:pt modelId="{D04B98A2-6F3D-4E13-AD0B-1858206DF846}" type="pres">
      <dgm:prSet presAssocID="{B0443CFC-E884-4759-9B1E-2D350C190791}" presName="tx1" presStyleLbl="revTx" presStyleIdx="4" presStyleCnt="6" custLinFactNeighborY="2661"/>
      <dgm:spPr/>
      <dgm:t>
        <a:bodyPr/>
        <a:lstStyle/>
        <a:p>
          <a:endParaRPr lang="ru-RU"/>
        </a:p>
      </dgm:t>
    </dgm:pt>
    <dgm:pt modelId="{DC3ABAB5-999F-414E-BFEB-C79D2267E1AD}" type="pres">
      <dgm:prSet presAssocID="{B0443CFC-E884-4759-9B1E-2D350C190791}" presName="vert1" presStyleCnt="0"/>
      <dgm:spPr/>
    </dgm:pt>
    <dgm:pt modelId="{2B2A48F7-BEA2-482D-9C40-AFACC5B5A020}" type="pres">
      <dgm:prSet presAssocID="{489A0603-FE95-4C50-94CB-F2F2E6432432}" presName="thickLine" presStyleLbl="alignNode1" presStyleIdx="5" presStyleCnt="6" custLinFactNeighborY="13343"/>
      <dgm:spPr/>
    </dgm:pt>
    <dgm:pt modelId="{867D40D1-97EC-4D47-A915-AAF7715C53B6}" type="pres">
      <dgm:prSet presAssocID="{489A0603-FE95-4C50-94CB-F2F2E6432432}" presName="horz1" presStyleCnt="0"/>
      <dgm:spPr/>
    </dgm:pt>
    <dgm:pt modelId="{300367A0-E791-40EE-9836-87B5585355E1}" type="pres">
      <dgm:prSet presAssocID="{489A0603-FE95-4C50-94CB-F2F2E6432432}" presName="tx1" presStyleLbl="revTx" presStyleIdx="5" presStyleCnt="6" custLinFactNeighborY="37533"/>
      <dgm:spPr/>
      <dgm:t>
        <a:bodyPr/>
        <a:lstStyle/>
        <a:p>
          <a:endParaRPr lang="ru-RU"/>
        </a:p>
      </dgm:t>
    </dgm:pt>
    <dgm:pt modelId="{76DA2A87-6122-46E0-B098-B4F386F27D46}" type="pres">
      <dgm:prSet presAssocID="{489A0603-FE95-4C50-94CB-F2F2E6432432}" presName="vert1" presStyleCnt="0"/>
      <dgm:spPr/>
    </dgm:pt>
  </dgm:ptLst>
  <dgm:cxnLst>
    <dgm:cxn modelId="{2D3DE5C0-AD83-4CCF-B866-C77A7D80B4B6}" srcId="{A6120DA8-5929-4938-AEE3-71F2269E4BCE}" destId="{057134DD-5F7B-4463-882A-DC6BD088005D}" srcOrd="0" destOrd="0" parTransId="{0C449359-E25F-4CE5-9A07-DE37B8D773E5}" sibTransId="{F12538C7-D751-403C-93F1-4FCCE2401294}"/>
    <dgm:cxn modelId="{D355F9DA-1871-4806-B076-34FA74FF8B2F}" srcId="{A6120DA8-5929-4938-AEE3-71F2269E4BCE}" destId="{B0443CFC-E884-4759-9B1E-2D350C190791}" srcOrd="4" destOrd="0" parTransId="{A5037CC4-17AE-4FE0-BF62-A775911676C8}" sibTransId="{59FC46CF-8725-460C-80A3-D14900DEF2E9}"/>
    <dgm:cxn modelId="{E6D52A07-DC54-483F-9CAD-6CA53A8F4A9B}" type="presOf" srcId="{8731794A-0DE6-45A1-9D0F-1A15E90C3B7C}" destId="{9E12EB21-C5BB-4045-A554-035D8D873E7F}" srcOrd="0" destOrd="0" presId="urn:microsoft.com/office/officeart/2008/layout/LinedList"/>
    <dgm:cxn modelId="{B837AC3E-DBCA-4576-A429-CFC82372791B}" srcId="{A6120DA8-5929-4938-AEE3-71F2269E4BCE}" destId="{489A0603-FE95-4C50-94CB-F2F2E6432432}" srcOrd="5" destOrd="0" parTransId="{A66070D0-57A5-4094-AF1C-C8DAABFEBCBB}" sibTransId="{9C13A39E-9EE5-44C9-87A7-D650C85194FE}"/>
    <dgm:cxn modelId="{DDBE7C9A-4DE0-40DA-AA12-828B6A15F2D0}" srcId="{A6120DA8-5929-4938-AEE3-71F2269E4BCE}" destId="{73272182-0744-4D61-A776-A11B37334D6E}" srcOrd="2" destOrd="0" parTransId="{BDF03B65-9832-4C3A-8B28-F5F8B7756226}" sibTransId="{8426C3FE-6030-4625-A74A-E0C45C75233E}"/>
    <dgm:cxn modelId="{2E24847F-69FB-4751-B538-FB64230566E7}" type="presOf" srcId="{057134DD-5F7B-4463-882A-DC6BD088005D}" destId="{1C86D257-6004-4CEB-B08E-21D285428915}" srcOrd="0" destOrd="0" presId="urn:microsoft.com/office/officeart/2008/layout/LinedList"/>
    <dgm:cxn modelId="{97163281-6D45-409B-8BB3-FA8502A5E439}" type="presOf" srcId="{73272182-0744-4D61-A776-A11B37334D6E}" destId="{09653C39-5640-40A3-AAA2-2676ADBADDCA}" srcOrd="0" destOrd="0" presId="urn:microsoft.com/office/officeart/2008/layout/LinedList"/>
    <dgm:cxn modelId="{898A2B39-34D4-4333-BAC9-2A16530BE376}" srcId="{A6120DA8-5929-4938-AEE3-71F2269E4BCE}" destId="{850FC907-4858-48DC-B105-3E815E517FA0}" srcOrd="1" destOrd="0" parTransId="{B7816492-6F46-494E-95C6-E0AE443FF427}" sibTransId="{3EC6FA11-3C73-4FC8-8E5A-A065627B783B}"/>
    <dgm:cxn modelId="{485454B6-4507-4182-8A30-807FA104C54B}" srcId="{A6120DA8-5929-4938-AEE3-71F2269E4BCE}" destId="{8731794A-0DE6-45A1-9D0F-1A15E90C3B7C}" srcOrd="3" destOrd="0" parTransId="{9CFD5DB1-8729-4064-B1AE-5E6A99A7B33E}" sibTransId="{016B1FE4-94F4-49ED-B309-EE9445E1440B}"/>
    <dgm:cxn modelId="{24AB3F97-1EE9-4589-B538-1EEDE2C821A3}" type="presOf" srcId="{850FC907-4858-48DC-B105-3E815E517FA0}" destId="{52E57AA4-9916-4CED-9E19-4D9650297D4F}" srcOrd="0" destOrd="0" presId="urn:microsoft.com/office/officeart/2008/layout/LinedList"/>
    <dgm:cxn modelId="{B4EB4D2D-5F77-434C-9E6C-C310C184C643}" type="presOf" srcId="{A6120DA8-5929-4938-AEE3-71F2269E4BCE}" destId="{192D1C20-6E9A-42BF-8EA6-608CE494A37E}" srcOrd="0" destOrd="0" presId="urn:microsoft.com/office/officeart/2008/layout/LinedList"/>
    <dgm:cxn modelId="{B14BF88F-8238-4654-8AF5-F52D5AB37398}" type="presOf" srcId="{489A0603-FE95-4C50-94CB-F2F2E6432432}" destId="{300367A0-E791-40EE-9836-87B5585355E1}" srcOrd="0" destOrd="0" presId="urn:microsoft.com/office/officeart/2008/layout/LinedList"/>
    <dgm:cxn modelId="{BB3C631E-C361-4A46-BB5E-920A164E891E}" type="presOf" srcId="{B0443CFC-E884-4759-9B1E-2D350C190791}" destId="{D04B98A2-6F3D-4E13-AD0B-1858206DF846}" srcOrd="0" destOrd="0" presId="urn:microsoft.com/office/officeart/2008/layout/LinedList"/>
    <dgm:cxn modelId="{5456739B-DEFF-45B4-BA6F-6E3D5E25A937}" type="presParOf" srcId="{192D1C20-6E9A-42BF-8EA6-608CE494A37E}" destId="{E8EB8992-CEC1-4B7C-9C98-85F2295CB30E}" srcOrd="0" destOrd="0" presId="urn:microsoft.com/office/officeart/2008/layout/LinedList"/>
    <dgm:cxn modelId="{FEBE73D7-2B52-4D32-9AF0-CC6F964176EE}" type="presParOf" srcId="{192D1C20-6E9A-42BF-8EA6-608CE494A37E}" destId="{422D9FBA-487F-4249-BF02-35DACD38C813}" srcOrd="1" destOrd="0" presId="urn:microsoft.com/office/officeart/2008/layout/LinedList"/>
    <dgm:cxn modelId="{7C35EC35-02BA-4921-B909-F670747BACA6}" type="presParOf" srcId="{422D9FBA-487F-4249-BF02-35DACD38C813}" destId="{1C86D257-6004-4CEB-B08E-21D285428915}" srcOrd="0" destOrd="0" presId="urn:microsoft.com/office/officeart/2008/layout/LinedList"/>
    <dgm:cxn modelId="{6ED8328C-5D80-4E40-978C-FE851AF796D3}" type="presParOf" srcId="{422D9FBA-487F-4249-BF02-35DACD38C813}" destId="{ED2E10C7-0728-4C43-B769-3596C84C4EAF}" srcOrd="1" destOrd="0" presId="urn:microsoft.com/office/officeart/2008/layout/LinedList"/>
    <dgm:cxn modelId="{372DCF38-4C12-462F-A11B-CA6F0435C96B}" type="presParOf" srcId="{192D1C20-6E9A-42BF-8EA6-608CE494A37E}" destId="{F7DD4068-AD1B-4CF2-88BB-B737523C19C7}" srcOrd="2" destOrd="0" presId="urn:microsoft.com/office/officeart/2008/layout/LinedList"/>
    <dgm:cxn modelId="{D1D83E73-0078-460F-AC23-73CA7E13E7C6}" type="presParOf" srcId="{192D1C20-6E9A-42BF-8EA6-608CE494A37E}" destId="{2F4F1E29-69D4-4BD4-AF03-BFB5C0C75036}" srcOrd="3" destOrd="0" presId="urn:microsoft.com/office/officeart/2008/layout/LinedList"/>
    <dgm:cxn modelId="{FF9DC3E0-C55A-46AC-BBA0-2C78A05D19EE}" type="presParOf" srcId="{2F4F1E29-69D4-4BD4-AF03-BFB5C0C75036}" destId="{52E57AA4-9916-4CED-9E19-4D9650297D4F}" srcOrd="0" destOrd="0" presId="urn:microsoft.com/office/officeart/2008/layout/LinedList"/>
    <dgm:cxn modelId="{5CE6C229-BCA4-4EC1-A63C-6B12F24389A1}" type="presParOf" srcId="{2F4F1E29-69D4-4BD4-AF03-BFB5C0C75036}" destId="{37048FA6-12DC-49F2-AC47-8BBCFBD8FBBC}" srcOrd="1" destOrd="0" presId="urn:microsoft.com/office/officeart/2008/layout/LinedList"/>
    <dgm:cxn modelId="{4A582CC3-4E29-4DA8-B1A4-A887D455830B}" type="presParOf" srcId="{192D1C20-6E9A-42BF-8EA6-608CE494A37E}" destId="{C8602ED3-00D3-4669-9C89-46201E802870}" srcOrd="4" destOrd="0" presId="urn:microsoft.com/office/officeart/2008/layout/LinedList"/>
    <dgm:cxn modelId="{2C8EC4A9-FCAF-4D61-B7A7-C0F81851AE93}" type="presParOf" srcId="{192D1C20-6E9A-42BF-8EA6-608CE494A37E}" destId="{8DEE614C-12F6-4651-B95C-F40D8A8D1FBE}" srcOrd="5" destOrd="0" presId="urn:microsoft.com/office/officeart/2008/layout/LinedList"/>
    <dgm:cxn modelId="{8D48919D-C784-4ADE-A64C-CDB7085C8CAB}" type="presParOf" srcId="{8DEE614C-12F6-4651-B95C-F40D8A8D1FBE}" destId="{09653C39-5640-40A3-AAA2-2676ADBADDCA}" srcOrd="0" destOrd="0" presId="urn:microsoft.com/office/officeart/2008/layout/LinedList"/>
    <dgm:cxn modelId="{8CFFE9BA-3E79-4620-A273-E87904A54C37}" type="presParOf" srcId="{8DEE614C-12F6-4651-B95C-F40D8A8D1FBE}" destId="{286B1CC3-81F5-4DF8-83EB-783837E6A975}" srcOrd="1" destOrd="0" presId="urn:microsoft.com/office/officeart/2008/layout/LinedList"/>
    <dgm:cxn modelId="{E344B715-7D63-4ED7-B951-F118FE62BF6C}" type="presParOf" srcId="{192D1C20-6E9A-42BF-8EA6-608CE494A37E}" destId="{2902D557-76E2-4F7C-9AF6-23FBAEA2EBE0}" srcOrd="6" destOrd="0" presId="urn:microsoft.com/office/officeart/2008/layout/LinedList"/>
    <dgm:cxn modelId="{CED5BF5F-305C-4B9E-9F66-36BC06471420}" type="presParOf" srcId="{192D1C20-6E9A-42BF-8EA6-608CE494A37E}" destId="{819AADD3-CB0C-456F-AE99-71A6AFE4C047}" srcOrd="7" destOrd="0" presId="urn:microsoft.com/office/officeart/2008/layout/LinedList"/>
    <dgm:cxn modelId="{1D7BE2B9-BF5D-4B6C-A6B8-54E250489E3B}" type="presParOf" srcId="{819AADD3-CB0C-456F-AE99-71A6AFE4C047}" destId="{9E12EB21-C5BB-4045-A554-035D8D873E7F}" srcOrd="0" destOrd="0" presId="urn:microsoft.com/office/officeart/2008/layout/LinedList"/>
    <dgm:cxn modelId="{C0980B55-67FB-492A-8B9C-FDA7961FD9CF}" type="presParOf" srcId="{819AADD3-CB0C-456F-AE99-71A6AFE4C047}" destId="{5A6ED3C7-3F5D-4AA5-B5B4-A296FEA5BA22}" srcOrd="1" destOrd="0" presId="urn:microsoft.com/office/officeart/2008/layout/LinedList"/>
    <dgm:cxn modelId="{1A50091B-8262-4B1E-A9A3-043403DCF8B9}" type="presParOf" srcId="{192D1C20-6E9A-42BF-8EA6-608CE494A37E}" destId="{E7FF87CC-CF4D-4CE3-8B29-923FC8DE9048}" srcOrd="8" destOrd="0" presId="urn:microsoft.com/office/officeart/2008/layout/LinedList"/>
    <dgm:cxn modelId="{43FCAB6A-4259-4862-A832-B71C47343B43}" type="presParOf" srcId="{192D1C20-6E9A-42BF-8EA6-608CE494A37E}" destId="{E3F40FC6-6B6B-4661-B1C5-6CF94515C381}" srcOrd="9" destOrd="0" presId="urn:microsoft.com/office/officeart/2008/layout/LinedList"/>
    <dgm:cxn modelId="{9434D97F-A382-4C11-B2BC-0D4D36DD6AD5}" type="presParOf" srcId="{E3F40FC6-6B6B-4661-B1C5-6CF94515C381}" destId="{D04B98A2-6F3D-4E13-AD0B-1858206DF846}" srcOrd="0" destOrd="0" presId="urn:microsoft.com/office/officeart/2008/layout/LinedList"/>
    <dgm:cxn modelId="{F6B79A7E-6C96-4C1C-A502-261EB6DF372B}" type="presParOf" srcId="{E3F40FC6-6B6B-4661-B1C5-6CF94515C381}" destId="{DC3ABAB5-999F-414E-BFEB-C79D2267E1AD}" srcOrd="1" destOrd="0" presId="urn:microsoft.com/office/officeart/2008/layout/LinedList"/>
    <dgm:cxn modelId="{6968884B-67CF-48FC-A8F8-AE92CEC7D98C}" type="presParOf" srcId="{192D1C20-6E9A-42BF-8EA6-608CE494A37E}" destId="{2B2A48F7-BEA2-482D-9C40-AFACC5B5A020}" srcOrd="10" destOrd="0" presId="urn:microsoft.com/office/officeart/2008/layout/LinedList"/>
    <dgm:cxn modelId="{B8350BF2-D8CB-4FD8-8787-3432079EFA50}" type="presParOf" srcId="{192D1C20-6E9A-42BF-8EA6-608CE494A37E}" destId="{867D40D1-97EC-4D47-A915-AAF7715C53B6}" srcOrd="11" destOrd="0" presId="urn:microsoft.com/office/officeart/2008/layout/LinedList"/>
    <dgm:cxn modelId="{D1D83E19-98D9-4C50-9F61-278B34F201C8}" type="presParOf" srcId="{867D40D1-97EC-4D47-A915-AAF7715C53B6}" destId="{300367A0-E791-40EE-9836-87B5585355E1}" srcOrd="0" destOrd="0" presId="urn:microsoft.com/office/officeart/2008/layout/LinedList"/>
    <dgm:cxn modelId="{996D44B4-1BEE-4125-8522-DFF6AAF976C8}" type="presParOf" srcId="{867D40D1-97EC-4D47-A915-AAF7715C53B6}" destId="{76DA2A87-6122-46E0-B098-B4F386F27D4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4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DB440AC-D880-4603-B429-78BA56D6F479}" type="doc">
      <dgm:prSet loTypeId="urn:microsoft.com/office/officeart/2008/layout/LinedList" loCatId="list" qsTypeId="urn:microsoft.com/office/officeart/2005/8/quickstyle/simple1" qsCatId="simple" csTypeId="urn:microsoft.com/office/officeart/2005/8/colors/colorful1" csCatId="colorful" phldr="1"/>
      <dgm:spPr/>
    </dgm:pt>
    <dgm:pt modelId="{3D5DB2D5-B1FB-4124-BFE9-7C4929B48029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Увеличение количества обучающихся, сдающих демонстрационный экзамен, до 5 % от общего числа выпускников</a:t>
          </a:r>
        </a:p>
      </dgm:t>
    </dgm:pt>
    <dgm:pt modelId="{9BFABCDD-D0DD-4883-A2B2-AC0DD06AD890}" type="parTrans" cxnId="{6F6184E1-AEC0-4BBF-A80C-19EE52603540}">
      <dgm:prSet/>
      <dgm:spPr/>
      <dgm:t>
        <a:bodyPr/>
        <a:lstStyle/>
        <a:p>
          <a:endParaRPr lang="ru-RU"/>
        </a:p>
      </dgm:t>
    </dgm:pt>
    <dgm:pt modelId="{DAC20F3C-5083-437E-8E0E-1C2E6A05642F}" type="sibTrans" cxnId="{6F6184E1-AEC0-4BBF-A80C-19EE52603540}">
      <dgm:prSet/>
      <dgm:spPr/>
      <dgm:t>
        <a:bodyPr/>
        <a:lstStyle/>
        <a:p>
          <a:endParaRPr lang="ru-RU"/>
        </a:p>
      </dgm:t>
    </dgm:pt>
    <dgm:pt modelId="{B9400AD6-826C-47E4-A1DD-F23487B31C67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Разработка проектной документации для Центра опережающей профессиональной подготовки</a:t>
          </a:r>
        </a:p>
      </dgm:t>
    </dgm:pt>
    <dgm:pt modelId="{1913E917-433D-4492-A810-5ADCCF553CA6}" type="parTrans" cxnId="{435B28A5-13B9-4813-9F33-25A1D91F47A6}">
      <dgm:prSet/>
      <dgm:spPr/>
      <dgm:t>
        <a:bodyPr/>
        <a:lstStyle/>
        <a:p>
          <a:endParaRPr lang="ru-RU"/>
        </a:p>
      </dgm:t>
    </dgm:pt>
    <dgm:pt modelId="{C3C95ED8-BFE3-4836-BFDF-66406BEC716A}" type="sibTrans" cxnId="{435B28A5-13B9-4813-9F33-25A1D91F47A6}">
      <dgm:prSet/>
      <dgm:spPr/>
      <dgm:t>
        <a:bodyPr/>
        <a:lstStyle/>
        <a:p>
          <a:endParaRPr lang="ru-RU"/>
        </a:p>
      </dgm:t>
    </dgm:pt>
    <dgm:pt modelId="{950E4391-9249-4170-B2B0-4C878F3D192F}">
      <dgm:prSet phldrT="[Текст]" custT="1"/>
      <dgm:spPr/>
      <dgm:t>
        <a:bodyPr/>
        <a:lstStyle/>
        <a:p>
          <a:r>
            <a:rPr lang="ru-RU" sz="2000" dirty="0">
              <a:latin typeface="Times New Roman" panose="02020603050405020304" pitchFamily="18" charset="0"/>
              <a:cs typeface="Times New Roman" panose="02020603050405020304" pitchFamily="18" charset="0"/>
            </a:rPr>
            <a:t>Создание 5 мастерских для строительной отрасли</a:t>
          </a:r>
        </a:p>
      </dgm:t>
    </dgm:pt>
    <dgm:pt modelId="{6658A0F4-10AB-448B-BD0D-DFCE193E9A6E}" type="parTrans" cxnId="{8419A502-15B7-4F4C-96EF-103E0846E1FD}">
      <dgm:prSet/>
      <dgm:spPr/>
      <dgm:t>
        <a:bodyPr/>
        <a:lstStyle/>
        <a:p>
          <a:endParaRPr lang="ru-RU"/>
        </a:p>
      </dgm:t>
    </dgm:pt>
    <dgm:pt modelId="{1FA8C1BF-189E-4045-A584-40055A330D52}" type="sibTrans" cxnId="{8419A502-15B7-4F4C-96EF-103E0846E1FD}">
      <dgm:prSet/>
      <dgm:spPr/>
      <dgm:t>
        <a:bodyPr/>
        <a:lstStyle/>
        <a:p>
          <a:endParaRPr lang="ru-RU"/>
        </a:p>
      </dgm:t>
    </dgm:pt>
    <dgm:pt modelId="{DEA3975C-A1FD-46ED-B1A1-B1DF8C896DC8}" type="pres">
      <dgm:prSet presAssocID="{EDB440AC-D880-4603-B429-78BA56D6F479}" presName="vert0" presStyleCnt="0">
        <dgm:presLayoutVars>
          <dgm:dir/>
          <dgm:animOne val="branch"/>
          <dgm:animLvl val="lvl"/>
        </dgm:presLayoutVars>
      </dgm:prSet>
      <dgm:spPr/>
    </dgm:pt>
    <dgm:pt modelId="{E63C97A6-DC65-46C1-B8AC-AE4A75CE18DB}" type="pres">
      <dgm:prSet presAssocID="{3D5DB2D5-B1FB-4124-BFE9-7C4929B48029}" presName="thickLine" presStyleLbl="alignNode1" presStyleIdx="0" presStyleCnt="3"/>
      <dgm:spPr/>
    </dgm:pt>
    <dgm:pt modelId="{B2E850D4-1064-438B-97A6-B15DF3C8EBC1}" type="pres">
      <dgm:prSet presAssocID="{3D5DB2D5-B1FB-4124-BFE9-7C4929B48029}" presName="horz1" presStyleCnt="0"/>
      <dgm:spPr/>
    </dgm:pt>
    <dgm:pt modelId="{8DD6413E-C17F-4208-AD40-8374E79B75FC}" type="pres">
      <dgm:prSet presAssocID="{3D5DB2D5-B1FB-4124-BFE9-7C4929B48029}" presName="tx1" presStyleLbl="revTx" presStyleIdx="0" presStyleCnt="3"/>
      <dgm:spPr/>
      <dgm:t>
        <a:bodyPr/>
        <a:lstStyle/>
        <a:p>
          <a:endParaRPr lang="ru-RU"/>
        </a:p>
      </dgm:t>
    </dgm:pt>
    <dgm:pt modelId="{86E21679-CB0E-4F97-8C41-53342DA1FD07}" type="pres">
      <dgm:prSet presAssocID="{3D5DB2D5-B1FB-4124-BFE9-7C4929B48029}" presName="vert1" presStyleCnt="0"/>
      <dgm:spPr/>
    </dgm:pt>
    <dgm:pt modelId="{2A324B21-464D-4863-9A64-CA4D6AEC40AD}" type="pres">
      <dgm:prSet presAssocID="{B9400AD6-826C-47E4-A1DD-F23487B31C67}" presName="thickLine" presStyleLbl="alignNode1" presStyleIdx="1" presStyleCnt="3"/>
      <dgm:spPr/>
    </dgm:pt>
    <dgm:pt modelId="{14864C37-CD32-42F0-B4FC-3E0F54C09FBF}" type="pres">
      <dgm:prSet presAssocID="{B9400AD6-826C-47E4-A1DD-F23487B31C67}" presName="horz1" presStyleCnt="0"/>
      <dgm:spPr/>
    </dgm:pt>
    <dgm:pt modelId="{85E41438-A973-417C-877B-11100EF98FE7}" type="pres">
      <dgm:prSet presAssocID="{B9400AD6-826C-47E4-A1DD-F23487B31C67}" presName="tx1" presStyleLbl="revTx" presStyleIdx="1" presStyleCnt="3"/>
      <dgm:spPr/>
      <dgm:t>
        <a:bodyPr/>
        <a:lstStyle/>
        <a:p>
          <a:endParaRPr lang="ru-RU"/>
        </a:p>
      </dgm:t>
    </dgm:pt>
    <dgm:pt modelId="{890F21BA-560C-497C-A9AD-92409B257FAB}" type="pres">
      <dgm:prSet presAssocID="{B9400AD6-826C-47E4-A1DD-F23487B31C67}" presName="vert1" presStyleCnt="0"/>
      <dgm:spPr/>
    </dgm:pt>
    <dgm:pt modelId="{F4D2F039-9B4C-4916-8849-B3C3EABF799D}" type="pres">
      <dgm:prSet presAssocID="{950E4391-9249-4170-B2B0-4C878F3D192F}" presName="thickLine" presStyleLbl="alignNode1" presStyleIdx="2" presStyleCnt="3"/>
      <dgm:spPr/>
    </dgm:pt>
    <dgm:pt modelId="{00E1F8BC-BE09-43A8-9F1A-44D12A616CFA}" type="pres">
      <dgm:prSet presAssocID="{950E4391-9249-4170-B2B0-4C878F3D192F}" presName="horz1" presStyleCnt="0"/>
      <dgm:spPr/>
    </dgm:pt>
    <dgm:pt modelId="{10594D09-C520-43F4-9556-191F727B7043}" type="pres">
      <dgm:prSet presAssocID="{950E4391-9249-4170-B2B0-4C878F3D192F}" presName="tx1" presStyleLbl="revTx" presStyleIdx="2" presStyleCnt="3"/>
      <dgm:spPr/>
      <dgm:t>
        <a:bodyPr/>
        <a:lstStyle/>
        <a:p>
          <a:endParaRPr lang="ru-RU"/>
        </a:p>
      </dgm:t>
    </dgm:pt>
    <dgm:pt modelId="{9B7F9CF8-0015-4E1F-A47A-64BBDEA95505}" type="pres">
      <dgm:prSet presAssocID="{950E4391-9249-4170-B2B0-4C878F3D192F}" presName="vert1" presStyleCnt="0"/>
      <dgm:spPr/>
    </dgm:pt>
  </dgm:ptLst>
  <dgm:cxnLst>
    <dgm:cxn modelId="{6F6184E1-AEC0-4BBF-A80C-19EE52603540}" srcId="{EDB440AC-D880-4603-B429-78BA56D6F479}" destId="{3D5DB2D5-B1FB-4124-BFE9-7C4929B48029}" srcOrd="0" destOrd="0" parTransId="{9BFABCDD-D0DD-4883-A2B2-AC0DD06AD890}" sibTransId="{DAC20F3C-5083-437E-8E0E-1C2E6A05642F}"/>
    <dgm:cxn modelId="{8419A502-15B7-4F4C-96EF-103E0846E1FD}" srcId="{EDB440AC-D880-4603-B429-78BA56D6F479}" destId="{950E4391-9249-4170-B2B0-4C878F3D192F}" srcOrd="2" destOrd="0" parTransId="{6658A0F4-10AB-448B-BD0D-DFCE193E9A6E}" sibTransId="{1FA8C1BF-189E-4045-A584-40055A330D52}"/>
    <dgm:cxn modelId="{0745D896-2BF4-4664-A7F0-388CB1ED3EC1}" type="presOf" srcId="{950E4391-9249-4170-B2B0-4C878F3D192F}" destId="{10594D09-C520-43F4-9556-191F727B7043}" srcOrd="0" destOrd="0" presId="urn:microsoft.com/office/officeart/2008/layout/LinedList"/>
    <dgm:cxn modelId="{7A2513DC-7155-460C-840A-8B9F38D9AB79}" type="presOf" srcId="{B9400AD6-826C-47E4-A1DD-F23487B31C67}" destId="{85E41438-A973-417C-877B-11100EF98FE7}" srcOrd="0" destOrd="0" presId="urn:microsoft.com/office/officeart/2008/layout/LinedList"/>
    <dgm:cxn modelId="{435B28A5-13B9-4813-9F33-25A1D91F47A6}" srcId="{EDB440AC-D880-4603-B429-78BA56D6F479}" destId="{B9400AD6-826C-47E4-A1DD-F23487B31C67}" srcOrd="1" destOrd="0" parTransId="{1913E917-433D-4492-A810-5ADCCF553CA6}" sibTransId="{C3C95ED8-BFE3-4836-BFDF-66406BEC716A}"/>
    <dgm:cxn modelId="{911A14C8-0B21-4E5E-A422-705804FD8291}" type="presOf" srcId="{3D5DB2D5-B1FB-4124-BFE9-7C4929B48029}" destId="{8DD6413E-C17F-4208-AD40-8374E79B75FC}" srcOrd="0" destOrd="0" presId="urn:microsoft.com/office/officeart/2008/layout/LinedList"/>
    <dgm:cxn modelId="{D9CD4891-B0B2-4A87-B359-EB5FAD641263}" type="presOf" srcId="{EDB440AC-D880-4603-B429-78BA56D6F479}" destId="{DEA3975C-A1FD-46ED-B1A1-B1DF8C896DC8}" srcOrd="0" destOrd="0" presId="urn:microsoft.com/office/officeart/2008/layout/LinedList"/>
    <dgm:cxn modelId="{4AED27FF-6429-4DEA-AC94-8F2F0238C9FB}" type="presParOf" srcId="{DEA3975C-A1FD-46ED-B1A1-B1DF8C896DC8}" destId="{E63C97A6-DC65-46C1-B8AC-AE4A75CE18DB}" srcOrd="0" destOrd="0" presId="urn:microsoft.com/office/officeart/2008/layout/LinedList"/>
    <dgm:cxn modelId="{CE377B9F-AC74-40F4-B520-968435BDB834}" type="presParOf" srcId="{DEA3975C-A1FD-46ED-B1A1-B1DF8C896DC8}" destId="{B2E850D4-1064-438B-97A6-B15DF3C8EBC1}" srcOrd="1" destOrd="0" presId="urn:microsoft.com/office/officeart/2008/layout/LinedList"/>
    <dgm:cxn modelId="{1A152689-375E-4A5F-AB04-924A7A9ACC04}" type="presParOf" srcId="{B2E850D4-1064-438B-97A6-B15DF3C8EBC1}" destId="{8DD6413E-C17F-4208-AD40-8374E79B75FC}" srcOrd="0" destOrd="0" presId="urn:microsoft.com/office/officeart/2008/layout/LinedList"/>
    <dgm:cxn modelId="{1B00CEC2-EFAA-4921-9B24-9BD88F29D284}" type="presParOf" srcId="{B2E850D4-1064-438B-97A6-B15DF3C8EBC1}" destId="{86E21679-CB0E-4F97-8C41-53342DA1FD07}" srcOrd="1" destOrd="0" presId="urn:microsoft.com/office/officeart/2008/layout/LinedList"/>
    <dgm:cxn modelId="{E0674A66-FC8E-4E46-854E-B7AC00C09886}" type="presParOf" srcId="{DEA3975C-A1FD-46ED-B1A1-B1DF8C896DC8}" destId="{2A324B21-464D-4863-9A64-CA4D6AEC40AD}" srcOrd="2" destOrd="0" presId="urn:microsoft.com/office/officeart/2008/layout/LinedList"/>
    <dgm:cxn modelId="{AD1F02A5-AB1B-492B-A0D2-F1271F7682A6}" type="presParOf" srcId="{DEA3975C-A1FD-46ED-B1A1-B1DF8C896DC8}" destId="{14864C37-CD32-42F0-B4FC-3E0F54C09FBF}" srcOrd="3" destOrd="0" presId="urn:microsoft.com/office/officeart/2008/layout/LinedList"/>
    <dgm:cxn modelId="{46320B1B-B33C-417F-BBDC-379FF7F7DE36}" type="presParOf" srcId="{14864C37-CD32-42F0-B4FC-3E0F54C09FBF}" destId="{85E41438-A973-417C-877B-11100EF98FE7}" srcOrd="0" destOrd="0" presId="urn:microsoft.com/office/officeart/2008/layout/LinedList"/>
    <dgm:cxn modelId="{DDE4F6E7-4E09-4A93-B2AB-9317691F588F}" type="presParOf" srcId="{14864C37-CD32-42F0-B4FC-3E0F54C09FBF}" destId="{890F21BA-560C-497C-A9AD-92409B257FAB}" srcOrd="1" destOrd="0" presId="urn:microsoft.com/office/officeart/2008/layout/LinedList"/>
    <dgm:cxn modelId="{C6E9CC7E-94F4-4154-B551-126E1412D88D}" type="presParOf" srcId="{DEA3975C-A1FD-46ED-B1A1-B1DF8C896DC8}" destId="{F4D2F039-9B4C-4916-8849-B3C3EABF799D}" srcOrd="4" destOrd="0" presId="urn:microsoft.com/office/officeart/2008/layout/LinedList"/>
    <dgm:cxn modelId="{BAB1E30C-CB97-4247-BE2F-20AF70CF5ADB}" type="presParOf" srcId="{DEA3975C-A1FD-46ED-B1A1-B1DF8C896DC8}" destId="{00E1F8BC-BE09-43A8-9F1A-44D12A616CFA}" srcOrd="5" destOrd="0" presId="urn:microsoft.com/office/officeart/2008/layout/LinedList"/>
    <dgm:cxn modelId="{D808B4A6-8EF9-4998-B416-22E5FE1A5BF9}" type="presParOf" srcId="{00E1F8BC-BE09-43A8-9F1A-44D12A616CFA}" destId="{10594D09-C520-43F4-9556-191F727B7043}" srcOrd="0" destOrd="0" presId="urn:microsoft.com/office/officeart/2008/layout/LinedList"/>
    <dgm:cxn modelId="{9C50CB6C-99D6-45AC-BD16-2541ACC949AE}" type="presParOf" srcId="{00E1F8BC-BE09-43A8-9F1A-44D12A616CFA}" destId="{9B7F9CF8-0015-4E1F-A47A-64BBDEA95505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1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BFC8406-E6CA-4864-ABE0-A19EAF5830CF}" type="datetimeFigureOut">
              <a:rPr lang="ru-RU"/>
              <a:pPr>
                <a:defRPr/>
              </a:pPr>
              <a:t>17.01.2020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3EE3EA5-D915-411C-9ADB-530F279096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62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F0603C-E335-4C54-A8EB-D6AEEEC91375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883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9525" y="-9525"/>
            <a:ext cx="10721975" cy="7580313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372" y="4175524"/>
              <a:ext cx="4022820" cy="268230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3350" y="171"/>
              <a:ext cx="1219201" cy="685765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289" y="171"/>
              <a:ext cx="2270049" cy="68662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4914" y="-8468"/>
              <a:ext cx="1948277" cy="68662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7402" y="3920684"/>
              <a:ext cx="2514432" cy="293714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765" y="-8468"/>
              <a:ext cx="2142427" cy="68662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5135" y="-8468"/>
              <a:ext cx="858057" cy="68662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905" y="-8468"/>
              <a:ext cx="1065783" cy="68662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60256" y="4893973"/>
              <a:ext cx="1094294" cy="1963856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488" cy="569863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1972" y="2651110"/>
            <a:ext cx="6813013" cy="1815124"/>
          </a:xfrm>
        </p:spPr>
        <p:txBody>
          <a:bodyPr anchor="b">
            <a:noAutofit/>
          </a:bodyPr>
          <a:lstStyle>
            <a:lvl1pPr algn="r">
              <a:defRPr sz="5954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1972" y="4466233"/>
            <a:ext cx="6813013" cy="1209382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81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2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62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20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8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2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45A82-DA10-4205-937F-B08384BBCC76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FAE2EA-EA92-4237-B6B4-AB716E214B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2112"/>
            <a:ext cx="7422197" cy="3752627"/>
          </a:xfrm>
        </p:spPr>
        <p:txBody>
          <a:bodyPr anchor="ctr"/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8" y="4928824"/>
            <a:ext cx="7422197" cy="1732058"/>
          </a:xfrm>
        </p:spPr>
        <p:txBody>
          <a:bodyPr anchor="ctr"/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740CA-1C41-4878-B800-C742C4D8D947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A1AE31-5098-4C21-95B8-A74CF83604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150" y="871538"/>
            <a:ext cx="533400" cy="644525"/>
          </a:xfrm>
          <a:prstGeom prst="rect">
            <a:avLst/>
          </a:prstGeom>
        </p:spPr>
        <p:txBody>
          <a:bodyPr lIns="100817" tIns="50408" rIns="100817" bIns="5040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2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9875" y="3182938"/>
            <a:ext cx="534988" cy="644525"/>
          </a:xfrm>
          <a:prstGeom prst="rect">
            <a:avLst/>
          </a:prstGeom>
        </p:spPr>
        <p:txBody>
          <a:bodyPr lIns="100817" tIns="50408" rIns="100817" bIns="5040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2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2112"/>
            <a:ext cx="7100026" cy="3332557"/>
          </a:xfrm>
        </p:spPr>
        <p:txBody>
          <a:bodyPr anchor="ctr"/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87454" y="4004669"/>
            <a:ext cx="6337219" cy="42007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76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28824"/>
            <a:ext cx="7422198" cy="1732058"/>
          </a:xfrm>
        </p:spPr>
        <p:txBody>
          <a:bodyPr anchor="ctr"/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77A35-C522-429A-8276-A6C4B764B5F6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92C9F-CF28-4A64-9C2F-AA3C4621F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130106"/>
            <a:ext cx="7422198" cy="2861615"/>
          </a:xfrm>
        </p:spPr>
        <p:txBody>
          <a:bodyPr anchor="b"/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1722"/>
            <a:ext cx="7422198" cy="1669160"/>
          </a:xfrm>
        </p:spPr>
        <p:txBody>
          <a:bodyPr/>
          <a:lstStyle>
            <a:lvl1pPr marL="0" indent="0" algn="l">
              <a:buNone/>
              <a:defRPr sz="198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6E55-93FC-422B-BACB-F51195EE726B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CFE804-305E-4A3F-898C-94ADB372FC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65150" y="871538"/>
            <a:ext cx="533400" cy="644525"/>
          </a:xfrm>
          <a:prstGeom prst="rect">
            <a:avLst/>
          </a:prstGeom>
        </p:spPr>
        <p:txBody>
          <a:bodyPr lIns="100817" tIns="50408" rIns="100817" bIns="5040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2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“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9875" y="3182938"/>
            <a:ext cx="534988" cy="644525"/>
          </a:xfrm>
          <a:prstGeom prst="rect">
            <a:avLst/>
          </a:prstGeom>
        </p:spPr>
        <p:txBody>
          <a:bodyPr lIns="100817" tIns="50408" rIns="100817" bIns="5040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2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6050" y="672112"/>
            <a:ext cx="7100026" cy="3332557"/>
          </a:xfrm>
        </p:spPr>
        <p:txBody>
          <a:bodyPr anchor="ctr"/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4739"/>
            <a:ext cx="7422200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1722"/>
            <a:ext cx="7422198" cy="1669160"/>
          </a:xfrm>
        </p:spPr>
        <p:txBody>
          <a:bodyPr/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3184-FD04-42D2-A875-66D3A41F6F59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BE9C7-EB5F-419B-969F-37C684E2E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094" y="672112"/>
            <a:ext cx="7414890" cy="3332557"/>
          </a:xfrm>
        </p:spPr>
        <p:txBody>
          <a:bodyPr anchor="ctr"/>
          <a:lstStyle>
            <a:lvl1pPr algn="l">
              <a:defRPr sz="4851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12784" y="4424739"/>
            <a:ext cx="7422200" cy="566982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646">
                <a:solidFill>
                  <a:schemeClr val="accent1"/>
                </a:solidFill>
              </a:defRPr>
            </a:lvl1pPr>
            <a:lvl2pPr marL="504063" indent="0">
              <a:buFontTx/>
              <a:buNone/>
              <a:defRPr/>
            </a:lvl2pPr>
            <a:lvl3pPr marL="1008126" indent="0">
              <a:buFontTx/>
              <a:buNone/>
              <a:defRPr/>
            </a:lvl3pPr>
            <a:lvl4pPr marL="1512189" indent="0">
              <a:buFontTx/>
              <a:buNone/>
              <a:defRPr/>
            </a:lvl4pPr>
            <a:lvl5pPr marL="2016252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1722"/>
            <a:ext cx="7422198" cy="1669160"/>
          </a:xfrm>
        </p:spPr>
        <p:txBody>
          <a:bodyPr/>
          <a:lstStyle>
            <a:lvl1pPr marL="0" indent="0" algn="l">
              <a:buNone/>
              <a:defRPr sz="198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21234-A782-409E-8860-4538C8D1AAAA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C290A-C276-4928-87F8-D08EE4BBF9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54421-55EA-46CF-936C-3F467C0C8396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040157-C742-4B95-9D24-BD169F83F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89097" y="672113"/>
            <a:ext cx="1144496" cy="5789968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12786" y="672113"/>
            <a:ext cx="6074393" cy="578996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F53777-B1A3-4A08-8EE8-ABD24867619C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FA8941-6FD2-438E-A3B5-8141FDE8FA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6A17E-D1C7-4D78-974E-289348604531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6861-AF1A-436C-8CBB-C27299C94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2977833"/>
            <a:ext cx="7422198" cy="2013890"/>
          </a:xfrm>
        </p:spPr>
        <p:txBody>
          <a:bodyPr anchor="b"/>
          <a:lstStyle>
            <a:lvl1pPr algn="l">
              <a:defRPr sz="441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4991721"/>
            <a:ext cx="7422198" cy="948631"/>
          </a:xfrm>
        </p:spPr>
        <p:txBody>
          <a:bodyPr/>
          <a:lstStyle>
            <a:lvl1pPr marL="0" indent="0" algn="l">
              <a:buNone/>
              <a:defRPr sz="2205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04063" indent="0">
              <a:buNone/>
              <a:defRPr sz="1985">
                <a:solidFill>
                  <a:schemeClr val="tx1">
                    <a:tint val="75000"/>
                  </a:schemeClr>
                </a:solidFill>
              </a:defRPr>
            </a:lvl2pPr>
            <a:lvl3pPr marL="100812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3pPr>
            <a:lvl4pPr marL="1512189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4pPr>
            <a:lvl5pPr marL="2016252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5pPr>
            <a:lvl6pPr marL="2520315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6pPr>
            <a:lvl7pPr marL="3024378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7pPr>
            <a:lvl8pPr marL="3528441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8pPr>
            <a:lvl9pPr marL="4032504" indent="0">
              <a:buNone/>
              <a:defRPr sz="15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921FBF-3434-420B-96E9-2E6A130CA310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FAC78-4B14-4C4D-ACEC-2311E654D1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8" y="672112"/>
            <a:ext cx="7422197" cy="145624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12788" y="2382150"/>
            <a:ext cx="3610836" cy="4278731"/>
          </a:xfrm>
        </p:spPr>
        <p:txBody>
          <a:bodyPr/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4148" y="2382151"/>
            <a:ext cx="3610837" cy="4278732"/>
          </a:xfrm>
        </p:spPr>
        <p:txBody>
          <a:bodyPr/>
          <a:lstStyle>
            <a:lvl1pPr>
              <a:defRPr sz="1985"/>
            </a:lvl1pPr>
            <a:lvl2pPr>
              <a:defRPr sz="1764"/>
            </a:lvl2pPr>
            <a:lvl3pPr>
              <a:defRPr sz="1544"/>
            </a:lvl3pPr>
            <a:lvl4pPr>
              <a:defRPr sz="1323"/>
            </a:lvl4pPr>
            <a:lvl5pPr>
              <a:defRPr sz="1323"/>
            </a:lvl5pPr>
            <a:lvl6pPr>
              <a:defRPr sz="1323"/>
            </a:lvl6pPr>
            <a:lvl7pPr>
              <a:defRPr sz="1323"/>
            </a:lvl7pPr>
            <a:lvl8pPr>
              <a:defRPr sz="1323"/>
            </a:lvl8pPr>
            <a:lvl9pPr>
              <a:defRPr sz="132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64D2B-B6CE-4B98-BEBC-FE0D0D089E37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5E3CF8-E6E2-46CF-9220-2CECF43F1C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7" y="672112"/>
            <a:ext cx="7422196" cy="1456243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2786" y="2382584"/>
            <a:ext cx="3613833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2786" y="3017941"/>
            <a:ext cx="3613833" cy="36429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21149" y="2382584"/>
            <a:ext cx="3613833" cy="635356"/>
          </a:xfrm>
        </p:spPr>
        <p:txBody>
          <a:bodyPr anchor="b">
            <a:noAutofit/>
          </a:bodyPr>
          <a:lstStyle>
            <a:lvl1pPr marL="0" indent="0">
              <a:buNone/>
              <a:defRPr sz="2646" b="0"/>
            </a:lvl1pPr>
            <a:lvl2pPr marL="504063" indent="0">
              <a:buNone/>
              <a:defRPr sz="2205" b="1"/>
            </a:lvl2pPr>
            <a:lvl3pPr marL="1008126" indent="0">
              <a:buNone/>
              <a:defRPr sz="1985" b="1"/>
            </a:lvl3pPr>
            <a:lvl4pPr marL="1512189" indent="0">
              <a:buNone/>
              <a:defRPr sz="1764" b="1"/>
            </a:lvl4pPr>
            <a:lvl5pPr marL="2016252" indent="0">
              <a:buNone/>
              <a:defRPr sz="1764" b="1"/>
            </a:lvl5pPr>
            <a:lvl6pPr marL="2520315" indent="0">
              <a:buNone/>
              <a:defRPr sz="1764" b="1"/>
            </a:lvl6pPr>
            <a:lvl7pPr marL="3024378" indent="0">
              <a:buNone/>
              <a:defRPr sz="1764" b="1"/>
            </a:lvl7pPr>
            <a:lvl8pPr marL="3528441" indent="0">
              <a:buNone/>
              <a:defRPr sz="1764" b="1"/>
            </a:lvl8pPr>
            <a:lvl9pPr marL="4032504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21149" y="3017941"/>
            <a:ext cx="3613833" cy="364294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8AA2A4-C0B7-42A4-8F56-97BFF1333CFA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2BCEA-04E2-4BA2-9CE9-0E2E8DE6A1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672112"/>
            <a:ext cx="7422197" cy="145624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89ACA-A70C-4708-B3DB-D6818290142A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AC5C2-1B84-40AC-BBF2-4423F6A1B3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9FCE28-A792-49D8-9B90-AAAEF1A89224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3BD975-2BC1-40DD-A233-20E0252B49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1652280"/>
            <a:ext cx="3262479" cy="1409568"/>
          </a:xfrm>
        </p:spPr>
        <p:txBody>
          <a:bodyPr anchor="b"/>
          <a:lstStyle>
            <a:lvl1pPr>
              <a:defRPr sz="220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5789" y="567729"/>
            <a:ext cx="3959194" cy="60931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3061848"/>
            <a:ext cx="3262479" cy="2849475"/>
          </a:xfrm>
        </p:spPr>
        <p:txBody>
          <a:bodyPr/>
          <a:lstStyle>
            <a:lvl1pPr marL="0" indent="0">
              <a:buNone/>
              <a:defRPr sz="1544"/>
            </a:lvl1pPr>
            <a:lvl2pPr marL="378047" indent="0">
              <a:buNone/>
              <a:defRPr sz="1158"/>
            </a:lvl2pPr>
            <a:lvl3pPr marL="756095" indent="0">
              <a:buNone/>
              <a:defRPr sz="992"/>
            </a:lvl3pPr>
            <a:lvl4pPr marL="1134142" indent="0">
              <a:buNone/>
              <a:defRPr sz="827"/>
            </a:lvl4pPr>
            <a:lvl5pPr marL="1512189" indent="0">
              <a:buNone/>
              <a:defRPr sz="827"/>
            </a:lvl5pPr>
            <a:lvl6pPr marL="1890236" indent="0">
              <a:buNone/>
              <a:defRPr sz="827"/>
            </a:lvl6pPr>
            <a:lvl7pPr marL="2268284" indent="0">
              <a:buNone/>
              <a:defRPr sz="827"/>
            </a:lvl7pPr>
            <a:lvl8pPr marL="2646331" indent="0">
              <a:buNone/>
              <a:defRPr sz="827"/>
            </a:lvl8pPr>
            <a:lvl9pPr marL="302437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43CBE-F6A4-4BA7-A046-38280272F10A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F425-69D0-47A8-BFBB-87316FB519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786" y="5292884"/>
            <a:ext cx="7422197" cy="624855"/>
          </a:xfrm>
        </p:spPr>
        <p:txBody>
          <a:bodyPr anchor="b"/>
          <a:lstStyle>
            <a:lvl1pPr algn="l">
              <a:defRPr sz="2646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12786" y="672112"/>
            <a:ext cx="7422197" cy="4240082"/>
          </a:xfrm>
        </p:spPr>
        <p:txBody>
          <a:bodyPr rtlCol="0">
            <a:normAutofit/>
          </a:bodyPr>
          <a:lstStyle>
            <a:lvl1pPr marL="0" indent="0" algn="ctr">
              <a:buNone/>
              <a:defRPr sz="1764"/>
            </a:lvl1pPr>
            <a:lvl2pPr marL="504063" indent="0">
              <a:buNone/>
              <a:defRPr sz="1764"/>
            </a:lvl2pPr>
            <a:lvl3pPr marL="1008126" indent="0">
              <a:buNone/>
              <a:defRPr sz="1764"/>
            </a:lvl3pPr>
            <a:lvl4pPr marL="1512189" indent="0">
              <a:buNone/>
              <a:defRPr sz="1764"/>
            </a:lvl4pPr>
            <a:lvl5pPr marL="2016252" indent="0">
              <a:buNone/>
              <a:defRPr sz="1764"/>
            </a:lvl5pPr>
            <a:lvl6pPr marL="2520315" indent="0">
              <a:buNone/>
              <a:defRPr sz="1764"/>
            </a:lvl6pPr>
            <a:lvl7pPr marL="3024378" indent="0">
              <a:buNone/>
              <a:defRPr sz="1764"/>
            </a:lvl7pPr>
            <a:lvl8pPr marL="3528441" indent="0">
              <a:buNone/>
              <a:defRPr sz="1764"/>
            </a:lvl8pPr>
            <a:lvl9pPr marL="4032504" indent="0">
              <a:buNone/>
              <a:defRPr sz="1764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2786" y="5917739"/>
            <a:ext cx="7422197" cy="743143"/>
          </a:xfrm>
        </p:spPr>
        <p:txBody>
          <a:bodyPr/>
          <a:lstStyle>
            <a:lvl1pPr marL="0" indent="0">
              <a:buNone/>
              <a:defRPr sz="1323"/>
            </a:lvl1pPr>
            <a:lvl2pPr marL="504063" indent="0">
              <a:buNone/>
              <a:defRPr sz="1323"/>
            </a:lvl2pPr>
            <a:lvl3pPr marL="1008126" indent="0">
              <a:buNone/>
              <a:defRPr sz="1103"/>
            </a:lvl3pPr>
            <a:lvl4pPr marL="1512189" indent="0">
              <a:buNone/>
              <a:defRPr sz="992"/>
            </a:lvl4pPr>
            <a:lvl5pPr marL="2016252" indent="0">
              <a:buNone/>
              <a:defRPr sz="992"/>
            </a:lvl5pPr>
            <a:lvl6pPr marL="2520315" indent="0">
              <a:buNone/>
              <a:defRPr sz="992"/>
            </a:lvl6pPr>
            <a:lvl7pPr marL="3024378" indent="0">
              <a:buNone/>
              <a:defRPr sz="992"/>
            </a:lvl7pPr>
            <a:lvl8pPr marL="3528441" indent="0">
              <a:buNone/>
              <a:defRPr sz="992"/>
            </a:lvl8pPr>
            <a:lvl9pPr marL="4032504" indent="0">
              <a:buNone/>
              <a:defRPr sz="99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B80F1-1BBE-47A4-8E42-85720B8C63FB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BA44EB-B1E0-4473-B309-D455BA6D77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9525" y="-9525"/>
            <a:ext cx="10721975" cy="7580313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2829"/>
              <a:ext cx="457540" cy="2853638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371" y="4175524"/>
              <a:ext cx="4022820" cy="2682305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3349" y="171"/>
              <a:ext cx="1219201" cy="6857658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289" y="171"/>
              <a:ext cx="2270049" cy="68662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4914" y="-8468"/>
              <a:ext cx="1948278" cy="68662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402" y="3920684"/>
              <a:ext cx="2514433" cy="293714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765" y="-8468"/>
              <a:ext cx="2142427" cy="68662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135" y="-8468"/>
              <a:ext cx="858057" cy="68662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905" y="-8468"/>
              <a:ext cx="1065783" cy="68662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56" y="4893973"/>
              <a:ext cx="1094294" cy="1963856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712788" y="671513"/>
            <a:ext cx="7421562" cy="145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12788" y="2382838"/>
            <a:ext cx="7421562" cy="427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19838" y="6661150"/>
            <a:ext cx="800100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B5EE395-5525-4B3E-B7B9-79EC73596A02}" type="datetimeFigureOut">
              <a:rPr lang="en-US"/>
              <a:pPr>
                <a:defRPr/>
              </a:pPr>
              <a:t>1/17/2020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2788" y="6661150"/>
            <a:ext cx="540543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35863" y="6661150"/>
            <a:ext cx="5984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992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D11F84C-E3CC-4EC8-BED7-46373A556B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91" r:id="rId11"/>
    <p:sldLayoutId id="2147483786" r:id="rId12"/>
    <p:sldLayoutId id="2147483792" r:id="rId13"/>
    <p:sldLayoutId id="2147483787" r:id="rId14"/>
    <p:sldLayoutId id="2147483788" r:id="rId15"/>
    <p:sldLayoutId id="2147483789" r:id="rId16"/>
    <p:sldLayoutId id="2147483793" r:id="rId17"/>
  </p:sldLayoutIdLst>
  <p:txStyles>
    <p:titleStyle>
      <a:lvl1pPr algn="l" defTabSz="503238" rtl="0" eaLnBrk="0" fontAlgn="base" hangingPunct="0">
        <a:spcBef>
          <a:spcPct val="0"/>
        </a:spcBef>
        <a:spcAft>
          <a:spcPct val="0"/>
        </a:spcAft>
        <a:defRPr sz="39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chemeClr val="accent1"/>
          </a:solidFill>
          <a:latin typeface="Trebuchet MS" pitchFamily="34" charset="0"/>
        </a:defRPr>
      </a:lvl2pPr>
      <a:lvl3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chemeClr val="accent1"/>
          </a:solidFill>
          <a:latin typeface="Trebuchet MS" pitchFamily="34" charset="0"/>
        </a:defRPr>
      </a:lvl3pPr>
      <a:lvl4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chemeClr val="accent1"/>
          </a:solidFill>
          <a:latin typeface="Trebuchet MS" pitchFamily="34" charset="0"/>
        </a:defRPr>
      </a:lvl4pPr>
      <a:lvl5pPr algn="l" defTabSz="503238" rtl="0" eaLnBrk="0" fontAlgn="base" hangingPunct="0">
        <a:spcBef>
          <a:spcPct val="0"/>
        </a:spcBef>
        <a:spcAft>
          <a:spcPct val="0"/>
        </a:spcAft>
        <a:defRPr sz="3900">
          <a:solidFill>
            <a:schemeClr val="accent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77825" indent="-377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900" kern="1200">
          <a:solidFill>
            <a:srgbClr val="404040"/>
          </a:solidFill>
          <a:latin typeface="+mn-lt"/>
          <a:ea typeface="+mn-ea"/>
          <a:cs typeface="+mn-cs"/>
        </a:defRPr>
      </a:lvl1pPr>
      <a:lvl2pPr marL="817563" indent="-3143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700" kern="1200">
          <a:solidFill>
            <a:srgbClr val="404040"/>
          </a:solidFill>
          <a:latin typeface="+mn-lt"/>
          <a:ea typeface="+mn-ea"/>
          <a:cs typeface="+mn-cs"/>
        </a:defRPr>
      </a:lvl2pPr>
      <a:lvl3pPr marL="1258888" indent="-250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500" kern="1200">
          <a:solidFill>
            <a:srgbClr val="404040"/>
          </a:solidFill>
          <a:latin typeface="+mn-lt"/>
          <a:ea typeface="+mn-ea"/>
          <a:cs typeface="+mn-cs"/>
        </a:defRPr>
      </a:lvl3pPr>
      <a:lvl4pPr marL="1763713" indent="-250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4pPr>
      <a:lvl5pPr marL="2266950" indent="-250825" algn="l" defTabSz="503238" rtl="0" eaLnBrk="0" fontAlgn="base" hangingPunct="0">
        <a:spcBef>
          <a:spcPts val="11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300" kern="1200">
          <a:solidFill>
            <a:srgbClr val="404040"/>
          </a:solidFill>
          <a:latin typeface="+mn-lt"/>
          <a:ea typeface="+mn-ea"/>
          <a:cs typeface="+mn-cs"/>
        </a:defRPr>
      </a:lvl5pPr>
      <a:lvl6pPr marL="2772347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276410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780473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284536" indent="-252032" algn="l" defTabSz="504063" rtl="0" eaLnBrk="1" latinLnBrk="0" hangingPunct="1">
        <a:spcBef>
          <a:spcPts val="110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2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504063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diagramColors" Target="../diagrams/colors2.xml"/><Relationship Id="rId18" Type="http://schemas.openxmlformats.org/officeDocument/2006/relationships/diagramColors" Target="../diagrams/colors3.xml"/><Relationship Id="rId3" Type="http://schemas.openxmlformats.org/officeDocument/2006/relationships/chart" Target="../charts/chart1.xml"/><Relationship Id="rId7" Type="http://schemas.openxmlformats.org/officeDocument/2006/relationships/diagramColors" Target="../diagrams/colors1.xml"/><Relationship Id="rId12" Type="http://schemas.openxmlformats.org/officeDocument/2006/relationships/diagramQuickStyle" Target="../diagrams/quickStyle2.xml"/><Relationship Id="rId17" Type="http://schemas.openxmlformats.org/officeDocument/2006/relationships/diagramQuickStyle" Target="../diagrams/quickStyle3.xml"/><Relationship Id="rId2" Type="http://schemas.openxmlformats.org/officeDocument/2006/relationships/notesSlide" Target="../notesSlides/notesSlide1.xml"/><Relationship Id="rId16" Type="http://schemas.openxmlformats.org/officeDocument/2006/relationships/diagramLayout" Target="../diagrams/layout3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Layout" Target="../diagrams/layout2.xml"/><Relationship Id="rId5" Type="http://schemas.openxmlformats.org/officeDocument/2006/relationships/diagramLayout" Target="../diagrams/layout1.xml"/><Relationship Id="rId15" Type="http://schemas.openxmlformats.org/officeDocument/2006/relationships/diagramData" Target="../diagrams/data3.xml"/><Relationship Id="rId10" Type="http://schemas.openxmlformats.org/officeDocument/2006/relationships/diagramData" Target="../diagrams/data2.xml"/><Relationship Id="rId19" Type="http://schemas.microsoft.com/office/2007/relationships/diagramDrawing" Target="../diagrams/drawing3.xml"/><Relationship Id="rId4" Type="http://schemas.openxmlformats.org/officeDocument/2006/relationships/diagramData" Target="../diagrams/data1.xml"/><Relationship Id="rId9" Type="http://schemas.openxmlformats.org/officeDocument/2006/relationships/chart" Target="../charts/chart2.xml"/><Relationship Id="rId14" Type="http://schemas.microsoft.com/office/2007/relationships/diagramDrawing" Target="../diagrams/drawing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ctrTitle"/>
          </p:nvPr>
        </p:nvSpPr>
        <p:spPr>
          <a:xfrm>
            <a:off x="669925" y="1512888"/>
            <a:ext cx="8116888" cy="1814512"/>
          </a:xfrm>
        </p:spPr>
        <p:txBody>
          <a:bodyPr/>
          <a:lstStyle/>
          <a:p>
            <a:pPr algn="ctr" eaLnBrk="1" hangingPunct="1"/>
            <a:r>
              <a:rPr lang="ru-RU" sz="3200" dirty="0">
                <a:solidFill>
                  <a:srgbClr val="1B345F"/>
                </a:solidFill>
                <a:latin typeface="Microsoft Sans Serif" pitchFamily="34" charset="0"/>
              </a:rPr>
              <a:t>ОТЧЕТ </a:t>
            </a:r>
            <a:br>
              <a:rPr lang="ru-RU" sz="3200" dirty="0">
                <a:solidFill>
                  <a:srgbClr val="1B345F"/>
                </a:solidFill>
                <a:latin typeface="Microsoft Sans Serif" pitchFamily="34" charset="0"/>
              </a:rPr>
            </a:br>
            <a:r>
              <a:rPr lang="ru-RU" sz="3200" dirty="0">
                <a:solidFill>
                  <a:srgbClr val="1B345F"/>
                </a:solidFill>
                <a:latin typeface="Microsoft Sans Serif" pitchFamily="34" charset="0"/>
              </a:rPr>
              <a:t>МИНИСТЕРСТВА ОБРАЗОВАНИЯ МАГАДАНСКОЙ ОБЛАСТИ </a:t>
            </a:r>
            <a:br>
              <a:rPr lang="ru-RU" sz="3200" dirty="0">
                <a:solidFill>
                  <a:srgbClr val="1B345F"/>
                </a:solidFill>
                <a:latin typeface="Microsoft Sans Serif" pitchFamily="34" charset="0"/>
              </a:rPr>
            </a:br>
            <a:r>
              <a:rPr lang="ru-RU" sz="3200" dirty="0">
                <a:solidFill>
                  <a:srgbClr val="1B345F"/>
                </a:solidFill>
                <a:latin typeface="Microsoft Sans Serif" pitchFamily="34" charset="0"/>
              </a:rPr>
              <a:t>ЗА 2019 ГОД И ЗАДАЧИ НА 2020 ГОД</a:t>
            </a:r>
            <a:endParaRPr lang="ru-RU" sz="3200" dirty="0"/>
          </a:p>
        </p:txBody>
      </p:sp>
      <p:pic>
        <p:nvPicPr>
          <p:cNvPr id="6147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6038" y="3411085"/>
            <a:ext cx="4286250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2020847" y="1320793"/>
            <a:ext cx="381561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2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Распределение контингента по направлениям подготовки в 2019 году, %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2887309127"/>
              </p:ext>
            </p:extLst>
          </p:nvPr>
        </p:nvGraphicFramePr>
        <p:xfrm>
          <a:off x="2192593" y="1779639"/>
          <a:ext cx="3716593" cy="17796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4176842568"/>
              </p:ext>
            </p:extLst>
          </p:nvPr>
        </p:nvGraphicFramePr>
        <p:xfrm>
          <a:off x="174685" y="737419"/>
          <a:ext cx="5759270" cy="436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3" name="Группа 12"/>
          <p:cNvGrpSpPr/>
          <p:nvPr/>
        </p:nvGrpSpPr>
        <p:grpSpPr>
          <a:xfrm>
            <a:off x="7462015" y="725298"/>
            <a:ext cx="1937624" cy="454574"/>
            <a:chOff x="0" y="271"/>
            <a:chExt cx="6872688" cy="354690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17" name="Скругленный прямоугольник 16"/>
            <p:cNvSpPr/>
            <p:nvPr/>
          </p:nvSpPr>
          <p:spPr>
            <a:xfrm>
              <a:off x="0" y="271"/>
              <a:ext cx="6872688" cy="354690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Скругленный прямоугольник 4"/>
            <p:cNvSpPr txBox="1"/>
            <p:nvPr/>
          </p:nvSpPr>
          <p:spPr>
            <a:xfrm>
              <a:off x="17313" y="17585"/>
              <a:ext cx="6838058" cy="288016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141" tIns="60141" rIns="60141" bIns="60141" numCol="1" spcCol="1270" anchor="ctr" anchorCtr="0">
              <a:noAutofit/>
            </a:bodyPr>
            <a:lstStyle/>
            <a:p>
              <a:pPr algn="ctr" defTabSz="701688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Итоги 2019 года</a:t>
              </a:r>
            </a:p>
          </p:txBody>
        </p:sp>
      </p:grpSp>
      <p:graphicFrame>
        <p:nvGraphicFramePr>
          <p:cNvPr id="19" name="Диаграмма 18"/>
          <p:cNvGraphicFramePr/>
          <p:nvPr>
            <p:extLst>
              <p:ext uri="{D42A27DB-BD31-4B8C-83A1-F6EECF244321}">
                <p14:modId xmlns:p14="http://schemas.microsoft.com/office/powerpoint/2010/main" val="463425723"/>
              </p:ext>
            </p:extLst>
          </p:nvPr>
        </p:nvGraphicFramePr>
        <p:xfrm>
          <a:off x="61692" y="1182515"/>
          <a:ext cx="2477614" cy="2681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21" name="Скругленный прямоугольник 20"/>
          <p:cNvSpPr/>
          <p:nvPr/>
        </p:nvSpPr>
        <p:spPr bwMode="auto">
          <a:xfrm>
            <a:off x="0" y="1258529"/>
            <a:ext cx="1991350" cy="2331258"/>
          </a:xfrm>
          <a:prstGeom prst="roundRect">
            <a:avLst>
              <a:gd name="adj" fmla="val 12978"/>
            </a:avLst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1929" lvl="1" indent="-400964">
              <a:buClr>
                <a:srgbClr val="0D79CA"/>
              </a:buClr>
              <a:buAutoNum type="arabicPeriod"/>
              <a:defRPr/>
            </a:pPr>
            <a:endParaRPr lang="ru-RU" sz="1754" b="1" dirty="0"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4049904063"/>
              </p:ext>
            </p:extLst>
          </p:nvPr>
        </p:nvGraphicFramePr>
        <p:xfrm>
          <a:off x="6114637" y="1258529"/>
          <a:ext cx="4415711" cy="28415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  <p:sp>
        <p:nvSpPr>
          <p:cNvPr id="22" name="Скругленный прямоугольник 21"/>
          <p:cNvSpPr/>
          <p:nvPr/>
        </p:nvSpPr>
        <p:spPr bwMode="auto">
          <a:xfrm>
            <a:off x="2053043" y="1276195"/>
            <a:ext cx="3907133" cy="2342075"/>
          </a:xfrm>
          <a:prstGeom prst="roundRect">
            <a:avLst>
              <a:gd name="adj" fmla="val 12978"/>
            </a:avLst>
          </a:prstGeom>
          <a:noFill/>
          <a:ln w="63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801929" lvl="1" indent="-400964">
              <a:buClr>
                <a:srgbClr val="0D79CA"/>
              </a:buClr>
              <a:buAutoNum type="arabicPeriod"/>
              <a:defRPr/>
            </a:pPr>
            <a:endParaRPr lang="ru-RU" sz="1754" b="1" dirty="0">
              <a:ln w="6350">
                <a:solidFill>
                  <a:schemeClr val="accent1">
                    <a:lumMod val="60000"/>
                    <a:lumOff val="4000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4125552195"/>
              </p:ext>
            </p:extLst>
          </p:nvPr>
        </p:nvGraphicFramePr>
        <p:xfrm>
          <a:off x="521112" y="5318378"/>
          <a:ext cx="8337753" cy="23425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5" r:lo="rId16" r:qs="rId17" r:cs="rId18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142085" y="4434348"/>
            <a:ext cx="8785606" cy="816078"/>
            <a:chOff x="0" y="202"/>
            <a:chExt cx="6567364" cy="354759"/>
          </a:xfrm>
          <a:scene3d>
            <a:camera prst="orthographicFront">
              <a:rot lat="0" lon="0" rev="0"/>
            </a:camera>
            <a:lightRig rig="contrasting" dir="t">
              <a:rot lat="0" lon="0" rev="1200000"/>
            </a:lightRig>
          </a:scene3d>
        </p:grpSpPr>
        <p:sp>
          <p:nvSpPr>
            <p:cNvPr id="28" name="Скругленный прямоугольник 27"/>
            <p:cNvSpPr/>
            <p:nvPr/>
          </p:nvSpPr>
          <p:spPr>
            <a:xfrm>
              <a:off x="0" y="202"/>
              <a:ext cx="6567364" cy="354759"/>
            </a:xfrm>
            <a:prstGeom prst="roundRect">
              <a:avLst/>
            </a:prstGeom>
            <a:sp3d contourW="19050" prstMaterial="metal">
              <a:bevelT w="88900" h="203200"/>
              <a:bevelB w="165100" h="2540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2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Скругленный прямоугольник 4"/>
            <p:cNvSpPr txBox="1"/>
            <p:nvPr/>
          </p:nvSpPr>
          <p:spPr>
            <a:xfrm>
              <a:off x="281908" y="25874"/>
              <a:ext cx="5926855" cy="32012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459" tIns="53459" rIns="53459" bIns="53459" numCol="1" spcCol="1270" anchor="ctr" anchorCtr="0">
              <a:noAutofit/>
            </a:bodyPr>
            <a:lstStyle/>
            <a:p>
              <a:pPr algn="ctr" defTabSz="623722">
                <a:lnSpc>
                  <a:spcPct val="90000"/>
                </a:lnSpc>
                <a:spcAft>
                  <a:spcPct val="35000"/>
                </a:spcAft>
              </a:pPr>
              <a:r>
                <a:rPr lang="ru-RU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ЗАДАЧИ НА 2020 ГОД ПО ВЫПОЛНЕНИЮ НАЦИОНАЛЬНОГО ПРОЕКТА «ОБРАЗОВАНИЯ» ФЕДЕРАЛЬНОГО ПРОЕКТА «МОЛОДЫЕ ПРОФЕССИОНАЛЫ»</a:t>
              </a:r>
            </a:p>
          </p:txBody>
        </p:sp>
      </p:grp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351C8249-CBF7-48E6-ABC0-F80B18906C66}"/>
              </a:ext>
            </a:extLst>
          </p:cNvPr>
          <p:cNvSpPr/>
          <p:nvPr/>
        </p:nvSpPr>
        <p:spPr>
          <a:xfrm>
            <a:off x="1605578" y="85777"/>
            <a:ext cx="6519862" cy="585787"/>
          </a:xfrm>
          <a:prstGeom prst="rect">
            <a:avLst/>
          </a:prstGeom>
        </p:spPr>
        <p:txBody>
          <a:bodyPr lIns="0" tIns="0" rIns="0" bIns="0"/>
          <a:lstStyle/>
          <a:p>
            <a:pPr marL="63500" eaLnBrk="1" fontAlgn="auto" hangingPunct="1">
              <a:spcBef>
                <a:spcPts val="0"/>
              </a:spcBef>
              <a:spcAft>
                <a:spcPts val="630"/>
              </a:spcAft>
              <a:defRPr/>
            </a:pPr>
            <a:r>
              <a:rPr lang="ru" sz="20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СРЕДНЕЕ</a:t>
            </a:r>
            <a:r>
              <a:rPr lang="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20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</a:t>
            </a:r>
            <a:r>
              <a:rPr lang="ru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sz="2000" b="1" spc="-5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ОБРАЗОВАНИЕ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89F27AC3-5C4F-4977-916D-6385FF2BE520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8893337" y="6075320"/>
            <a:ext cx="1798476" cy="140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2707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7638" y="83267"/>
            <a:ext cx="1010858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b="1" dirty="0">
                <a:solidFill>
                  <a:srgbClr val="5B9BD5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РЕАЛИЗАЦИЯ МЕРОПРИЯТИЙ ГОСУДАРСТВЕННОЙ ПРОГРАММЫ МАГАДАНСКОЙ ОБЛАСТИ «РАЗВИТИЕ ОБРАЗОВАНИЯ В МАГАДАНСКОЙ ОБЛАСТИ» В 2019 ГОДУ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1460300"/>
              </p:ext>
            </p:extLst>
          </p:nvPr>
        </p:nvGraphicFramePr>
        <p:xfrm>
          <a:off x="186577" y="858994"/>
          <a:ext cx="10027099" cy="6714804"/>
        </p:xfrm>
        <a:graphic>
          <a:graphicData uri="http://schemas.openxmlformats.org/drawingml/2006/table">
            <a:tbl>
              <a:tblPr/>
              <a:tblGrid>
                <a:gridCol w="58691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8726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50962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6104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253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Arial Unicode MS"/>
                          <a:cs typeface="Times New Roman"/>
                        </a:rPr>
                        <a:t>ПЛАН</a:t>
                      </a:r>
                      <a:r>
                        <a:rPr lang="ru-RU" sz="1200" b="1" baseline="0" dirty="0">
                          <a:latin typeface="Times New Roman"/>
                          <a:ea typeface="Arial Unicode MS"/>
                          <a:cs typeface="Times New Roman"/>
                        </a:rPr>
                        <a:t> НА 2019 ГОД (тыс. руб.)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ОСВОЕНО НА 16.12.2019 г. </a:t>
                      </a:r>
                    </a:p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(тыс. руб.)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latin typeface="Times New Roman"/>
                          <a:ea typeface="Arial Unicode MS"/>
                          <a:cs typeface="Times New Roman"/>
                        </a:rPr>
                        <a:t>% освоения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5128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Государственная</a:t>
                      </a:r>
                      <a:r>
                        <a:rPr lang="ru-RU" sz="1600" b="1" baseline="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 программа Магаданской области «Развитие образования в Магаданской области» всего</a:t>
                      </a:r>
                      <a:endParaRPr lang="ru-RU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6 343 731,1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600" b="1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049 950,9</a:t>
                      </a:r>
                      <a:endParaRPr lang="ru-RU" sz="1600" b="1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677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 том числе: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515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«Повышение качества и доступности дошкольного образования в Магаданской области»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25 735,1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24 700,0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96%</a:t>
                      </a:r>
                      <a:endParaRPr lang="ru-RU" sz="1400" dirty="0">
                        <a:latin typeface="Times New Roman" panose="02020603050405020304" pitchFamily="18" charset="0"/>
                        <a:ea typeface="Times New Roman"/>
                        <a:cs typeface="Times New Roman" panose="02020603050405020304" pitchFamily="18" charset="0"/>
                      </a:endParaRP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372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«Развитие общего образования в Магаданской области»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106 486,5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97 215,1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92%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0725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«Развитие дополнительного образования в Магаданской области»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89 391,0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89 391,0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6199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«Развитие среднего профессионального образования в Магаданской области» 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40 745,2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40 212,4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98,7%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66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«Кадры Магаданской области» 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3 237,5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3 237,5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5157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«Организация и обеспечение отдыха и оздоровления детей в Магаданской области»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160 849,7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159 643,4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99,3%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841610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«Обеспечение жилыми помещениями детей-сирот, детей, оставшихся без попечения родителей, лиц из числа детей-сирот, детей, оставшихся без попечения родителей, в Магаданской области» 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40 852,8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40 852,8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100%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5072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«Безопасность образовательных организаций в Магаданской области» 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11 660,6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11 104,0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96%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07254"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Подпрограмма «Управление развитием отрасли образования в Магаданской области» 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5 954 163,7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5 624 238,1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95%</a:t>
                      </a:r>
                    </a:p>
                  </a:txBody>
                  <a:tcPr marL="19454" marR="19454" marT="19454" marB="19454" anchor="ctr">
                    <a:lnL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88116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285026"/>
              </p:ext>
            </p:extLst>
          </p:nvPr>
        </p:nvGraphicFramePr>
        <p:xfrm>
          <a:off x="1" y="0"/>
          <a:ext cx="10691812" cy="7562176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16722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4952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2769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7063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2854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81776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8177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62137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70351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98091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531740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363092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06313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проекта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проекта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2020-22 гг.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 «ОБРАЗОВАНИЕ» 2020-2022 гг.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объектов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заключении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соглашений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0601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241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651949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Современная школа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Создание на базе общеобразовательных организаций центров «Точка роста»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4 468,3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4 378,9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89,4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организации </a:t>
                      </a:r>
                      <a:r>
                        <a:rPr lang="ru-RU" sz="10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(Омсукчан, Сусуман, Усть-Омчуг, Ягодное)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31478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новых мест в общеобразовательных организациях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1 107 791,8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81 194,5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1 657,1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502 220,7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10 249,5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502 220,6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10 249,4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Начальная школа на 50 учащихся с детским садом на 30 мест в микрорайоне Снежный города Магадана Строительство средней общеобразовательной школы на 825 мест в п. Ола" Магаданская область п. Ола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пакет документов куратору Минпросвещения России. Соглашение в системе «Электронный бюджет» </a:t>
                      </a:r>
                      <a:r>
                        <a:rPr lang="ru-RU" sz="8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доведено</a:t>
                      </a:r>
                      <a:endParaRPr lang="ru-RU" sz="8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65194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оборудования  для трудовых мастерских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15 117,3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7 658,8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156,4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7 156,0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(ГКОУ "МОЦО1"), 1 (ГКОУ "Магаданская областная школа-интернат")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51949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Успех каждого ребенка</a:t>
                      </a: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условий для занятия спортом в общеобразовательных организациях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43 500,0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13 899,6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13 899,6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11 526,7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1 424,7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организаций</a:t>
                      </a: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2020-2021 гг.,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организации </a:t>
                      </a:r>
                      <a:r>
                        <a:rPr lang="ru-RU" sz="1000" b="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 г.</a:t>
                      </a:r>
                      <a:endParaRPr lang="ru-RU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651949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мобильного технопарка на базе детского технопарка «Кванториум»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16 933,8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16 595,1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338,7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мобильный технопарк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14554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современных управленческих решений и организационно-экономических механизмов в системе дополнительного образования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15 608,9</a:t>
                      </a:r>
                      <a:endParaRPr lang="ru-RU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00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15 296,7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312,2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0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(создание модельного центра на базе ГБОУДО «Магаданский региональный центр развития дополнительного образования»)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525327"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Цифровая образовательная среда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Внедрение целевой модели цифровой образовательной среды в общеобразовательных организациях и профессиональных образовательных организациях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15 814,2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15 497,9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316,3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7 ОО: </a:t>
                      </a:r>
                      <a:r>
                        <a:rPr lang="ru-RU" sz="800" b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ГБПОУ «Магаданский политехнический техникум». МАОУ «Гимназия № 24». МАОУ «Средняя общеобразовательная школа № 29». МАОУ «Лицей № 1 имени Н. К. Крупской». МАОУ «Гимназия № 30». МАОУ «Гимназия (английская)». </a:t>
                      </a: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МАОУ «Гимназия № 13».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504063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8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</a:p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414678">
                <a:tc grid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ВСЕГО 2020-2022 гг.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1 219 234,3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fontAlgn="ctr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139 224,8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3 932,6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538 573,0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12 082,5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513 747,3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11 674,1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504063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3538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3880560"/>
              </p:ext>
            </p:extLst>
          </p:nvPr>
        </p:nvGraphicFramePr>
        <p:xfrm>
          <a:off x="78659" y="186813"/>
          <a:ext cx="10540182" cy="7153285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3484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7284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9953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8490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55407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825909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934065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86580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1775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494208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19943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33469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312291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проекта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 проекта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2020-22 гг.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НП «ДЕМОГРАФИЯ» на 2020-2022 гг.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объектов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заключении</a:t>
                      </a:r>
                      <a:r>
                        <a:rPr lang="ru-RU" sz="14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соглашений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34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414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45109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«Содействие занятости женщин-создание условий дошкольного образования для детей в возрасте до трех лет»</a:t>
                      </a: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(групп) для детей в возрасте от 1,5 до 3 лет и у индивидуальных предпринимателей, осуществляющих образовательную деятельность по образовательным программам дошкольного образования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4 935,2</a:t>
                      </a: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4 836,4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98,8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r>
                        <a:rPr lang="ru-RU" sz="10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 </a:t>
                      </a: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частном детском саду «Надежда»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пакет документов куратору Минпросвещения России. Соглашение в системе «Электронный бюджет» </a:t>
                      </a:r>
                      <a:r>
                        <a:rPr lang="ru-RU" sz="10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согласовано Минпросом РФ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497972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мест в дошкольных организациях от 1,5 до 3 лет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439 260,9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100 115,2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9 901,6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299 612,1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29 632,0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Строительство дошкольного образовательного учреждения в микрорайоне «Марчекан» города Магадана на 135 мест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Строительство дошкольного образовательного учреждения № 8 в микрорайоне «Звезда» города Магадана на 135 мест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пакет документов куратору Минпросвещения России. Соглашение в системе «Электронный бюджет» </a:t>
                      </a:r>
                      <a:r>
                        <a:rPr lang="ru-RU" sz="10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доведено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b="1" u="sng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545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ДЕМОГРАФИЯ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444 196,1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104 951,6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10 000,4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299 612,1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29 632,0</a:t>
                      </a:r>
                      <a:endParaRPr lang="ru-RU" sz="1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35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624579">
                <a:tc grid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по НП 2020-2022 гг.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1 663 430,4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ru-RU" sz="140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244 176,4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13 933,0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838 185,1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41 714,5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513 747,3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11 674,1</a:t>
                      </a:r>
                      <a:endParaRPr lang="ru-RU" sz="120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9688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2295" y="245928"/>
            <a:ext cx="84702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ОБЪЕМ СРЕДСТВ ФЕДЕРАЛЬНЫХ СУБСИДИЙ В 2020-2022 гг.</a:t>
            </a:r>
            <a:b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(КРОМЕ НАЦИОНАЛЬНЫХ ПРОЕКТОВ)</a:t>
            </a:r>
            <a:b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kumimoji="0" lang="ru-RU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3287708"/>
              </p:ext>
            </p:extLst>
          </p:nvPr>
        </p:nvGraphicFramePr>
        <p:xfrm>
          <a:off x="112295" y="835743"/>
          <a:ext cx="10356266" cy="6726839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2307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1351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77346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37621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79712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5213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75213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809987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797979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  <a:gridCol w="697763">
                  <a:extLst>
                    <a:ext uri="{9D8B030D-6E8A-4147-A177-3AD203B41FA5}">
                      <a16:colId xmlns="" xmlns:a16="http://schemas.microsoft.com/office/drawing/2014/main" val="20009"/>
                    </a:ext>
                  </a:extLst>
                </a:gridCol>
                <a:gridCol w="1178502">
                  <a:extLst>
                    <a:ext uri="{9D8B030D-6E8A-4147-A177-3AD203B41FA5}">
                      <a16:colId xmlns="" xmlns:a16="http://schemas.microsoft.com/office/drawing/2014/main" val="20010"/>
                    </a:ext>
                  </a:extLst>
                </a:gridCol>
                <a:gridCol w="1311408">
                  <a:extLst>
                    <a:ext uri="{9D8B030D-6E8A-4147-A177-3AD203B41FA5}">
                      <a16:colId xmlns="" xmlns:a16="http://schemas.microsoft.com/office/drawing/2014/main" val="20011"/>
                    </a:ext>
                  </a:extLst>
                </a:gridCol>
              </a:tblGrid>
              <a:tr h="255638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2020-22 гг.</a:t>
                      </a:r>
                      <a:endParaRPr lang="ru-RU" sz="1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6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ПРЕДУСМОТРЕНО НА 2020-2022 гг.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объектов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о заключении</a:t>
                      </a:r>
                      <a:r>
                        <a:rPr lang="ru-RU" sz="10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соглашений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24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582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</a:t>
                      </a:r>
                      <a:endParaRPr lang="ru-RU" sz="1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202173"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3"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Мероприятия,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не отнесенные к национальным проектам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Субсидии бюджетам городских округов на благоустройство зданий государственных и муниципальных общеобразовательных организаций в целях соблюдения требований к воздушно-тепловому режиму, водоснабжению и канализации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95 536,5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17 300,7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1 711,1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69 637,4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6 887,3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СОШ Оротукан,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МБОУ НОШ Сусуман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пакет документов куратору Минпросвещения России. Соглашение в системе «Электронный бюджет» </a:t>
                      </a:r>
                      <a:r>
                        <a:rPr lang="ru-RU" sz="9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доведено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044117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Единовременные компенсационные выплаты учителям, прибывшим (переехавшим) на работу в сельские населенные пункты, либо рабочие поселки, либо поселки городского типа, либо города с населением до 50 тысяч человек ЗЕМСКИЙ УЧИТЕЛЬ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5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26 000,0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05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9 100,0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900,0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7 280,0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720,0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7 120,0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880,0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ЗЕМСКИЙ УЧИТЕЛЬ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2021- 4, 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2022-4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Направлен пакет документов куратору Минпросвещения России. Соглашение в системе «Электронный бюджет» </a:t>
                      </a:r>
                      <a:r>
                        <a:rPr lang="ru-RU" sz="90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доведено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111213"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just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Приобретение жилья для детей-сирот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44 377,9</a:t>
                      </a:r>
                      <a:endParaRPr lang="ru-RU" sz="1050" b="1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12 394,8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1 225,9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13 948,1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1 379,5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13 732,3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5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1 697,3</a:t>
                      </a:r>
                      <a:endParaRPr lang="ru-RU" sz="105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квартир ежегодно</a:t>
                      </a: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Заполнение соглашения завершено, карточка закрыта. Проходит процедуру согласования в Минпросвещения России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3616">
                <a:tc gridSpan="3">
                  <a:txBody>
                    <a:bodyPr/>
                    <a:lstStyle>
                      <a:lvl1pPr marL="0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ПРЕДУСМОТРЕНО</a:t>
                      </a:r>
                      <a:r>
                        <a:rPr lang="ru-RU" sz="900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СРЕДСТВ С УЧАСТИЕМ ФЕДЕРАЛЬНЫХ СУБСИДИЙ </a:t>
                      </a: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2020-2022ГГ</a:t>
                      </a:r>
                      <a:endParaRPr lang="ru-RU" sz="9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b="1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1 829 344,80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282 971,90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17 770,00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929 050,60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50 701,30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534 599,60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ru-RU" sz="105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14 251,40</a:t>
                      </a:r>
                      <a:endParaRPr lang="ru-RU" sz="1050" b="1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>
                      <a:lvl1pPr marL="0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504063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1008126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512189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2016252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520315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3024378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528441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4032504" algn="l" defTabSz="504063" rtl="0" eaLnBrk="1" latinLnBrk="0" hangingPunct="1">
                        <a:defRPr sz="1985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9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002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860587" y="102462"/>
            <a:ext cx="70469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4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НАЦИОНАЛЬНЫЙ ПРОЕКТ «ОБРАЗОВАНИЕ»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7194" name="Picture 26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58534"/>
            <a:ext cx="3177817" cy="2295332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755351" y="584187"/>
            <a:ext cx="5719665" cy="2320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ЦЕЛИ</a:t>
            </a:r>
          </a:p>
          <a:p>
            <a:pPr marL="1778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Обеспечение</a:t>
            </a:r>
            <a:r>
              <a:rPr lang="ru-RU" sz="1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конкурентоспособности образования Магаданской области и повышение его качества до уровня мировых стандартов в рамках достижения цели по вхождению РФ в число 10 ведущих стран мира по качеству общего образования.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7800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Воспитание гармонично развитого</a:t>
            </a:r>
            <a:r>
              <a:rPr lang="ru-RU" sz="1400" baseline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социально ответственного молодого поколения Магаданской области на основе духовно-нравственных ценностей народов РФ, исторических национально-культурных традиций страны и Дальнего Востока.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9918" y="2856410"/>
            <a:ext cx="1004906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рамках выполнения Указа Президента Российской Федерации от 07 мая 2018 г. № 204 "О национальных целях и стратегических задачах развития Российской Федерации на период до 2024 года" разработана и утверждена региональная составляющая национального проекта "Образование" из 8 региональных проектов.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93103" y="4376057"/>
            <a:ext cx="2883159" cy="541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школа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72279" y="5078963"/>
            <a:ext cx="2917371" cy="541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Успех каждого ребенка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444835" y="4376057"/>
            <a:ext cx="2811415" cy="52229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Поддержка семей, имеющих детей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742172" y="5783235"/>
            <a:ext cx="2893267" cy="541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289249" y="5825412"/>
            <a:ext cx="3051110" cy="541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Цифровая образовательная среда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7037252" y="5783235"/>
            <a:ext cx="2864498" cy="541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будущего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1820923" y="3800447"/>
            <a:ext cx="10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489341" y="3738242"/>
            <a:ext cx="1028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4165003" y="4387087"/>
            <a:ext cx="2883159" cy="541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Современная школа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3925529" y="5059188"/>
            <a:ext cx="2917371" cy="541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Успех каждого ребенка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3709049" y="7099598"/>
            <a:ext cx="583616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/>
            <a:r>
              <a:rPr lang="ru-RU" sz="1200" i="1" dirty="0"/>
              <a:t>* Проект реализует управление по делам молодежи Правительства Магаданской области</a:t>
            </a:r>
          </a:p>
        </p:txBody>
      </p:sp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D2FFCC36-FD80-433A-A6B0-1300D8B1A837}"/>
              </a:ext>
            </a:extLst>
          </p:cNvPr>
          <p:cNvSpPr/>
          <p:nvPr/>
        </p:nvSpPr>
        <p:spPr>
          <a:xfrm>
            <a:off x="150394" y="6516334"/>
            <a:ext cx="2864498" cy="54117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активность*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278779" y="5044842"/>
            <a:ext cx="2755779" cy="541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Молодые профессионалы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848581" y="6488079"/>
            <a:ext cx="2755779" cy="5411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Социальная активность*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885132" y="318773"/>
            <a:ext cx="7407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НАЦИОНАЛЬНОГО ПРОЕКТА </a:t>
            </a:r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ОБРАЗОВАНИЕ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1200" b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8A589B6-3422-4403-A612-5E72259F6118}"/>
              </a:ext>
            </a:extLst>
          </p:cNvPr>
          <p:cNvSpPr/>
          <p:nvPr/>
        </p:nvSpPr>
        <p:spPr>
          <a:xfrm>
            <a:off x="172297" y="1049224"/>
            <a:ext cx="998442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«Современная школа».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на уровнях основного общего и среднего общего образования новых методов обучения и воспитания, образовательных технологий, обеспечивающих освоение обучающимися базовых навыков и умений, повышение их мотивации к обучению и вовлеченности в образовательный процесс, а также обновление содержания и совершенствование методов обучения предметной области «Технология».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1948149-26D8-46B7-9589-D68894EEF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9294729"/>
              </p:ext>
            </p:extLst>
          </p:nvPr>
        </p:nvGraphicFramePr>
        <p:xfrm>
          <a:off x="245806" y="2375418"/>
          <a:ext cx="9910917" cy="4502683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503683">
                  <a:extLst>
                    <a:ext uri="{9D8B030D-6E8A-4147-A177-3AD203B41FA5}">
                      <a16:colId xmlns="" xmlns:a16="http://schemas.microsoft.com/office/drawing/2014/main" val="644954506"/>
                    </a:ext>
                  </a:extLst>
                </a:gridCol>
                <a:gridCol w="1444277">
                  <a:extLst>
                    <a:ext uri="{9D8B030D-6E8A-4147-A177-3AD203B41FA5}">
                      <a16:colId xmlns="" xmlns:a16="http://schemas.microsoft.com/office/drawing/2014/main" val="1298098846"/>
                    </a:ext>
                  </a:extLst>
                </a:gridCol>
                <a:gridCol w="1811547">
                  <a:extLst>
                    <a:ext uri="{9D8B030D-6E8A-4147-A177-3AD203B41FA5}">
                      <a16:colId xmlns="" xmlns:a16="http://schemas.microsoft.com/office/drawing/2014/main" val="598266441"/>
                    </a:ext>
                  </a:extLst>
                </a:gridCol>
                <a:gridCol w="2151410">
                  <a:extLst>
                    <a:ext uri="{9D8B030D-6E8A-4147-A177-3AD203B41FA5}">
                      <a16:colId xmlns="" xmlns:a16="http://schemas.microsoft.com/office/drawing/2014/main" val="1654917674"/>
                    </a:ext>
                  </a:extLst>
                </a:gridCol>
              </a:tblGrid>
              <a:tr h="707923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0540135"/>
                  </a:ext>
                </a:extLst>
              </a:tr>
              <a:tr h="1712779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Arial Unicode MS"/>
                        </a:rPr>
                        <a:t>Число общеобразовательных организаций, расположенных в сельской местности и малых городах, обновивших материально-техническую базу для реализации основных и дополнительных общеобразовательных программ цифрового, естественнонаучного и гуманитарного профилей,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Arial Unicode MS"/>
                        </a:rPr>
                        <a:t>единиц нарастающим итогом к 2018 году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1 «Точки роста»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algn="ctr"/>
                      <a:endParaRPr lang="ru-RU"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Функционирует 1 «Точка роста» на базе СОШ п. Армань, создано дополнительно -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рабочих мест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</a:t>
                      </a:r>
                    </a:p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Создание 4-х «Точек роста» на базе СОШ п. Омсукчан, г. Сусуман,</a:t>
                      </a:r>
                      <a:r>
                        <a:rPr lang="ru-RU" sz="1400" b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п. Усть-Омчуг, п. Ягодное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05898"/>
                  </a:ext>
                </a:extLst>
              </a:tr>
              <a:tr h="998619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Arial Unicode MS"/>
                        </a:rPr>
                        <a:t>Численность обучающихся, охваченных основными и дополнительными общеобразовательными программами цифрового, естественнонаучного и гуманитарного профилей,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Arial Unicode MS"/>
                        </a:rPr>
                        <a:t>тыс. человек нарастающим итогом к 2018 году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1042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3242179"/>
                  </a:ext>
                </a:extLst>
              </a:tr>
              <a:tr h="802074"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материально-технической базы </a:t>
                      </a:r>
                      <a:b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организациях, осуществляющих образовательную деятельность исключительно по адаптированным общеобразовательным программам.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МОЦО </a:t>
                      </a:r>
                      <a:r>
                        <a:rPr kumimoji="0" lang="ru-RU" sz="1400" b="1" u="none" strike="noStrike" cap="none" normalizeH="0" baseline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</a:t>
                      </a:r>
                      <a:r>
                        <a:rPr kumimoji="0" lang="ru-RU" sz="1400" b="1" u="none" strike="noStrike" cap="none" normalizeH="0" baseline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kumimoji="0" lang="ru-RU" sz="1400" b="1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25006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72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786810" y="102463"/>
            <a:ext cx="74077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НАЦИОНАЛЬНОГО ПРОЕКТА «ОБРАЗОВАНИЕ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b="1" i="1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8A589B6-3422-4403-A612-5E72259F6118}"/>
              </a:ext>
            </a:extLst>
          </p:cNvPr>
          <p:cNvSpPr/>
          <p:nvPr/>
        </p:nvSpPr>
        <p:spPr>
          <a:xfrm>
            <a:off x="0" y="849486"/>
            <a:ext cx="10205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«Успех каждого ребенка».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эффективной системы выявления, поддержки и развития способностей и талантов у детей и молодежи, основанной на принципах справедливости, всеобщности и направленной на самоопределение и профессиональную ориентацию всех обучающихся.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1948149-26D8-46B7-9589-D68894EEF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7502"/>
              </p:ext>
            </p:extLst>
          </p:nvPr>
        </p:nvGraphicFramePr>
        <p:xfrm>
          <a:off x="92678" y="1623758"/>
          <a:ext cx="10345285" cy="557174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654872">
                  <a:extLst>
                    <a:ext uri="{9D8B030D-6E8A-4147-A177-3AD203B41FA5}">
                      <a16:colId xmlns="" xmlns:a16="http://schemas.microsoft.com/office/drawing/2014/main" val="644954506"/>
                    </a:ext>
                  </a:extLst>
                </a:gridCol>
                <a:gridCol w="1312170">
                  <a:extLst>
                    <a:ext uri="{9D8B030D-6E8A-4147-A177-3AD203B41FA5}">
                      <a16:colId xmlns="" xmlns:a16="http://schemas.microsoft.com/office/drawing/2014/main" val="1298098846"/>
                    </a:ext>
                  </a:extLst>
                </a:gridCol>
                <a:gridCol w="1782356">
                  <a:extLst>
                    <a:ext uri="{9D8B030D-6E8A-4147-A177-3AD203B41FA5}">
                      <a16:colId xmlns="" xmlns:a16="http://schemas.microsoft.com/office/drawing/2014/main" val="3019686946"/>
                    </a:ext>
                  </a:extLst>
                </a:gridCol>
                <a:gridCol w="1595887">
                  <a:extLst>
                    <a:ext uri="{9D8B030D-6E8A-4147-A177-3AD203B41FA5}">
                      <a16:colId xmlns="" xmlns:a16="http://schemas.microsoft.com/office/drawing/2014/main" val="4230078543"/>
                    </a:ext>
                  </a:extLst>
                </a:gridCol>
              </a:tblGrid>
              <a:tr h="442452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0540135"/>
                  </a:ext>
                </a:extLst>
              </a:tr>
              <a:tr h="527305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Доля детей в возрасте от 5 до 18 лет, охваченных дополнительным образованием, </a:t>
                      </a:r>
                      <a:r>
                        <a:rPr lang="ru-RU" sz="15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Arial Unicode MS"/>
                        </a:rPr>
                        <a:t>%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90,1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83158083"/>
                  </a:ext>
                </a:extLst>
              </a:tr>
              <a:tr h="1493679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Arial Unicode MS"/>
                        </a:rPr>
                        <a:t>Число детей, охваченных деятельностью детских технопарков «Кванториум» (мобильных технопарков «Кванториум») и других проектов, направленных на обеспечение доступности дополнительных общеобразовательных программ естественнонаучной и технической направленностей, соответствующих приоритетным направлениям технологического развития Российской Федерации,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Arial Unicode MS"/>
                        </a:rPr>
                        <a:t>человек, нарастающим итогом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</a:p>
                    <a:p>
                      <a:pPr algn="just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Постоянно -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800 чел., охвачено мероприятиями –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3500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чел.</a:t>
                      </a:r>
                    </a:p>
                    <a:p>
                      <a:pPr algn="just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Создано дополнительно </a:t>
                      </a: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 рабочих </a:t>
                      </a:r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7000, из них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 –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endParaRPr lang="ru-RU" sz="1400" b="1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3000 – 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Мобильный </a:t>
                      </a:r>
                      <a:r>
                        <a:rPr lang="ru-RU" sz="14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Кванториум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905898"/>
                  </a:ext>
                </a:extLst>
              </a:tr>
              <a:tr h="853531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Arial Unicode MS"/>
                        </a:rPr>
                        <a:t>Число участников открытых онлайн-уроков, реализуемых с учетом опыта цикла открытых уроков «Проектория», «Уроки настоящего» или иных аналогичных по возможностям, функциям и результатам проектах, направленных на раннюю профориентацию,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Arial Unicode MS"/>
                        </a:rPr>
                        <a:t>тыс. человек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12979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63242179"/>
                  </a:ext>
                </a:extLst>
              </a:tr>
              <a:tr h="853531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Arial Unicode MS"/>
                        </a:rPr>
                        <a:t>Число детей, получивших рекомендации по построению индивидуального учебного плана в соответствии с выбранными профессиональными компетенциями (профессиональными областями деятельности) с учетом реализации проекта «Билет в будущее», </a:t>
                      </a:r>
                      <a:r>
                        <a:rPr lang="ru-RU" sz="1500" b="1" dirty="0">
                          <a:effectLst/>
                          <a:latin typeface="Times New Roman"/>
                          <a:ea typeface="Arial Unicode MS"/>
                        </a:rPr>
                        <a:t>нарастающим итогом, человек</a:t>
                      </a:r>
                      <a:endParaRPr lang="ru-RU" sz="15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Апробация прошла на базе МАОУ «СОШ № 15 с углубленным изучением математики»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5006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136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3"/>
          <p:cNvSpPr>
            <a:spLocks noChangeArrowheads="1"/>
          </p:cNvSpPr>
          <p:nvPr/>
        </p:nvSpPr>
        <p:spPr bwMode="auto">
          <a:xfrm>
            <a:off x="584791" y="81198"/>
            <a:ext cx="86549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РЕАЛИЗАЦИЯ НАЦИОНАЛЬНОГО ПРОЕКТА «ОБРАЗОВАНИЕ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1200" b="1" i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="" xmlns:a16="http://schemas.microsoft.com/office/drawing/2014/main" id="{18A589B6-3422-4403-A612-5E72259F6118}"/>
              </a:ext>
            </a:extLst>
          </p:cNvPr>
          <p:cNvSpPr/>
          <p:nvPr/>
        </p:nvSpPr>
        <p:spPr>
          <a:xfrm>
            <a:off x="0" y="424185"/>
            <a:ext cx="1043054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«Цифровая образовательная среда». </a:t>
            </a:r>
            <a:r>
              <a:rPr lang="ru-RU" sz="1600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r>
              <a:rPr lang="ru-RU" sz="1600" b="1" i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к 2024 году современной и безопасной цифровой образовательной среды, обеспечивающей высокое качество и доступность образования всех видов и уровней.</a:t>
            </a:r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="" xmlns:a16="http://schemas.microsoft.com/office/drawing/2014/main" id="{31948149-26D8-46B7-9589-D68894EEF0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902074"/>
              </p:ext>
            </p:extLst>
          </p:nvPr>
        </p:nvGraphicFramePr>
        <p:xfrm>
          <a:off x="108156" y="1012463"/>
          <a:ext cx="10294377" cy="6563619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6353029">
                  <a:extLst>
                    <a:ext uri="{9D8B030D-6E8A-4147-A177-3AD203B41FA5}">
                      <a16:colId xmlns="" xmlns:a16="http://schemas.microsoft.com/office/drawing/2014/main" val="644954506"/>
                    </a:ext>
                  </a:extLst>
                </a:gridCol>
                <a:gridCol w="1138687">
                  <a:extLst>
                    <a:ext uri="{9D8B030D-6E8A-4147-A177-3AD203B41FA5}">
                      <a16:colId xmlns="" xmlns:a16="http://schemas.microsoft.com/office/drawing/2014/main" val="1298098846"/>
                    </a:ext>
                  </a:extLst>
                </a:gridCol>
                <a:gridCol w="1509622">
                  <a:extLst>
                    <a:ext uri="{9D8B030D-6E8A-4147-A177-3AD203B41FA5}">
                      <a16:colId xmlns="" xmlns:a16="http://schemas.microsoft.com/office/drawing/2014/main" val="3866142483"/>
                    </a:ext>
                  </a:extLst>
                </a:gridCol>
                <a:gridCol w="1293039">
                  <a:extLst>
                    <a:ext uri="{9D8B030D-6E8A-4147-A177-3AD203B41FA5}">
                      <a16:colId xmlns="" xmlns:a16="http://schemas.microsoft.com/office/drawing/2014/main" val="2303538253"/>
                    </a:ext>
                  </a:extLst>
                </a:gridCol>
              </a:tblGrid>
              <a:tr h="565755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ПОКАЗАТЕЛИ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</a:p>
                    <a:p>
                      <a:pPr algn="ctr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0540135"/>
                  </a:ext>
                </a:extLst>
              </a:tr>
              <a:tr h="1021718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образовательных организаций*, обеспеченных Интернет-соединением со скоростью соединения не менее 100Мб/c – для образовательных организаций, расположенных в городах, 50Мб/c – для образовательных организаций, расположенных в сельской местности и поселках городского типа, а также  гарантированным Интернет-трафиком,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1,7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ОО - МБОУ «СОШ №1» п. Палатка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ru-RU" sz="14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ОО г. Магадана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43611575"/>
                  </a:ext>
                </a:extLst>
              </a:tr>
              <a:tr h="982628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муниципальных образований, в которых внедрена целевая модель цифровой образовательной среды в образовательных организациях, реализующих образовательные программы общего образования и среднего профессионального образования,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11,11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i="0" kern="1200" dirty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ГО – Хасынский ГО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  <a:p>
                      <a:pPr marL="0" marR="0" lvl="0" indent="0" algn="ctr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Хасынский</a:t>
                      </a: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ГО</a:t>
                      </a:r>
                    </a:p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Магадан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5696425"/>
                  </a:ext>
                </a:extLst>
              </a:tr>
              <a:tr h="872330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обучающихся, для которых формируется цифровой образовательный профиль и индивидуальный план обучения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с использованием федеральной информационно-сервисной платформы цифровой образовательной среды, в общем числе обучающихся по указанным программам, 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25738069"/>
                  </a:ext>
                </a:extLst>
              </a:tr>
              <a:tr h="1095655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образовательных организаций, реализующих программы общег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 образования, дополнительного образования детей и среднего профессионального образования, </a:t>
                      </a: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осуществляющих образовательную деятельность с использованием федеральной информационно-сервисной платформы цифровой образовательной среды, в общем числе образовательных организаций,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7558431"/>
                  </a:ext>
                </a:extLst>
              </a:tr>
              <a:tr h="1021718">
                <a:tc>
                  <a:txBody>
                    <a:bodyPr/>
                    <a:lstStyle/>
                    <a:p>
                      <a:pPr marL="71755"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обучающихся общего образования и среднего профессионального образования, использующих федеральную информационно-сервисную платформу цифровой образовательной среды (федеральные цифровые платформы, информационные системы и ресурсы)  для «горизонтального» обучения и неформального образования,</a:t>
                      </a:r>
                      <a:r>
                        <a:rPr lang="ru-RU" sz="1200" b="0" baseline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%</a:t>
                      </a:r>
                      <a:endParaRPr lang="ru-RU" sz="1200" b="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2825498"/>
                  </a:ext>
                </a:extLst>
              </a:tr>
              <a:tr h="872330">
                <a:tc>
                  <a:txBody>
                    <a:bodyPr/>
                    <a:lstStyle/>
                    <a:p>
                      <a:pPr marL="71755" marR="0" lvl="0" indent="0" algn="just" defTabSz="504063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Доля педагогических работников общего образования, прошедших повышение квалификации в рамках периодической аттестации в цифровой форме с использованием информационного ресурса «одного окна» («Современная цифровая образовательная среда в Российской Федерации»),%</a:t>
                      </a:r>
                    </a:p>
                  </a:txBody>
                  <a:tcPr marL="17780" marR="177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68478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789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59013" y="134938"/>
            <a:ext cx="5923934" cy="735012"/>
          </a:xfrm>
          <a:prstGeom prst="rect">
            <a:avLst/>
          </a:prstGeom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840"/>
              </a:spcAft>
              <a:defRPr/>
            </a:pPr>
            <a:r>
              <a:rPr lang="ru" sz="2000" b="1" spc="-50" dirty="0">
                <a:latin typeface="Times New Roman" pitchFamily="18" charset="0"/>
                <a:cs typeface="Times New Roman" pitchFamily="18" charset="0"/>
              </a:rPr>
              <a:t>ДОШКОЛЬНОЕ</a:t>
            </a:r>
            <a:r>
              <a:rPr lang="ru" sz="20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" sz="2000" b="1" spc="-50" dirty="0">
                <a:latin typeface="Times New Roman" pitchFamily="18" charset="0"/>
                <a:cs typeface="Times New Roman" pitchFamily="18" charset="0"/>
              </a:rPr>
              <a:t>ОБРАЗОВАНИЕ</a:t>
            </a:r>
          </a:p>
        </p:txBody>
      </p:sp>
      <p:sp>
        <p:nvSpPr>
          <p:cNvPr id="8201" name="Прямоугольник 18"/>
          <p:cNvSpPr>
            <a:spLocks noChangeArrowheads="1"/>
          </p:cNvSpPr>
          <p:nvPr/>
        </p:nvSpPr>
        <p:spPr bwMode="auto">
          <a:xfrm>
            <a:off x="3486957" y="3801193"/>
            <a:ext cx="424353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700">
              <a:spcAft>
                <a:spcPts val="838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ЗАДАЧИ на 2020 год</a:t>
            </a:r>
          </a:p>
        </p:txBody>
      </p:sp>
      <p:graphicFrame>
        <p:nvGraphicFramePr>
          <p:cNvPr id="2" name="Таблица 3">
            <a:extLst>
              <a:ext uri="{FF2B5EF4-FFF2-40B4-BE49-F238E27FC236}">
                <a16:creationId xmlns="" xmlns:a16="http://schemas.microsoft.com/office/drawing/2014/main" id="{DB875659-ADA3-4C87-AAC4-4515F06FE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751078"/>
              </p:ext>
            </p:extLst>
          </p:nvPr>
        </p:nvGraphicFramePr>
        <p:xfrm>
          <a:off x="436424" y="4121945"/>
          <a:ext cx="9311147" cy="320040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5506063">
                  <a:extLst>
                    <a:ext uri="{9D8B030D-6E8A-4147-A177-3AD203B41FA5}">
                      <a16:colId xmlns="" xmlns:a16="http://schemas.microsoft.com/office/drawing/2014/main" val="2163256169"/>
                    </a:ext>
                  </a:extLst>
                </a:gridCol>
                <a:gridCol w="3805084">
                  <a:extLst>
                    <a:ext uri="{9D8B030D-6E8A-4147-A177-3AD203B41FA5}">
                      <a16:colId xmlns="" xmlns:a16="http://schemas.microsoft.com/office/drawing/2014/main" val="42932656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Строительство начальной школы на 50 учащихся с детским садом на 30 мест в микрорайоне «Снежный» г. Магадана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Ввод </a:t>
                      </a:r>
                      <a:r>
                        <a:rPr lang="ru-RU" sz="1600" dirty="0">
                          <a:latin typeface="Times New Roman" pitchFamily="18" charset="0"/>
                          <a:cs typeface="Times New Roman" pitchFamily="18" charset="0"/>
                        </a:rPr>
                        <a:t>30 мест </a:t>
                      </a:r>
                      <a:r>
                        <a:rPr lang="ru-RU" sz="1600" b="0" dirty="0">
                          <a:latin typeface="Times New Roman" pitchFamily="18" charset="0"/>
                          <a:cs typeface="Times New Roman" pitchFamily="18" charset="0"/>
                        </a:rPr>
                        <a:t>для детей в возрасте от 2 мес. до 3 лет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240881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и начало строительства двух дошкольных образовательных учреждений в микрорайонах «</a:t>
                      </a:r>
                      <a:r>
                        <a:rPr lang="ru-RU" sz="16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Марчекан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»,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«Звезда»*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Магадана</a:t>
                      </a:r>
                    </a:p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*Направлено письмо в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Минпрос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РФ по изменению названия объекта «3 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мкр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.».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Ввод </a:t>
                      </a:r>
                      <a:r>
                        <a:rPr lang="ru-RU" sz="16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270 мест 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дошкольного возраста, в том числе от 2 мес. до 3 лет в 2021 г.</a:t>
                      </a:r>
                    </a:p>
                    <a:p>
                      <a:pPr algn="just"/>
                      <a:endParaRPr lang="ru-RU" sz="16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7334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Создание дополнительных мест (групп) для детей в возрасте от 1,5 до 3 лет и у индивидуальных предпринимателей, осуществляющих образовательную деятельность по образовательным программам дошкольного образования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Ввод </a:t>
                      </a: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40 </a:t>
                      </a: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мест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частном детском саду «Надежда»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(на 2020 год из федерального бюджета выделено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4 935 тыс. </a:t>
                      </a:r>
                      <a:endParaRPr lang="ru-RU" sz="1600" b="1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just" defTabSz="5040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рублей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из них - </a:t>
                      </a:r>
                      <a:r>
                        <a:rPr lang="ru-RU" sz="1600" b="1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98,7 тыс. рублей </a:t>
                      </a:r>
                      <a:r>
                        <a:rPr lang="ru-RU" sz="16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средства областного бюджета)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79834251"/>
                  </a:ext>
                </a:extLst>
              </a:tr>
            </a:tbl>
          </a:graphicData>
        </a:graphic>
      </p:graphicFrame>
      <p:sp>
        <p:nvSpPr>
          <p:cNvPr id="21" name="AutoShape 4" descr="ÐÐ°ÑÑÐ¸Ð½ÐºÐ¸ Ð¿Ð¾ Ð·Ð°Ð¿ÑÐ¾ÑÑ ÑÐ¾ÑÐ¾ ÐÐ°Ð³Ð°Ð´Ð°Ð½ÑÐºÐ°Ñ Ð¾Ð±Ð»Ð°ÑÑÑ">
            <a:extLst>
              <a:ext uri="{FF2B5EF4-FFF2-40B4-BE49-F238E27FC236}">
                <a16:creationId xmlns="" xmlns:a16="http://schemas.microsoft.com/office/drawing/2014/main" id="{F5A47A4C-5D1F-4AFC-939F-AC7C9C1A78E8}"/>
              </a:ext>
            </a:extLst>
          </p:cNvPr>
          <p:cNvSpPr txBox="1">
            <a:spLocks noChangeAspect="1" noChangeArrowheads="1"/>
          </p:cNvSpPr>
          <p:nvPr/>
        </p:nvSpPr>
        <p:spPr bwMode="auto">
          <a:xfrm>
            <a:off x="1542777" y="425945"/>
            <a:ext cx="7522566" cy="49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80189" tIns="40094" rIns="80189" bIns="40094" numCol="1" anchor="t" anchorCtr="0" compatLnSpc="1">
            <a:prstTxWarp prst="textNoShape">
              <a:avLst/>
            </a:prstTxWarp>
            <a:noAutofit/>
          </a:bodyPr>
          <a:lstStyle>
            <a:lvl1pPr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39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accent1"/>
                </a:solidFill>
                <a:latin typeface="Trebuchet MS" pitchFamily="34" charset="0"/>
              </a:defRPr>
            </a:lvl2pPr>
            <a:lvl3pPr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accent1"/>
                </a:solidFill>
                <a:latin typeface="Trebuchet MS" pitchFamily="34" charset="0"/>
              </a:defRPr>
            </a:lvl3pPr>
            <a:lvl4pPr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accent1"/>
                </a:solidFill>
                <a:latin typeface="Trebuchet MS" pitchFamily="34" charset="0"/>
              </a:defRPr>
            </a:lvl4pPr>
            <a:lvl5pPr algn="l" defTabSz="503238" rtl="0" eaLnBrk="0" fontAlgn="base" hangingPunct="0">
              <a:spcBef>
                <a:spcPct val="0"/>
              </a:spcBef>
              <a:spcAft>
                <a:spcPct val="0"/>
              </a:spcAft>
              <a:defRPr sz="3900">
                <a:solidFill>
                  <a:schemeClr val="accent1"/>
                </a:solidFill>
                <a:latin typeface="Trebuchet MS" pitchFamily="34" charset="0"/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</a:t>
            </a:r>
          </a:p>
        </p:txBody>
      </p:sp>
      <p:pic>
        <p:nvPicPr>
          <p:cNvPr id="22" name="Picture 7">
            <a:extLst>
              <a:ext uri="{FF2B5EF4-FFF2-40B4-BE49-F238E27FC236}">
                <a16:creationId xmlns="" xmlns:a16="http://schemas.microsoft.com/office/drawing/2014/main" id="{B2D4AE29-87E7-44EB-96D3-5649B9E51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795" y="147645"/>
            <a:ext cx="1553496" cy="1574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Прямоугольник 22">
            <a:extLst>
              <a:ext uri="{FF2B5EF4-FFF2-40B4-BE49-F238E27FC236}">
                <a16:creationId xmlns="" xmlns:a16="http://schemas.microsoft.com/office/drawing/2014/main" id="{88F76573-EAEB-4BD6-9185-A381A1983DFA}"/>
              </a:ext>
            </a:extLst>
          </p:cNvPr>
          <p:cNvSpPr/>
          <p:nvPr/>
        </p:nvSpPr>
        <p:spPr>
          <a:xfrm>
            <a:off x="2045109" y="754205"/>
            <a:ext cx="81992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ДОУ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66 организаций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т.ч. 1 частная образовательная организация.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регионе проживает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11734 ребенка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от рождения до 7 лет.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Охвачено дошкольным образованием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7673 человек.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ДОШКОЛЬНОГО ОБРАЗОВАНИЯ: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для детей от 3 до 7 лет 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100 %</a:t>
            </a:r>
            <a:r>
              <a:rPr lang="ru-RU" sz="16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детей от 2 мес. до 3 лет -  </a:t>
            </a:r>
            <a:r>
              <a:rPr lang="ru-RU" sz="16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98,57 % (+11,5 % к показателю 2018 года).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региональной системе «Электронный детский сад», по состоянию на 15.12.19 г., зарегистрирован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1371 ребенок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находящийся в очереди в ДОУ (актуальный + отложенный спрос):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2 мес. до 1,5 лет –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966 человек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(из них актуальный спрос – 7),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1,5 до 3 лет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319 человек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(актуальный спрос – 18).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3 до 7 лет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53 человека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(отложенный спрос).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24456" y="129921"/>
            <a:ext cx="5489575" cy="606425"/>
          </a:xfrm>
          <a:prstGeom prst="rect">
            <a:avLst/>
          </a:prstGeom>
        </p:spPr>
        <p:txBody>
          <a:bodyPr lIns="0" tIns="0" rIns="0" bIns="0"/>
          <a:lstStyle/>
          <a:p>
            <a:pPr algn="ctr" fontAlgn="auto">
              <a:spcBef>
                <a:spcPts val="0"/>
              </a:spcBef>
              <a:spcAft>
                <a:spcPts val="840"/>
              </a:spcAft>
              <a:defRPr/>
            </a:pPr>
            <a:r>
              <a:rPr lang="ru" sz="2000" b="1" spc="-5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ОБЩЕЕ ОБРАЗОВАНИЕ</a:t>
            </a:r>
          </a:p>
          <a:p>
            <a:pPr algn="ctr" fontAlgn="auto">
              <a:spcBef>
                <a:spcPts val="0"/>
              </a:spcBef>
              <a:spcAft>
                <a:spcPts val="1680"/>
              </a:spcAft>
              <a:defRPr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 </a:t>
            </a:r>
          </a:p>
          <a:p>
            <a:pPr fontAlgn="auto">
              <a:spcBef>
                <a:spcPts val="0"/>
              </a:spcBef>
              <a:spcAft>
                <a:spcPts val="1680"/>
              </a:spcAft>
              <a:defRPr/>
            </a:pPr>
            <a:endParaRPr lang="ru" sz="2000" cap="small" dirty="0">
              <a:solidFill>
                <a:srgbClr val="002060"/>
              </a:solidFill>
              <a:latin typeface="Microsoft Sans Serif"/>
              <a:cs typeface="+mn-cs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95525"/>
              </p:ext>
            </p:extLst>
          </p:nvPr>
        </p:nvGraphicFramePr>
        <p:xfrm>
          <a:off x="341594" y="5565058"/>
          <a:ext cx="9801308" cy="1950720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73541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0658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1534801">
                <a:tc>
                  <a:txBody>
                    <a:bodyPr/>
                    <a:lstStyle/>
                    <a:p>
                      <a:pPr marL="3810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и строительство новой школы (начальная школа – детский сад в п. Снежный).</a:t>
                      </a:r>
                    </a:p>
                    <a:p>
                      <a:pPr marL="3810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u="none" strike="noStrike" cap="none" normalizeH="0" baseline="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Подготовка проектно-сметной документации на с</a:t>
                      </a:r>
                      <a:r>
                        <a:rPr lang="ru-RU" sz="16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троительство 2 школ на 530 мест.</a:t>
                      </a:r>
                    </a:p>
                    <a:p>
                      <a:pPr marL="3810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810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Проектирование и начало строительство школы на 825 мест в п. Ола</a:t>
                      </a:r>
                      <a:endParaRPr kumimoji="0" lang="ru-RU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Введение </a:t>
                      </a:r>
                      <a:r>
                        <a:rPr kumimoji="0" lang="ru-RU" sz="1600" b="1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 мест </a:t>
                      </a: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учащихся начальных классов</a:t>
                      </a:r>
                    </a:p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u="none" strike="noStrike" kern="1200" cap="none" normalizeH="0" baseline="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600" u="none" strike="noStrike" kern="1200" cap="none" normalizeH="0" baseline="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 кварталы 2020 года</a:t>
                      </a:r>
                    </a:p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u="none" strike="noStrike" kern="1200" cap="none" normalizeH="0" baseline="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u="none" strike="noStrike" kern="1200" cap="none" normalizeH="0" baseline="0" dirty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93663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полугодие 2020 года</a:t>
                      </a:r>
                      <a:endParaRPr kumimoji="0" lang="ru-RU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accent5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243" name="Прямоугольник 10"/>
          <p:cNvSpPr>
            <a:spLocks noChangeArrowheads="1"/>
          </p:cNvSpPr>
          <p:nvPr/>
        </p:nvSpPr>
        <p:spPr bwMode="auto">
          <a:xfrm>
            <a:off x="2846425" y="5058716"/>
            <a:ext cx="451065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700">
              <a:spcAft>
                <a:spcPts val="838"/>
              </a:spcAft>
            </a:pP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ЗАДАЧИ НА 2020 ГОД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="" xmlns:a16="http://schemas.microsoft.com/office/drawing/2014/main" id="{1BFEFFB3-B2F9-4252-B81D-A26A7C64A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693" y="251903"/>
            <a:ext cx="1958702" cy="111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>
            <a:extLst>
              <a:ext uri="{FF2B5EF4-FFF2-40B4-BE49-F238E27FC236}">
                <a16:creationId xmlns="" xmlns:a16="http://schemas.microsoft.com/office/drawing/2014/main" id="{DE59983D-A051-4311-BA15-CEA6CACCF134}"/>
              </a:ext>
            </a:extLst>
          </p:cNvPr>
          <p:cNvSpPr/>
          <p:nvPr/>
        </p:nvSpPr>
        <p:spPr>
          <a:xfrm>
            <a:off x="442560" y="993897"/>
            <a:ext cx="783631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 ОО - 56 организаций (-2 ОО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показателю 2018 года).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счет реорганизации в форме слияния МБОУ «СОШ №1 г. Сусумана» и МБОУ «Лицей г. Сусумана», переименования МБОУ «НШДС п. Хасын» в МБОУ «Детский сад п. Хасын».</a:t>
            </a:r>
          </a:p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малокомплектная школа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38 % от общей численности муниципальных общеобразовательных организаций (в 2018 г. – 36 %). 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сельской местности -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 школ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29 % муниципальных общеобразовательных организаций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(+1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показателю 2018 года, МБОУ «Средняя общеобразовательная школа п. Талая» ).</a:t>
            </a:r>
          </a:p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численность обучающихся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16512 человек (-141 человек к показателю 2018 года.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ШКОЛЬНОГО ОБРАЗОВАНИЯ: 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2 смены обучается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19,6 %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школьников (+0,7% к показателю 2018 года, 10 школ г. Магадана и СОШ п. Ола).</a:t>
            </a:r>
          </a:p>
          <a:p>
            <a:pPr marL="285750" indent="-285750" algn="just">
              <a:buFontTx/>
              <a:buChar char="-"/>
            </a:pP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«Доля обучающихся в одну смену к общему количеству обучающихся в регионе» - </a:t>
            </a:r>
            <a:r>
              <a:rPr lang="ru-RU" sz="1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80,4%</a:t>
            </a:r>
            <a:r>
              <a:rPr lang="ru-RU" sz="160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3"/>
          <p:cNvSpPr>
            <a:spLocks noChangeArrowheads="1"/>
          </p:cNvSpPr>
          <p:nvPr/>
        </p:nvSpPr>
        <p:spPr bwMode="auto">
          <a:xfrm>
            <a:off x="1462498" y="135801"/>
            <a:ext cx="75057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ДОПОЛНИТЕЛЬНОЕ ОБРАЗОВАНИЕ ДЕТЕЙ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3A1BD739-B36F-484B-AD33-2AD2C4A0B97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1919" y="591076"/>
            <a:ext cx="2541181" cy="2541181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="" xmlns:a16="http://schemas.microsoft.com/office/drawing/2014/main" id="{93E57301-3323-488E-A8E5-B7B1093DCDE5}"/>
              </a:ext>
            </a:extLst>
          </p:cNvPr>
          <p:cNvSpPr/>
          <p:nvPr/>
        </p:nvSpPr>
        <p:spPr>
          <a:xfrm>
            <a:off x="2850331" y="1009453"/>
            <a:ext cx="6824611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КОЛИЧЕСТВЕННЫЕ ПОКАЗАТЕЛИ:</a:t>
            </a: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44 учреждения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дополнительного образования детей, из них в сфере образования – 13 учреждений.	</a:t>
            </a: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охват дополнительным образованием в сфере культуры, спорта, образования -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более 90 %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 общего числа детей в возрасте от 5 до 18 лет.</a:t>
            </a: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функционирует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880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детских объединений.</a:t>
            </a:r>
          </a:p>
          <a:p>
            <a:pPr indent="450215" algn="just">
              <a:spcAft>
                <a:spcPts val="0"/>
              </a:spcAft>
              <a:tabLst>
                <a:tab pos="450215" algn="l"/>
              </a:tabLs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реализуется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326 программ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дополнительного образования детей - гражданско-патриотического, эколого-краеведческого, художественно-эстетического, спортивно-технического, информационного и других направлений деятельности.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DC5DAB1C-D626-4C34-9EC1-689DCBEE0A04}"/>
              </a:ext>
            </a:extLst>
          </p:cNvPr>
          <p:cNvSpPr/>
          <p:nvPr/>
        </p:nvSpPr>
        <p:spPr>
          <a:xfrm>
            <a:off x="3256815" y="3821314"/>
            <a:ext cx="3999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defTabSz="50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КЛЮЧЕВЫЕ ЗАДАЧИ НА 2020 год: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890B0CBD-49D2-4015-8530-2FD89361CEC2}"/>
              </a:ext>
            </a:extLst>
          </p:cNvPr>
          <p:cNvSpPr/>
          <p:nvPr/>
        </p:nvSpPr>
        <p:spPr>
          <a:xfrm>
            <a:off x="411551" y="4135948"/>
            <a:ext cx="941087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defTabSz="50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Функционирует детский технопарк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 defTabSz="50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 2020 году:</a:t>
            </a:r>
          </a:p>
          <a:p>
            <a:pPr algn="just" defTabSz="50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не менее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90,1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%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от 5 до 18 лет получают дополнительное образование, в том числе 20% по программам технической и естественно-научной направленности.</a:t>
            </a:r>
          </a:p>
          <a:p>
            <a:pPr algn="just" defTabSz="50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мобильного технопарка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Кванториум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</a:p>
          <a:p>
            <a:pPr algn="just" defTabSz="504063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модельного центра на базе ГБОУДО «Магаданский региональный центр развития дополнительного образования»).</a:t>
            </a:r>
          </a:p>
        </p:txBody>
      </p:sp>
    </p:spTree>
    <p:extLst>
      <p:ext uri="{BB962C8B-B14F-4D97-AF65-F5344CB8AC3E}">
        <p14:creationId xmlns:p14="http://schemas.microsoft.com/office/powerpoint/2010/main" val="37822018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7910" y="117475"/>
            <a:ext cx="9750490" cy="1035050"/>
          </a:xfrm>
          <a:prstGeom prst="rect">
            <a:avLst/>
          </a:prstGeom>
          <a:noFill/>
        </p:spPr>
        <p:txBody>
          <a:bodyPr lIns="0" tIns="0" rIns="0" bIns="0"/>
          <a:lstStyle/>
          <a:p>
            <a:pPr marL="45720" algn="ctr" fontAlgn="auto">
              <a:spcBef>
                <a:spcPts val="0"/>
              </a:spcBef>
              <a:spcAft>
                <a:spcPts val="630"/>
              </a:spcAft>
              <a:defRPr/>
            </a:pPr>
            <a:r>
              <a:rPr lang="ru" b="1" spc="-50" dirty="0">
                <a:solidFill>
                  <a:srgbClr val="1B34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ЗАЩИТА</a:t>
            </a:r>
            <a:r>
              <a:rPr lang="ru" dirty="0">
                <a:solidFill>
                  <a:srgbClr val="1B34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" b="1" spc="-50" dirty="0">
                <a:solidFill>
                  <a:srgbClr val="1B345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 И ИНТЕРЕСОВ ДЕТЕЙ, ОСТАВШИХСЯ БЕЗ ПОПЕЧЕНИЯ РОДИТЕЛЕЙ</a:t>
            </a:r>
          </a:p>
        </p:txBody>
      </p:sp>
      <p:sp>
        <p:nvSpPr>
          <p:cNvPr id="11270" name="Прямоугольник 34"/>
          <p:cNvSpPr>
            <a:spLocks noChangeArrowheads="1"/>
          </p:cNvSpPr>
          <p:nvPr/>
        </p:nvSpPr>
        <p:spPr bwMode="auto">
          <a:xfrm>
            <a:off x="7431088" y="4376738"/>
            <a:ext cx="2773362" cy="39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100"/>
              </a:lnSpc>
              <a:spcAft>
                <a:spcPts val="625"/>
              </a:spcAft>
            </a:pPr>
            <a:endParaRPr lang="ru-RU" sz="1100">
              <a:solidFill>
                <a:prstClr val="black"/>
              </a:solidFill>
              <a:latin typeface="Microsoft Sans Serif" pitchFamily="34" charset="0"/>
            </a:endParaRPr>
          </a:p>
        </p:txBody>
      </p:sp>
      <p:sp>
        <p:nvSpPr>
          <p:cNvPr id="11271" name="Прямоугольник 35"/>
          <p:cNvSpPr>
            <a:spLocks noChangeArrowheads="1"/>
          </p:cNvSpPr>
          <p:nvPr/>
        </p:nvSpPr>
        <p:spPr bwMode="auto">
          <a:xfrm>
            <a:off x="7426325" y="4849813"/>
            <a:ext cx="2560638" cy="35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>
              <a:lnSpc>
                <a:spcPts val="1075"/>
              </a:lnSpc>
              <a:spcAft>
                <a:spcPts val="625"/>
              </a:spcAft>
            </a:pPr>
            <a:endParaRPr lang="ru-RU" sz="1100">
              <a:solidFill>
                <a:prstClr val="black"/>
              </a:solidFill>
              <a:latin typeface="Microsoft Sans Serif" pitchFamily="34" charset="0"/>
            </a:endParaRPr>
          </a:p>
        </p:txBody>
      </p:sp>
      <p:sp>
        <p:nvSpPr>
          <p:cNvPr id="11272" name="Прямоугольник 36"/>
          <p:cNvSpPr>
            <a:spLocks noChangeArrowheads="1"/>
          </p:cNvSpPr>
          <p:nvPr/>
        </p:nvSpPr>
        <p:spPr bwMode="auto">
          <a:xfrm>
            <a:off x="7426325" y="5343525"/>
            <a:ext cx="315277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marL="449263" indent="-269875" algn="just">
              <a:tabLst>
                <a:tab pos="1233488" algn="l"/>
              </a:tabLst>
            </a:pPr>
            <a:endParaRPr lang="ru-RU" sz="1000">
              <a:solidFill>
                <a:prstClr val="black"/>
              </a:solidFill>
              <a:latin typeface="Trebuchet MS" pitchFamily="34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1277" name="Picture 2" descr="C:\Users\user\Desktop\САЙТ\family-big - копия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08155" y="524132"/>
            <a:ext cx="3213100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8" name="Прямоугольник 5"/>
          <p:cNvSpPr>
            <a:spLocks noChangeArrowheads="1"/>
          </p:cNvSpPr>
          <p:nvPr/>
        </p:nvSpPr>
        <p:spPr bwMode="auto">
          <a:xfrm>
            <a:off x="3194479" y="830424"/>
            <a:ext cx="6618115" cy="2230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spcBef>
                <a:spcPts val="1263"/>
              </a:spcBef>
            </a:pPr>
            <a:endParaRPr lang="ru-RU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Прямоугольник 28"/>
          <p:cNvSpPr>
            <a:spLocks noChangeArrowheads="1"/>
          </p:cNvSpPr>
          <p:nvPr/>
        </p:nvSpPr>
        <p:spPr bwMode="auto">
          <a:xfrm>
            <a:off x="3364712" y="2726547"/>
            <a:ext cx="4304447" cy="2984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 defTabSz="503238"/>
            <a:r>
              <a:rPr lang="ru-RU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КЛЮЧЕВЫЕ ЗАДАЧИ НА 2020  ГОД</a:t>
            </a: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7373281"/>
              </p:ext>
            </p:extLst>
          </p:nvPr>
        </p:nvGraphicFramePr>
        <p:xfrm>
          <a:off x="0" y="2988600"/>
          <a:ext cx="10691813" cy="4572664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17871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7987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3695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9627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430565">
                <a:tc>
                  <a:txBody>
                    <a:bodyPr/>
                    <a:lstStyle/>
                    <a:p>
                      <a:pPr marL="0" marR="0" lvl="0" indent="0" algn="l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</a:p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</a:p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</a:p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ЗАДАЧИ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645847"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Снижение числа детей-сирот, находящихся на учете в региональном банке данных о детях, оставшихся без попечения родителей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861130"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Модернизация АИСТ ГБД и внедрение модуля учета родителей, лишенных или ограниченных в родительских правах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Аттестован региональный модуль системы, закуплено оборудование в ГО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постоянной основе работают </a:t>
                      </a: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муниципальных модулей АИСТ ГБД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861130"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Обновление материально-технической базы </a:t>
                      </a:r>
                      <a:b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kern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организациях, осуществляющих образовательную деятельность исключительно по адаптированным общеобразовательным программам.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МОЦО № 1</a:t>
                      </a:r>
                    </a:p>
                    <a:p>
                      <a:pPr algn="just"/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Общая сумма консолидированного бюджета в 2020 году - </a:t>
                      </a:r>
                      <a:r>
                        <a:rPr kumimoji="0" lang="ru-RU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7 815,2 тыс. руб. </a:t>
                      </a:r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(средства ФБ - 7 658,8 тыс. руб.).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291694"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Обеспечение жилыми помещениям детей-сирот 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134 чел.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чел.</a:t>
                      </a:r>
                    </a:p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 учётом переходящего контингента в 2020 г. будут нуждаться в предоставлении жилья 188 чел.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93 чел.</a:t>
                      </a:r>
                    </a:p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проекте бюджета Магаданской области на 2020 год предусмотрено </a:t>
                      </a:r>
                      <a:r>
                        <a:rPr kumimoji="0" lang="ru-RU" sz="1400" b="1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196 458,5 тыс. руб.</a:t>
                      </a:r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(ОБ – 184 063,7 тыс. руб., ФБ – 12 394,8 тыс. руб.). </a:t>
                      </a: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82298">
                <a:tc>
                  <a:txBody>
                    <a:bodyPr/>
                    <a:lstStyle/>
                    <a:p>
                      <a:pPr marL="0" marR="0" lvl="0" indent="0" algn="just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kern="1200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Оптимизация сети организаций для детей-сирот</a:t>
                      </a:r>
                      <a:endParaRPr kumimoji="0" lang="ru-RU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503238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u="none" strike="noStrike" cap="none" normalizeH="0" baseline="0" dirty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Начало строительства нового детского дома в п. Ола на 100 мест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3513B666-756F-4222-9B9F-79A1EE49E6F5}"/>
              </a:ext>
            </a:extLst>
          </p:cNvPr>
          <p:cNvSpPr/>
          <p:nvPr/>
        </p:nvSpPr>
        <p:spPr>
          <a:xfrm>
            <a:off x="2841523" y="373626"/>
            <a:ext cx="7502013" cy="2416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tabLst>
                <a:tab pos="-3150870" algn="l"/>
                <a:tab pos="-3060700" algn="l"/>
                <a:tab pos="-2970530" algn="l"/>
                <a:tab pos="270510" algn="l"/>
              </a:tabLst>
            </a:pP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КОЛИЧЕСТВЕННЫЕ ПОКАЗАТЕЛИ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Tx/>
              <a:buChar char="-"/>
              <a:tabLst>
                <a:tab pos="-3150870" algn="l"/>
                <a:tab pos="-3060700" algn="l"/>
                <a:tab pos="-2970530" algn="l"/>
                <a:tab pos="270510" algn="l"/>
              </a:tabLst>
            </a:pP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общая численность детей-сирот и детей, оставшихся без попечения родителей, состоящих на учёте в органах опеки и попечительства, - </a:t>
            </a:r>
            <a:r>
              <a:rPr lang="ru-RU" sz="15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646 человек (-5,8% </a:t>
            </a:r>
            <a:r>
              <a:rPr lang="ru-RU" sz="15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показателю 2018 года).</a:t>
            </a:r>
          </a:p>
          <a:p>
            <a:pPr marL="285750" indent="-285750" algn="just">
              <a:buFontTx/>
              <a:buChar char="-"/>
              <a:tabLst>
                <a:tab pos="-3150870" algn="l"/>
                <a:tab pos="-3060700" algn="l"/>
                <a:tab pos="-2970530" algn="l"/>
                <a:tab pos="270510" algn="l"/>
              </a:tabLst>
            </a:pP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число выявленных и учтённых детей-сирот и детей, оставшихся без попечения родителей, - </a:t>
            </a:r>
            <a:r>
              <a:rPr lang="ru-RU" sz="15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49 человек (- 25 человек </a:t>
            </a:r>
            <a:r>
              <a:rPr lang="ru-RU" sz="15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 показателю 2018 года). Из них: на воспитание в семьи граждан устроено 25 детей (54 %), 21 ребёнок (46 %) устроен под надзор в организации для детей-сирот. </a:t>
            </a:r>
          </a:p>
          <a:p>
            <a:pPr marL="285750" indent="-285750" algn="just">
              <a:buFontTx/>
              <a:buChar char="-"/>
              <a:tabLst>
                <a:tab pos="-3150870" algn="l"/>
                <a:tab pos="-3060700" algn="l"/>
                <a:tab pos="-2970530" algn="l"/>
                <a:tab pos="270510" algn="l"/>
              </a:tabLst>
            </a:pP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2019 году из государственных учреждений и из числа выявленных детей на воспитание в семьи граждан устроено </a:t>
            </a:r>
            <a:r>
              <a:rPr lang="ru-RU" sz="1500" b="1" dirty="0">
                <a:latin typeface="Times New Roman" panose="02020603050405020304" pitchFamily="18" charset="0"/>
                <a:ea typeface="Calibri" panose="020F0502020204030204" pitchFamily="34" charset="0"/>
              </a:rPr>
              <a:t>37 детей</a:t>
            </a:r>
            <a:r>
              <a:rPr lang="ru-RU" sz="1500" dirty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15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215698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2731</TotalTime>
  <Words>2965</Words>
  <Application>Microsoft Office PowerPoint</Application>
  <PresentationFormat>Произвольный</PresentationFormat>
  <Paragraphs>457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2" baseType="lpstr">
      <vt:lpstr>Arial Unicode MS</vt:lpstr>
      <vt:lpstr>Arial</vt:lpstr>
      <vt:lpstr>Calibri</vt:lpstr>
      <vt:lpstr>Microsoft Sans Serif</vt:lpstr>
      <vt:lpstr>Times New Roman</vt:lpstr>
      <vt:lpstr>Trebuchet MS</vt:lpstr>
      <vt:lpstr>Wingdings 3</vt:lpstr>
      <vt:lpstr>Грань</vt:lpstr>
      <vt:lpstr>ОТЧЕТ  МИНИСТЕРСТВА ОБРАЗОВАНИЯ МАГАДАНСКОЙ ОБЛАСТИ  ЗА 2019 ГОД И ЗАДАЧИ НА 2020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potvorovVV</dc:creator>
  <cp:lastModifiedBy>Адм. Моргун Олег Валентинович</cp:lastModifiedBy>
  <cp:revision>302</cp:revision>
  <dcterms:modified xsi:type="dcterms:W3CDTF">2020-01-17T06:42:42Z</dcterms:modified>
</cp:coreProperties>
</file>