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8257"/>
            <a:ext cx="8695933" cy="6523111"/>
          </a:xfrm>
          <a:ln w="38100">
            <a:solidFill>
              <a:srgbClr val="002060"/>
            </a:solidFill>
          </a:ln>
        </p:spPr>
        <p:txBody>
          <a:bodyPr>
            <a:noAutofit/>
          </a:bodyPr>
          <a:lstStyle/>
          <a:p>
            <a:endParaRPr lang="ru-RU" sz="1800" b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8201" y="62373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Хабаровск 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lomietsAA\Desktop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309" y="218257"/>
            <a:ext cx="1080120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1298" y="109890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Межрегиональное управление Федеральной службы по регулированию алкогольного рынка по Дальневосточному федеральному округу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5065" y="4077072"/>
            <a:ext cx="3492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Докладчик:  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отдела по контролю за соблюдением лицензионных условий и требований в сфере оборота этилового спирта, алкогольной и спиртосодержащей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продукции</a:t>
            </a:r>
          </a:p>
          <a:p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Ильченко Максим Викторович </a:t>
            </a:r>
            <a:endParaRPr lang="ru-RU" sz="1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2376463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«Уточнение информации, содержащейся в единой государственной автоматизированной информационной системе учета объема производства и оборота этилового спирта, алкогольной и спиртосодержащей продукции» </a:t>
            </a:r>
          </a:p>
        </p:txBody>
      </p:sp>
    </p:spTree>
    <p:extLst>
      <p:ext uri="{BB962C8B-B14F-4D97-AF65-F5344CB8AC3E}">
        <p14:creationId xmlns:p14="http://schemas.microsoft.com/office/powerpoint/2010/main" val="53499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356802"/>
            <a:ext cx="8229600" cy="1252728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lomietsAA\Desktop\Новая папка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158417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700808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Межрегиональное управление Федеральной службы по регулированию алкогольного рынка по Дальневосточному федеральному округу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4784" y="3319335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ОБРАТНАЯ СВЯЗЬ:</a:t>
            </a:r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Начальник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отдела по контролю за соблюдением лицензионных условий и требований в сфере оборота этилового спирта, алкогольной и спиртосодержащей продукции</a:t>
            </a:r>
          </a:p>
          <a:p>
            <a:pPr lvl="0" algn="ctr"/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Ильченко Максим Викторович </a:t>
            </a:r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Контактный телефон: +7 (4212) 30-42-23 доб. 3426</a:t>
            </a: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info@dfo.fsrar.ru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1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12968" cy="64807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636333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 презентации: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7920880" cy="4154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акты, на основании которых  производится  внесение уточнений в ЕГАИС;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основных показателей , которые можно уточнить, путем представления заявления в МРУ;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заявления о внесении уточнений (необходимые реквизиты);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Краткие схемы порядка рассмотрения заявлений на внесение уточнений в ЕГАИС;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 для отказа во внесении уточнений в ЕГАИС;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Ответственность за внесение искаженной информации в ЕГАИС.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0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856984" cy="63367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0486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Нормативно-правовые акты, на основании которых  производится  внесение уточнений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ЕГАИС.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Росалкогольрегулирования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округам вносят уточнения в информацию, содержащуюся в ЕГАИС на основании: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 29.12.2015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N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1459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"О функционировании единой государственной автоматизированной информационной системы учета объема производства и оборота этилового спирта, алкогольной и спиртосодержащей продукции" с Правилами функционирования единой государственной автоматизированной информационной системы учета объема производства и оборота этилового спирта, алкогольной и спиртосодержащей продукции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Приказа </a:t>
            </a:r>
            <a:r>
              <a:rPr lang="ru-RU" kern="1800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Росалкогольрегулирования</a:t>
            </a:r>
            <a:r>
              <a:rPr lang="ru-RU" kern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b="1" kern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 01.08.2013 N 193</a:t>
            </a:r>
            <a:r>
              <a:rPr lang="ru-RU" kern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"Об утверждении административного регламента предоставления Федеральной службой по регулированию алкогольного рынка государственной услуги по ведению единой государственной автоматизированной информационной системы учета объема производства и оборота этилового спирта, алкогольной и спиртосодержащей продукции".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2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951" y="85274"/>
            <a:ext cx="8784976" cy="6624736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основных показателей , которые можно уточнить, путем представления заявления в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МРУ  :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844824"/>
            <a:ext cx="8352928" cy="830997"/>
          </a:xfrm>
          <a:prstGeom prst="rect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Накладные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Номер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накладной;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накладной;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обычная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возвратная);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продукции 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позиции);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2920862"/>
            <a:ext cx="8352928" cy="51706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u="sng" dirty="0" smtClean="0">
                <a:solidFill>
                  <a:srgbClr val="073E87"/>
                </a:solidFill>
                <a:latin typeface="Times New Roman"/>
                <a:ea typeface="Times New Roman"/>
              </a:rPr>
              <a:t>2) Акт </a:t>
            </a:r>
            <a:r>
              <a:rPr lang="ru-RU" sz="2400" b="1" u="sng" dirty="0">
                <a:solidFill>
                  <a:srgbClr val="073E87"/>
                </a:solidFill>
                <a:latin typeface="Times New Roman"/>
                <a:ea typeface="Times New Roman"/>
              </a:rPr>
              <a:t>списания: </a:t>
            </a:r>
            <a:r>
              <a:rPr lang="ru-RU" sz="2400" u="sng" dirty="0">
                <a:solidFill>
                  <a:srgbClr val="073E87"/>
                </a:solidFill>
                <a:latin typeface="Times New Roman"/>
                <a:ea typeface="Times New Roman"/>
              </a:rPr>
              <a:t>(</a:t>
            </a:r>
            <a:r>
              <a:rPr lang="ru-RU" sz="2400" dirty="0">
                <a:solidFill>
                  <a:srgbClr val="073E87"/>
                </a:solidFill>
                <a:latin typeface="Times New Roman"/>
                <a:ea typeface="Times New Roman"/>
              </a:rPr>
              <a:t>Номер акта; дата акта);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3582308"/>
            <a:ext cx="8352928" cy="175721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3) Акт </a:t>
            </a:r>
            <a:r>
              <a:rPr lang="ru-RU" sz="2400" b="1" u="sng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постановки на баланс: </a:t>
            </a:r>
            <a:r>
              <a:rPr lang="ru-RU" sz="2400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(Номер акта; дата акта</a:t>
            </a:r>
            <a:r>
              <a:rPr lang="ru-RU" sz="2400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*</a:t>
            </a:r>
            <a:r>
              <a:rPr lang="ru-RU" sz="2400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Ручное подтверждение акта постановки на баланс (по постановке алкогольной продукции, превышающей лимит 100 бутылок в месяц по одному обособленному подразделению</a:t>
            </a:r>
            <a:r>
              <a:rPr lang="ru-RU" sz="2400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);</a:t>
            </a:r>
            <a:endParaRPr lang="ru-RU" sz="24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352" y="5445224"/>
            <a:ext cx="8376120" cy="94179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u="sng" dirty="0" smtClean="0">
                <a:solidFill>
                  <a:srgbClr val="073E87"/>
                </a:solidFill>
                <a:latin typeface="Times New Roman"/>
                <a:ea typeface="Times New Roman"/>
              </a:rPr>
              <a:t>4) Корректировка </a:t>
            </a:r>
            <a:r>
              <a:rPr lang="ru-RU" sz="2400" b="1" u="sng" dirty="0">
                <a:solidFill>
                  <a:srgbClr val="073E87"/>
                </a:solidFill>
                <a:latin typeface="Times New Roman"/>
                <a:ea typeface="Times New Roman"/>
              </a:rPr>
              <a:t>актов к накладным: </a:t>
            </a:r>
            <a:r>
              <a:rPr lang="ru-RU" sz="2400" dirty="0">
                <a:solidFill>
                  <a:srgbClr val="073E87"/>
                </a:solidFill>
                <a:latin typeface="Times New Roman"/>
                <a:ea typeface="Times New Roman"/>
              </a:rPr>
              <a:t>(Номер акта; дата акта).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046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8" cy="453650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Заявление оформляется письменно в произвольной форме с прикреплением документов (оригиналов или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заверенных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подписью и печатью руководителя заявителя копий, подтверждающих обоснованность уточнения 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Заявление подается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 территориальный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орган непосредственно через своего представителя или почтовым отправлением с 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описью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вложения;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документов должны быть надлежащего качества, то есть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поддаваться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идентификации (прочтению).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i="1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Представление заявления о внесении </a:t>
            </a:r>
            <a:r>
              <a:rPr lang="ru-RU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уточнений. </a:t>
            </a:r>
            <a:br>
              <a:rPr lang="ru-RU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 отсутствия у организации технической возможности самостоятельного внесения изменений в ЕГАИС, необходимо направить заявление об уточнении информации в территориальный орган </a:t>
            </a:r>
            <a:r>
              <a:rPr lang="ru-RU" sz="2000" b="1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Росалкогольрегулирования</a:t>
            </a:r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месту осуществления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1367" y="260648"/>
            <a:ext cx="8730982" cy="6336704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2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47990"/>
            <a:ext cx="8949713" cy="6593378"/>
          </a:xfrm>
          <a:prstGeom prst="rect">
            <a:avLst/>
          </a:prstGeom>
          <a:noFill/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C:\Users\KolomietsAA\Desktop\Новая папк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993" y="1056678"/>
            <a:ext cx="1923495" cy="14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olomietsAA\Desktop\Без названи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062" y="2708069"/>
            <a:ext cx="122877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право 7"/>
          <p:cNvSpPr/>
          <p:nvPr/>
        </p:nvSpPr>
        <p:spPr>
          <a:xfrm>
            <a:off x="2339752" y="980728"/>
            <a:ext cx="2266950" cy="1722116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заявление об уточнении информации, содержащейся в ЕГАИС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665" y="1056678"/>
            <a:ext cx="2485578" cy="122413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55209" y="60530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1. «Порядок подачи  и рассмотрения заявлений о внесении уточнений в ЕГАИС».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779912" y="2138344"/>
            <a:ext cx="897454" cy="96662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72052" y="2171603"/>
            <a:ext cx="504056" cy="95515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>
            <a:off x="107504" y="2744053"/>
            <a:ext cx="2911677" cy="1675366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3019181" y="3126757"/>
            <a:ext cx="3104899" cy="23083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рассмотрения поступившего от организации комплекта документов, в случае представления не полного комплекта,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нечитаемости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 документов – заявление возвращается организации.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TextBox 2053"/>
          <p:cNvSpPr txBox="1"/>
          <p:nvPr/>
        </p:nvSpPr>
        <p:spPr>
          <a:xfrm rot="18892208">
            <a:off x="4011982" y="2475001"/>
            <a:ext cx="118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дня</a:t>
            </a:r>
            <a:endParaRPr lang="ru-RU" dirty="0"/>
          </a:p>
        </p:txBody>
      </p:sp>
      <p:sp>
        <p:nvSpPr>
          <p:cNvPr id="2057" name="TextBox 2056"/>
          <p:cNvSpPr txBox="1"/>
          <p:nvPr/>
        </p:nvSpPr>
        <p:spPr>
          <a:xfrm>
            <a:off x="395536" y="2961739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Дорабатывает  и направляет на новое рассмотрение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TextBox 2057"/>
          <p:cNvSpPr txBox="1"/>
          <p:nvPr/>
        </p:nvSpPr>
        <p:spPr>
          <a:xfrm>
            <a:off x="6376108" y="2420888"/>
            <a:ext cx="2516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30 дней со дня получения</a:t>
            </a:r>
            <a:endParaRPr lang="ru-RU" b="1" dirty="0"/>
          </a:p>
        </p:txBody>
      </p:sp>
      <p:pic>
        <p:nvPicPr>
          <p:cNvPr id="206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5012"/>
            <a:ext cx="2232248" cy="159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3" name="TextBox 2062"/>
          <p:cNvSpPr txBox="1"/>
          <p:nvPr/>
        </p:nvSpPr>
        <p:spPr>
          <a:xfrm>
            <a:off x="6228184" y="3211430"/>
            <a:ext cx="2664296" cy="14773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заявление и принимает решение о возможности или невозможности уточнения информации</a:t>
            </a:r>
          </a:p>
        </p:txBody>
      </p:sp>
      <p:cxnSp>
        <p:nvCxnSpPr>
          <p:cNvPr id="2073" name="Прямая соединительная линия 2072"/>
          <p:cNvCxnSpPr/>
          <p:nvPr/>
        </p:nvCxnSpPr>
        <p:spPr>
          <a:xfrm>
            <a:off x="7189346" y="4688758"/>
            <a:ext cx="0" cy="8284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Прямая соединительная линия 2074"/>
          <p:cNvCxnSpPr/>
          <p:nvPr/>
        </p:nvCxnSpPr>
        <p:spPr>
          <a:xfrm flipH="1">
            <a:off x="299773" y="5517232"/>
            <a:ext cx="688957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7" name="Прямая со стрелкой 2076"/>
          <p:cNvCxnSpPr/>
          <p:nvPr/>
        </p:nvCxnSpPr>
        <p:spPr>
          <a:xfrm flipV="1">
            <a:off x="299773" y="2708069"/>
            <a:ext cx="1" cy="28006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1" name="TextBox 2080"/>
          <p:cNvSpPr txBox="1"/>
          <p:nvPr/>
        </p:nvSpPr>
        <p:spPr>
          <a:xfrm>
            <a:off x="107504" y="5661248"/>
            <a:ext cx="7526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Направляет решение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внесении уточнения в информацию, содержащуюся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ЕГАИС,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либо об отказе внесения такого уточнения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течение 3 дней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дня его принятия</a:t>
            </a:r>
          </a:p>
        </p:txBody>
      </p:sp>
      <p:cxnSp>
        <p:nvCxnSpPr>
          <p:cNvPr id="2090" name="Прямая соединительная линия 2089"/>
          <p:cNvCxnSpPr/>
          <p:nvPr/>
        </p:nvCxnSpPr>
        <p:spPr>
          <a:xfrm flipH="1">
            <a:off x="1903062" y="4162068"/>
            <a:ext cx="111611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2" name="Прямая со стрелкой 2091"/>
          <p:cNvCxnSpPr/>
          <p:nvPr/>
        </p:nvCxnSpPr>
        <p:spPr>
          <a:xfrm flipV="1">
            <a:off x="1903062" y="2790220"/>
            <a:ext cx="0" cy="13718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3312" y="147990"/>
            <a:ext cx="8880688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Краткие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схемы порядка рассмотрения заявлений на внесение уточнений в ЕГАИС</a:t>
            </a:r>
          </a:p>
        </p:txBody>
      </p:sp>
    </p:spTree>
    <p:extLst>
      <p:ext uri="{BB962C8B-B14F-4D97-AF65-F5344CB8AC3E}">
        <p14:creationId xmlns:p14="http://schemas.microsoft.com/office/powerpoint/2010/main" val="410172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414" y="260648"/>
            <a:ext cx="8695019" cy="6480720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C:\Users\KolomietsAA\Desktop\Новая папка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111" y="4748265"/>
            <a:ext cx="2143125" cy="192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2. «Особенности порядка рассмотрения заявлений организаций  о ручном подтверждении актов постановки на баланс алкогольной продукции».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7" y="1532854"/>
            <a:ext cx="1970872" cy="175432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Организация, ИП, сельскохозяйственные товаропроизводители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4469" y="1654066"/>
            <a:ext cx="2247670" cy="40011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МРУ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0282" y="3393801"/>
            <a:ext cx="2385614" cy="36933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4042" y="3439493"/>
            <a:ext cx="5189392" cy="646331"/>
          </a:xfrm>
          <a:prstGeom prst="rect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ПОЛОЖИТЕЛЬНОЕ РЕШЕНИЕ о подтверждении акта постановки на баланс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0634" y="4497252"/>
            <a:ext cx="2016224" cy="369332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ФСРАР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635896" y="2687501"/>
            <a:ext cx="1945508" cy="706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</p:cNvCxnSpPr>
          <p:nvPr/>
        </p:nvCxnSpPr>
        <p:spPr>
          <a:xfrm>
            <a:off x="2443089" y="3763133"/>
            <a:ext cx="0" cy="918785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84469" y="5073628"/>
            <a:ext cx="3419978" cy="1200329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случае согласования подтверждения алкогольная продукция , указанная в акте постановке «падает» в остатки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367107" y="4107744"/>
            <a:ext cx="141860" cy="43159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877209" y="2107073"/>
            <a:ext cx="2016224" cy="133242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120284" y="4107744"/>
            <a:ext cx="0" cy="101097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1115616" y="5073629"/>
            <a:ext cx="4004668" cy="64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1109014" y="3287180"/>
            <a:ext cx="6602" cy="17864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58249" y="457349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дня с момента принятия решения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7427720" y="4845878"/>
            <a:ext cx="0" cy="17634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трелка вправо 53"/>
          <p:cNvSpPr/>
          <p:nvPr/>
        </p:nvSpPr>
        <p:spPr>
          <a:xfrm>
            <a:off x="2294399" y="1457384"/>
            <a:ext cx="2825885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Обращение о ручном подтверждении постановки на баланс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4572000" y="2107073"/>
            <a:ext cx="4032447" cy="120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течении 30 дней вправе обеспечить рассмотрение обращения с выездом на место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принимает решение о возможности или невозможности уточнения информации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3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32656"/>
            <a:ext cx="8703871" cy="640871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84" y="2276872"/>
            <a:ext cx="8631862" cy="4104456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недостоверной и (или) искаженной информации в прилагаемых к заявлению документах, представленных организацией, сельскохозяйственным товаропроизводителем или индивидуальным предпринимателем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наличие сведений о проверке информации,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содержащейся в ЕГАИС,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отчетный период, которую необходимо скорректировать, проводимой на момент подачи заявления налоговыми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органами исполнительной власти субъектов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уполномоченными в области лицензионного контроля розничной продажи алкогольной продукции, Федеральной службой по регулированию алкогольного рынка, ее территориальными органами.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2373" y="764704"/>
            <a:ext cx="8229600" cy="158417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о невозможности внесения уточнения в информацию, содержащуюся в ЕГАИС, принимается в следующих случаях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(пункт 26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 функционирования ЕГАИС, утвержденных Постановлением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Правительства РФ от 29.12.205 № 1459):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6439" y="500701"/>
            <a:ext cx="8568952" cy="461665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Основания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отказа во внесении уточнений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ЕГАИС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2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0648"/>
            <a:ext cx="8784976" cy="6545041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7524" y="3717032"/>
            <a:ext cx="8676964" cy="27410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противоправные действия организации,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осуществившей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фиксацию в ЕГАИС сведений об объемах оборота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алкогольной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продукции не в полном объеме, не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фиксация необходимой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информацию, либо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внесение искаженной информации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ЕГАИС являются нарушениями порядка учета алкогольной продукции при ее производстве и обороте и подлежат квалификации по статье 14.19 КоАП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РФ.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7052" y="2060848"/>
            <a:ext cx="8229600" cy="125272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Статья 14.19 КоАП РФ Нарушение государственного порядка учета в области производства и оборота этилового спирта, алкогольной и спиртосодержащей продукции</a:t>
            </a:r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9544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Ответственность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 внесение искаженной информации в ЕГАИС.</a:t>
            </a:r>
          </a:p>
        </p:txBody>
      </p:sp>
    </p:spTree>
    <p:extLst>
      <p:ext uri="{BB962C8B-B14F-4D97-AF65-F5344CB8AC3E}">
        <p14:creationId xmlns:p14="http://schemas.microsoft.com/office/powerpoint/2010/main" val="3815224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2386</TotalTime>
  <Words>868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Презентация PowerPoint</vt:lpstr>
      <vt:lpstr>Презентация PowerPoint</vt:lpstr>
      <vt:lpstr>2.  Характеристика основных показателей , которые можно уточнить, путем представления заявления в МРУ  :</vt:lpstr>
      <vt:lpstr>3. Представление заявления о внесении уточнений.  В случае отсутствия у организации технической возможности самостоятельного внесения изменений в ЕГАИС, необходимо направить заявление об уточнении информации в территориальный орган Росалкогольрегулирования по месту осуществления деятельности</vt:lpstr>
      <vt:lpstr>Презентация PowerPoint</vt:lpstr>
      <vt:lpstr>Схема 2. «Особенности порядка рассмотрения заявлений организаций  о ручном подтверждении актов постановки на баланс алкогольной продукции».</vt:lpstr>
      <vt:lpstr>Решение о невозможности внесения уточнения в информацию, содержащуюся в ЕГАИС, принимается в следующих случаях  (пункт 26 Правил функционирования ЕГАИС, утвержденных Постановлением Правительства РФ от 29.12.205 № 1459):</vt:lpstr>
      <vt:lpstr>Статья 14.19 КоАП РФ Нарушение государственного порядка учета в области производства и оборота этилового спирта, алкогольной и спиртосодержащей продукции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«Уточнение информации, содержащейся в единой государственной автоматизированной информационной системе учета объема производства и оборота этилового спирта, алкогольной и спиртосодержащей продукции» </dc:title>
  <dc:creator>Анастасия Коломиец</dc:creator>
  <cp:lastModifiedBy> </cp:lastModifiedBy>
  <cp:revision>69</cp:revision>
  <cp:lastPrinted>2018-04-25T04:07:59Z</cp:lastPrinted>
  <dcterms:created xsi:type="dcterms:W3CDTF">2018-04-17T06:49:16Z</dcterms:created>
  <dcterms:modified xsi:type="dcterms:W3CDTF">2018-04-25T04:10:41Z</dcterms:modified>
</cp:coreProperties>
</file>