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89" autoAdjust="0"/>
  </p:normalViewPr>
  <p:slideViewPr>
    <p:cSldViewPr snapToGrid="0">
      <p:cViewPr varScale="1">
        <p:scale>
          <a:sx n="116" d="100"/>
          <a:sy n="116"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636F03-3687-411B-B40B-F3834D51DF3B}" type="datetimeFigureOut">
              <a:rPr lang="ru-RU" smtClean="0"/>
              <a:t>25.03.2018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1705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636F03-3687-411B-B40B-F3834D51DF3B}" type="datetimeFigureOut">
              <a:rPr lang="ru-RU" smtClean="0"/>
              <a:t>25.03.2018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272470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636F03-3687-411B-B40B-F3834D51DF3B}" type="datetimeFigureOut">
              <a:rPr lang="ru-RU" smtClean="0"/>
              <a:t>25.03.2018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373412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636F03-3687-411B-B40B-F3834D51DF3B}" type="datetimeFigureOut">
              <a:rPr lang="ru-RU" smtClean="0"/>
              <a:t>25.03.2018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B2EAC2-913A-4FA9-843A-763F777B5B1E}"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34300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636F03-3687-411B-B40B-F3834D51DF3B}" type="datetimeFigureOut">
              <a:rPr lang="ru-RU" smtClean="0"/>
              <a:t>25.03.2018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3023343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5636F03-3687-411B-B40B-F3834D51DF3B}" type="datetimeFigureOut">
              <a:rPr lang="ru-RU" smtClean="0"/>
              <a:t>25.03.2018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37773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5636F03-3687-411B-B40B-F3834D51DF3B}" type="datetimeFigureOut">
              <a:rPr lang="ru-RU" smtClean="0"/>
              <a:t>25.03.2018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23132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636F03-3687-411B-B40B-F3834D51DF3B}" type="datetimeFigureOut">
              <a:rPr lang="ru-RU" smtClean="0"/>
              <a:t>25.03.2018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566161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636F03-3687-411B-B40B-F3834D51DF3B}" type="datetimeFigureOut">
              <a:rPr lang="ru-RU" smtClean="0"/>
              <a:t>25.03.2018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370213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636F03-3687-411B-B40B-F3834D51DF3B}" type="datetimeFigureOut">
              <a:rPr lang="ru-RU" smtClean="0"/>
              <a:t>25.03.2018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41641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636F03-3687-411B-B40B-F3834D51DF3B}" type="datetimeFigureOut">
              <a:rPr lang="ru-RU" smtClean="0"/>
              <a:t>25.03.2018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206844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636F03-3687-411B-B40B-F3834D51DF3B}" type="datetimeFigureOut">
              <a:rPr lang="ru-RU" smtClean="0"/>
              <a:t>25.03.2018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364629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636F03-3687-411B-B40B-F3834D51DF3B}" type="datetimeFigureOut">
              <a:rPr lang="ru-RU" smtClean="0"/>
              <a:t>25.03.2018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368553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636F03-3687-411B-B40B-F3834D51DF3B}" type="datetimeFigureOut">
              <a:rPr lang="ru-RU" smtClean="0"/>
              <a:t>25.03.2018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65726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5636F03-3687-411B-B40B-F3834D51DF3B}" type="datetimeFigureOut">
              <a:rPr lang="ru-RU" smtClean="0"/>
              <a:t>25.03.2018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276262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636F03-3687-411B-B40B-F3834D51DF3B}" type="datetimeFigureOut">
              <a:rPr lang="ru-RU" smtClean="0"/>
              <a:t>25.03.2018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149224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636F03-3687-411B-B40B-F3834D51DF3B}" type="datetimeFigureOut">
              <a:rPr lang="ru-RU" smtClean="0"/>
              <a:t>25.03.2018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B2EAC2-913A-4FA9-843A-763F777B5B1E}" type="slidenum">
              <a:rPr lang="ru-RU" smtClean="0"/>
              <a:t>‹#›</a:t>
            </a:fld>
            <a:endParaRPr lang="ru-RU"/>
          </a:p>
        </p:txBody>
      </p:sp>
    </p:spTree>
    <p:extLst>
      <p:ext uri="{BB962C8B-B14F-4D97-AF65-F5344CB8AC3E}">
        <p14:creationId xmlns:p14="http://schemas.microsoft.com/office/powerpoint/2010/main" val="25939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5636F03-3687-411B-B40B-F3834D51DF3B}" type="datetimeFigureOut">
              <a:rPr lang="ru-RU" smtClean="0"/>
              <a:t>25.03.2018</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AB2EAC2-913A-4FA9-843A-763F777B5B1E}" type="slidenum">
              <a:rPr lang="ru-RU" smtClean="0"/>
              <a:t>‹#›</a:t>
            </a:fld>
            <a:endParaRPr lang="ru-RU"/>
          </a:p>
        </p:txBody>
      </p:sp>
    </p:spTree>
    <p:extLst>
      <p:ext uri="{BB962C8B-B14F-4D97-AF65-F5344CB8AC3E}">
        <p14:creationId xmlns:p14="http://schemas.microsoft.com/office/powerpoint/2010/main" val="380473358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cbr.ru/currency_base/daily.aspx"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p:txBody>
          <a:bodyPr anchor="t">
            <a:normAutofit fontScale="90000"/>
          </a:bodyPr>
          <a:lstStyle/>
          <a:p>
            <a:r>
              <a:rPr lang="ru-RU" sz="2000" b="1" dirty="0" smtClean="0"/>
              <a:t>ПАМЯТКА</a:t>
            </a:r>
            <a:br>
              <a:rPr lang="ru-RU" sz="2000" b="1" dirty="0" smtClean="0"/>
            </a:br>
            <a:r>
              <a:rPr lang="ru-RU" sz="2000" b="1" dirty="0"/>
              <a:t/>
            </a:r>
            <a:br>
              <a:rPr lang="ru-RU" sz="2000" b="1" dirty="0"/>
            </a:br>
            <a:r>
              <a:rPr lang="ru-RU" sz="2000" b="1" dirty="0" smtClean="0"/>
              <a:t>МЕТОДИЧЕСКИЕ </a:t>
            </a:r>
            <a:r>
              <a:rPr lang="ru-RU" sz="2000" b="1" dirty="0"/>
              <a:t>РЕКОМЕНДАЦИИ</a:t>
            </a:r>
            <a:r>
              <a:rPr lang="ru-RU" sz="2000" dirty="0"/>
              <a:t/>
            </a:r>
            <a:br>
              <a:rPr lang="ru-RU" sz="2000" dirty="0"/>
            </a:br>
            <a:r>
              <a:rPr lang="ru-RU" sz="2000" b="1" dirty="0"/>
              <a:t>ПО ВОПРОСАМ ПРЕДСТАВЛЕНИЯ СВЕДЕНИЙ</a:t>
            </a:r>
            <a:r>
              <a:rPr lang="ru-RU" sz="2000" dirty="0"/>
              <a:t/>
            </a:r>
            <a:br>
              <a:rPr lang="ru-RU" sz="2000" dirty="0"/>
            </a:br>
            <a:r>
              <a:rPr lang="ru-RU" sz="2000" b="1" dirty="0"/>
              <a:t>О ДОХОДАХ, РАСХОДАХ, ОБ ИМУЩЕСТВЕ И ОБЯЗАТЕЛЬСТВАХ ИМУЩЕСТВЕННОГО ХАРАКТЕРА </a:t>
            </a:r>
            <a:r>
              <a:rPr lang="ru-RU" sz="2000" dirty="0"/>
              <a:t/>
            </a:r>
            <a:br>
              <a:rPr lang="ru-RU" sz="2000" dirty="0"/>
            </a:br>
            <a:r>
              <a:rPr lang="ru-RU" sz="2000" b="1" dirty="0"/>
              <a:t>И ЗАПОЛНЕНИЯ СООТВЕТСТВУЮЩЕЙ ФОРМЫ СПРАВКИ </a:t>
            </a:r>
            <a:r>
              <a:rPr lang="ru-RU" sz="2000" dirty="0"/>
              <a:t/>
            </a:r>
            <a:br>
              <a:rPr lang="ru-RU" sz="2000" dirty="0"/>
            </a:br>
            <a:r>
              <a:rPr lang="ru-RU" sz="3600" b="1" dirty="0"/>
              <a:t>в 2018 году (за отчетный 2017 год)</a:t>
            </a:r>
            <a:r>
              <a:rPr lang="ru-RU" sz="2000" b="1" dirty="0"/>
              <a:t/>
            </a:r>
            <a:br>
              <a:rPr lang="ru-RU" sz="2000" b="1" dirty="0"/>
            </a:br>
            <a:r>
              <a:rPr lang="ru-RU" sz="2000" b="1" dirty="0"/>
              <a:t/>
            </a:r>
            <a:br>
              <a:rPr lang="ru-RU" sz="2000" b="1" dirty="0"/>
            </a:br>
            <a:r>
              <a:rPr lang="ru-RU" sz="2000" dirty="0" smtClean="0"/>
              <a:t/>
            </a:r>
            <a:br>
              <a:rPr lang="ru-RU" sz="2000" dirty="0" smtClean="0"/>
            </a:br>
            <a:endParaRPr lang="ru-RU" sz="2000" dirty="0"/>
          </a:p>
        </p:txBody>
      </p:sp>
      <p:sp>
        <p:nvSpPr>
          <p:cNvPr id="7" name="Подзаголовок 6"/>
          <p:cNvSpPr>
            <a:spLocks noGrp="1"/>
          </p:cNvSpPr>
          <p:nvPr>
            <p:ph type="subTitle" idx="1"/>
          </p:nvPr>
        </p:nvSpPr>
        <p:spPr>
          <a:xfrm>
            <a:off x="1705337" y="3809998"/>
            <a:ext cx="9522106" cy="2718124"/>
          </a:xfrm>
        </p:spPr>
        <p:txBody>
          <a:bodyPr/>
          <a:lstStyle/>
          <a:p>
            <a:r>
              <a:rPr lang="ru-RU" b="1" dirty="0" smtClean="0"/>
              <a:t>Министерство строительства, ЖКХ и Энергетики Магаданской области</a:t>
            </a:r>
          </a:p>
          <a:p>
            <a:endParaRPr lang="ru-RU" b="1" dirty="0"/>
          </a:p>
          <a:p>
            <a:endParaRPr lang="ru-RU" b="1" dirty="0" smtClean="0"/>
          </a:p>
          <a:p>
            <a:r>
              <a:rPr lang="ru-RU" sz="1000" b="1" i="1" cap="none" dirty="0" smtClean="0">
                <a:solidFill>
                  <a:schemeClr val="accent5">
                    <a:lumMod val="50000"/>
                  </a:schemeClr>
                </a:solidFill>
              </a:rPr>
              <a:t>главный специалист отдела по правовой и организационной работе Хазан Екатерина Сергеевна 606-147</a:t>
            </a:r>
            <a:endParaRPr lang="ru-RU" sz="1000" b="1" i="1" cap="none" dirty="0">
              <a:solidFill>
                <a:schemeClr val="accent5">
                  <a:lumMod val="50000"/>
                </a:schemeClr>
              </a:solidFill>
            </a:endParaRPr>
          </a:p>
        </p:txBody>
      </p:sp>
    </p:spTree>
    <p:extLst>
      <p:ext uri="{BB962C8B-B14F-4D97-AF65-F5344CB8AC3E}">
        <p14:creationId xmlns:p14="http://schemas.microsoft.com/office/powerpoint/2010/main" val="1184995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978" y="189471"/>
            <a:ext cx="10330250" cy="535460"/>
          </a:xfrm>
        </p:spPr>
        <p:txBody>
          <a:bodyPr>
            <a:normAutofit fontScale="90000"/>
          </a:bodyPr>
          <a:lstStyle/>
          <a:p>
            <a:r>
              <a:rPr lang="ru-RU" sz="2000" b="1" dirty="0" smtClean="0"/>
              <a:t>Заполнение справки о доходах, расходах, об имуществе и обязательствах имущественного характера</a:t>
            </a:r>
            <a:endParaRPr lang="ru-RU" sz="2000" b="1" dirty="0"/>
          </a:p>
        </p:txBody>
      </p:sp>
      <p:sp>
        <p:nvSpPr>
          <p:cNvPr id="3" name="Текст 2"/>
          <p:cNvSpPr>
            <a:spLocks noGrp="1"/>
          </p:cNvSpPr>
          <p:nvPr>
            <p:ph type="body" sz="half" idx="2"/>
          </p:nvPr>
        </p:nvSpPr>
        <p:spPr>
          <a:xfrm>
            <a:off x="766120" y="807308"/>
            <a:ext cx="10512107" cy="4983893"/>
          </a:xfrm>
        </p:spPr>
        <p:txBody>
          <a:bodyPr anchor="t">
            <a:normAutofit/>
          </a:bodyPr>
          <a:lstStyle/>
          <a:p>
            <a:r>
              <a:rPr lang="ru-RU" b="1" u="sng" dirty="0" smtClean="0">
                <a:solidFill>
                  <a:srgbClr val="7030A0"/>
                </a:solidFill>
                <a:latin typeface="Arial Black" panose="020B0A04020102020204" pitchFamily="34" charset="0"/>
              </a:rPr>
              <a:t>Титульный лист</a:t>
            </a:r>
          </a:p>
          <a:p>
            <a:endParaRPr lang="ru-RU" sz="1000" cap="none" dirty="0">
              <a:solidFill>
                <a:srgbClr val="00206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61775921"/>
              </p:ext>
            </p:extLst>
          </p:nvPr>
        </p:nvGraphicFramePr>
        <p:xfrm>
          <a:off x="766120" y="1120345"/>
          <a:ext cx="10602097" cy="5627624"/>
        </p:xfrm>
        <a:graphic>
          <a:graphicData uri="http://schemas.openxmlformats.org/drawingml/2006/table">
            <a:tbl>
              <a:tblPr firstRow="1" bandRow="1">
                <a:tableStyleId>{5C22544A-7EE6-4342-B048-85BDC9FD1C3A}</a:tableStyleId>
              </a:tblPr>
              <a:tblGrid>
                <a:gridCol w="5439993"/>
                <a:gridCol w="5162104"/>
              </a:tblGrid>
              <a:tr h="5203979">
                <a:tc>
                  <a:txBody>
                    <a:bodyPr/>
                    <a:lstStyle/>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Ф.И.О</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указываются (в именительном падеже) полностью, без сокращений в соответствии с документом, удостоверяющим личность. серия свидетельства о рождении указывается по формату: римские цифры – в латинской раскладке клавиатуры, русские буквы – в русской;</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дата рождения</a:t>
                      </a:r>
                      <a:r>
                        <a:rPr kumimoji="0" lang="ru-R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(год рождения) указывается в соответствии с записью в документе, удостоверяющем личность;</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место службы </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(работы) и замещаемая (занимаемая) должность указываются в соответствии с приказом о назначении и служебным контрактом (трудовым договором). в случае, если в период представления сведений наименование замещаемой (занимаемой) должности изменилось, то указывается должность, замещаемая (занимаемая) 31 декабря отчетного года. </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если сведения представляются в отношении </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несовершеннолетнего ребенка</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то в графе «род занятий» рекомендуется указывать образовательное учреждение, воспитанником (учащимся) которого он является, или «находится на домашнем воспитании».</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при представлении сведений в отношении </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лиц, которые не имеют работы </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и заработка, зарегистрированы в органах службы занятости в целях поиска подходящей работы, ищут работу и готовы приступить к ней, в графе «род занятий» рекомендуется указывать «безработный»; в случае если лицо не имеет работу и заработок и при этом не зарегистрировано в органах службы занятости, то в графе «род занятий» рекомендуется указывать «временно неработающий» или «домохозяйка» («домохозяин»);</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при наличии </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нескольких мест работы</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на титульном листе обязательно указывается основное место работы, т.е. организация, в которой находится трудовая книжка. при этом рекомендуется указать и иные места работы.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при заполнении справки лицом, только выполняющим работы и (или) оказывающим услуги на основании </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договоров гражданско-правового характера </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самозанятые</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граждане, работающие без трудовой книжки), рекомендуется указывать «выполнение работ (оказание услуг) в сфере (указывается наименование соответствующей сферы)»;</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при заполнении справки </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лицом, замещающим муниципальную должность </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на непостоянной основе, указывается муниципальная должность;</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адрес места регистрации </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указывается по состоянию на дату представления справки на основании записи в паспорте или ином документе, подтверждающем регистрацию по месту жительства (наименование субъекта российской федерации, района, города, иного населенного пункта, улицы, номер дома и квартиры, почтовый индекс). при наличии временной регистрации ее адрес указывается в скобках. при отсутствии постоянной регистрации указывается временная (по паспорту). в случае если служащий (работник), гражданин, член семьи не проживает по адресу места регистрации, в скобках указывается адрес фактического проживания. </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для справок, заполняемых с использованием </a:t>
                      </a:r>
                      <a:r>
                        <a:rPr kumimoji="0" lang="ru-RU" sz="1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спо</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«справки </a:t>
                      </a:r>
                      <a:r>
                        <a:rPr kumimoji="0" lang="ru-RU" sz="1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бк</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рекомендуется указывать страховой номер индивидуального лицевого счета (</a:t>
                      </a:r>
                      <a:r>
                        <a:rPr kumimoji="0" lang="ru-RU" sz="1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снилс</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ru-RU" sz="10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602" y="5005946"/>
            <a:ext cx="2620407" cy="1570509"/>
          </a:xfrm>
          <a:prstGeom prst="rect">
            <a:avLst/>
          </a:prstGeom>
        </p:spPr>
      </p:pic>
    </p:spTree>
    <p:extLst>
      <p:ext uri="{BB962C8B-B14F-4D97-AF65-F5344CB8AC3E}">
        <p14:creationId xmlns:p14="http://schemas.microsoft.com/office/powerpoint/2010/main" val="19621576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978" y="189471"/>
            <a:ext cx="10330250" cy="535460"/>
          </a:xfrm>
        </p:spPr>
        <p:txBody>
          <a:bodyPr>
            <a:normAutofit/>
          </a:bodyPr>
          <a:lstStyle/>
          <a:p>
            <a:r>
              <a:rPr lang="ru-RU" sz="2000" b="1" dirty="0" smtClean="0">
                <a:solidFill>
                  <a:schemeClr val="accent2"/>
                </a:solidFill>
              </a:rPr>
              <a:t>Раздел 1. сведения о доходах</a:t>
            </a:r>
            <a:endParaRPr lang="ru-RU" sz="2000" b="1" dirty="0">
              <a:solidFill>
                <a:schemeClr val="accent2"/>
              </a:solidFill>
            </a:endParaRPr>
          </a:p>
        </p:txBody>
      </p:sp>
      <p:sp>
        <p:nvSpPr>
          <p:cNvPr id="3" name="Текст 2"/>
          <p:cNvSpPr>
            <a:spLocks noGrp="1"/>
          </p:cNvSpPr>
          <p:nvPr>
            <p:ph type="body" sz="half" idx="2"/>
          </p:nvPr>
        </p:nvSpPr>
        <p:spPr>
          <a:xfrm>
            <a:off x="766120" y="807308"/>
            <a:ext cx="10512107" cy="4983893"/>
          </a:xfrm>
        </p:spPr>
        <p:txBody>
          <a:bodyPr anchor="t">
            <a:normAutofit/>
          </a:bodyPr>
          <a:lstStyle/>
          <a:p>
            <a:endParaRPr lang="ru-RU" sz="1000" cap="none" dirty="0">
              <a:solidFill>
                <a:srgbClr val="00206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79884574"/>
              </p:ext>
            </p:extLst>
          </p:nvPr>
        </p:nvGraphicFramePr>
        <p:xfrm>
          <a:off x="691978" y="733167"/>
          <a:ext cx="10676239" cy="6058408"/>
        </p:xfrm>
        <a:graphic>
          <a:graphicData uri="http://schemas.openxmlformats.org/drawingml/2006/table">
            <a:tbl>
              <a:tblPr firstRow="1" bandRow="1">
                <a:tableStyleId>{5C22544A-7EE6-4342-B048-85BDC9FD1C3A}</a:tableStyleId>
              </a:tblPr>
              <a:tblGrid>
                <a:gridCol w="5478036"/>
                <a:gridCol w="5198203"/>
              </a:tblGrid>
              <a:tr h="6014801">
                <a:tc>
                  <a:txBody>
                    <a:bodyPr/>
                    <a:lstStyle/>
                    <a:p>
                      <a:pPr marL="457200" indent="450215" algn="just">
                        <a:spcAft>
                          <a:spcPts val="0"/>
                        </a:spcAft>
                      </a:pPr>
                      <a:r>
                        <a:rPr lang="ru-RU" sz="1600" b="1"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Доход по основному месту работы</a:t>
                      </a:r>
                    </a:p>
                    <a:p>
                      <a:pPr marL="0" lvl="0" indent="0" algn="just">
                        <a:spcAft>
                          <a:spcPts val="0"/>
                        </a:spcAft>
                        <a:buSzPts val="1400"/>
                        <a:buFont typeface="+mj-lt"/>
                        <a:buNone/>
                      </a:pPr>
                      <a:endParaRPr lang="ru-RU" sz="10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457200" algn="just">
                        <a:spcAft>
                          <a:spcPts val="0"/>
                        </a:spcAft>
                        <a:buSzPts val="1400"/>
                        <a:buFont typeface="+mj-lt"/>
                        <a:buNone/>
                      </a:pPr>
                      <a:r>
                        <a:rPr lang="ru-RU" sz="1200" b="0" i="0" dirty="0" smtClean="0">
                          <a:solidFill>
                            <a:schemeClr val="tx1"/>
                          </a:solidFill>
                          <a:effectLst/>
                          <a:latin typeface="+mn-lt"/>
                          <a:ea typeface="Calibri" panose="020F0502020204030204" pitchFamily="34" charset="0"/>
                          <a:cs typeface="Arial" panose="020B0604020202020204" pitchFamily="34" charset="0"/>
                        </a:rPr>
                        <a:t>В данной строке указывается доход, полученный служащим (работником) в том государственном органе (организации), в котором он замещает должность в период представления сведений. Указанию подлежит общая сумма дохода, содержащаяся в справке по форме 2-НДФЛ, выдаваемой по месту службы (работы) (графа 5.1 «Общая сумма дохода»). Если по основному месту работы получен доход, который не включен в справку по форме 2-НДФЛ, он подлежит указанию в иных доходах. </a:t>
                      </a:r>
                    </a:p>
                    <a:p>
                      <a:pPr indent="457200" algn="just">
                        <a:spcAft>
                          <a:spcPts val="0"/>
                        </a:spcAft>
                      </a:pPr>
                      <a:r>
                        <a:rPr lang="ru-RU" sz="1200" b="0" i="0" dirty="0" smtClean="0">
                          <a:solidFill>
                            <a:schemeClr val="tx1"/>
                          </a:solidFill>
                          <a:effectLst/>
                          <a:latin typeface="+mn-lt"/>
                          <a:ea typeface="Calibri" panose="020F0502020204030204" pitchFamily="34" charset="0"/>
                          <a:cs typeface="Arial" panose="020B0604020202020204" pitchFamily="34" charset="0"/>
                        </a:rPr>
                        <a:t>Служащий (работник) может представить пояснения, если его доходы, указанные в разделе 1 справки и в справке по форме 2-НДФЛ отличаются, и приложить их к справке. </a:t>
                      </a:r>
                    </a:p>
                    <a:p>
                      <a:pPr marL="0" lvl="0" indent="457200" algn="just">
                        <a:spcAft>
                          <a:spcPts val="0"/>
                        </a:spcAft>
                        <a:buSzPts val="1400"/>
                        <a:buFont typeface="+mj-lt"/>
                        <a:buNone/>
                      </a:pPr>
                      <a:r>
                        <a:rPr lang="ru-RU" sz="1200" b="0" i="0" dirty="0" smtClean="0">
                          <a:solidFill>
                            <a:schemeClr val="tx1"/>
                          </a:solidFill>
                          <a:effectLst/>
                          <a:latin typeface="+mn-lt"/>
                          <a:ea typeface="Calibri" panose="020F0502020204030204" pitchFamily="34" charset="0"/>
                          <a:cs typeface="Arial" panose="020B0604020202020204" pitchFamily="34" charset="0"/>
                        </a:rPr>
                        <a:t> </a:t>
                      </a:r>
                    </a:p>
                    <a:p>
                      <a:pPr marL="0" lvl="0" indent="457200" algn="just">
                        <a:spcAft>
                          <a:spcPts val="0"/>
                        </a:spcAft>
                        <a:buSzPts val="1400"/>
                        <a:buFont typeface="+mj-lt"/>
                        <a:buNone/>
                      </a:pPr>
                      <a:r>
                        <a:rPr lang="ru-RU" sz="1200" b="0" i="0" dirty="0" smtClean="0">
                          <a:solidFill>
                            <a:schemeClr val="tx1"/>
                          </a:solidFill>
                          <a:effectLst/>
                          <a:latin typeface="+mn-lt"/>
                          <a:ea typeface="Calibri" panose="020F0502020204030204" pitchFamily="34" charset="0"/>
                          <a:cs typeface="Arial" panose="020B0604020202020204" pitchFamily="34" charset="0"/>
                        </a:rPr>
                        <a:t>В том случае, если замещение государственной должности, поступление на государственную (муниципальную) службу, трудоустройство в организацию состоялось в отчетном периоде (смена основного места работы), доход, полученный по предыдущему месту службы (работы), указывается в строке «иные доходы». При этом в графе «вид дохода» указывается предыдущее место работы.</a:t>
                      </a:r>
                    </a:p>
                    <a:p>
                      <a:pPr marL="171450" marR="0" lvl="0" indent="-17145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57200" indent="450215" algn="ctr">
                        <a:spcAft>
                          <a:spcPts val="0"/>
                        </a:spcAft>
                      </a:pPr>
                      <a:r>
                        <a:rPr lang="ru-RU" sz="1200" b="1" dirty="0" smtClean="0">
                          <a:solidFill>
                            <a:schemeClr val="tx1"/>
                          </a:solidFill>
                          <a:effectLst/>
                          <a:latin typeface="Segoe Print" panose="02000600000000000000" pitchFamily="2" charset="0"/>
                          <a:ea typeface="Calibri" panose="020F0502020204030204" pitchFamily="34" charset="0"/>
                          <a:cs typeface="Times New Roman" panose="02020603050405020304" pitchFamily="18" charset="0"/>
                        </a:rPr>
                        <a:t>Особенности заполнения данного раздела отдельными категориями лиц</a:t>
                      </a:r>
                    </a:p>
                    <a:p>
                      <a:pPr marL="171450" lvl="0" indent="-171450" algn="just">
                        <a:spcAft>
                          <a:spcPts val="0"/>
                        </a:spcAft>
                        <a:buSzPts val="1400"/>
                        <a:buFont typeface="Wingdings" panose="05000000000000000000" pitchFamily="2" charset="2"/>
                        <a:buChar char="ü"/>
                      </a:pPr>
                      <a:r>
                        <a:rPr lang="ru-RU" sz="1100" b="0" i="1" dirty="0" smtClean="0">
                          <a:solidFill>
                            <a:schemeClr val="tx1"/>
                          </a:solidFill>
                          <a:effectLst/>
                          <a:latin typeface="+mn-lt"/>
                          <a:ea typeface="Calibri" panose="020F0502020204030204" pitchFamily="34" charset="0"/>
                          <a:cs typeface="Times New Roman" panose="02020603050405020304" pitchFamily="18" charset="0"/>
                        </a:rPr>
                        <a:t>                Представление сведений в отношении лица, зарегистрированного в качестве индивидуального предпринимателя, применяющего специальные налоговые режимы:</a:t>
                      </a:r>
                    </a:p>
                    <a:p>
                      <a:pPr marL="628650" indent="-171450" algn="just">
                        <a:spcAft>
                          <a:spcPts val="0"/>
                        </a:spcAft>
                        <a:buFont typeface="Wingdings" panose="05000000000000000000" pitchFamily="2" charset="2"/>
                        <a:buChar char="ü"/>
                      </a:pPr>
                      <a:endParaRPr lang="ru-RU" sz="1100" b="0" i="1" dirty="0" smtClean="0">
                        <a:solidFill>
                          <a:schemeClr val="tx1"/>
                        </a:solidFill>
                        <a:effectLst/>
                        <a:latin typeface="+mn-lt"/>
                        <a:ea typeface="Calibri" panose="020F0502020204030204" pitchFamily="34" charset="0"/>
                        <a:cs typeface="Times New Roman" panose="02020603050405020304" pitchFamily="18" charset="0"/>
                      </a:endParaRPr>
                    </a:p>
                    <a:p>
                      <a:pPr marL="457200" indent="0" algn="just">
                        <a:spcAft>
                          <a:spcPts val="0"/>
                        </a:spcAft>
                        <a:buFont typeface="Wingdings" panose="05000000000000000000" pitchFamily="2" charset="2"/>
                        <a:buNone/>
                      </a:pPr>
                      <a:r>
                        <a:rPr lang="ru-RU" sz="1100" b="0" i="1" dirty="0" smtClean="0">
                          <a:solidFill>
                            <a:schemeClr val="tx1"/>
                          </a:solidFill>
                          <a:effectLst/>
                          <a:latin typeface="+mn-lt"/>
                          <a:ea typeface="Calibri" panose="020F0502020204030204" pitchFamily="34" charset="0"/>
                          <a:cs typeface="Times New Roman" panose="02020603050405020304" pitchFamily="18" charset="0"/>
                        </a:rPr>
                        <a:t>1) при применении системы налогообложения в виде единого налога на вмененный доход для отдельных видов деятельности (ЕНВД) в качестве «дохода» указывается величина вмененного дохода;</a:t>
                      </a:r>
                    </a:p>
                    <a:p>
                      <a:pPr marL="628650" indent="-171450" algn="just">
                        <a:spcAft>
                          <a:spcPts val="0"/>
                        </a:spcAft>
                        <a:buFont typeface="Wingdings" panose="05000000000000000000" pitchFamily="2" charset="2"/>
                        <a:buChar char="ü"/>
                      </a:pPr>
                      <a:endParaRPr lang="ru-RU" sz="1100" b="0" i="1" dirty="0" smtClean="0">
                        <a:solidFill>
                          <a:schemeClr val="tx1"/>
                        </a:solidFill>
                        <a:effectLst/>
                        <a:latin typeface="+mn-lt"/>
                        <a:ea typeface="Calibri" panose="020F0502020204030204" pitchFamily="34" charset="0"/>
                        <a:cs typeface="Times New Roman" panose="02020603050405020304" pitchFamily="18" charset="0"/>
                      </a:endParaRPr>
                    </a:p>
                    <a:p>
                      <a:pPr marL="171450" indent="-171450" algn="just">
                        <a:spcAft>
                          <a:spcPts val="0"/>
                        </a:spcAft>
                        <a:buFont typeface="Wingdings" panose="05000000000000000000" pitchFamily="2" charset="2"/>
                        <a:buChar char="ü"/>
                      </a:pPr>
                      <a:r>
                        <a:rPr lang="ru-RU" sz="1100" b="0" i="1" dirty="0" smtClean="0">
                          <a:solidFill>
                            <a:schemeClr val="tx1"/>
                          </a:solidFill>
                          <a:effectLst/>
                          <a:latin typeface="+mn-lt"/>
                          <a:ea typeface="Calibri" panose="020F0502020204030204" pitchFamily="34" charset="0"/>
                          <a:cs typeface="Times New Roman" panose="02020603050405020304" pitchFamily="18" charset="0"/>
                        </a:rPr>
                        <a:t> при применении упрощенной системы налогообложения (УСН):</a:t>
                      </a:r>
                    </a:p>
                    <a:p>
                      <a:pPr marL="0" indent="0" algn="just">
                        <a:spcAft>
                          <a:spcPts val="0"/>
                        </a:spcAft>
                        <a:buFont typeface="Wingdings" panose="05000000000000000000" pitchFamily="2" charset="2"/>
                        <a:buNone/>
                      </a:pPr>
                      <a:endParaRPr lang="ru-RU" sz="1100" b="0" i="1" dirty="0" smtClean="0">
                        <a:solidFill>
                          <a:schemeClr val="tx1"/>
                        </a:solidFill>
                        <a:effectLst/>
                        <a:latin typeface="+mn-lt"/>
                        <a:ea typeface="Calibri" panose="020F0502020204030204" pitchFamily="34" charset="0"/>
                        <a:cs typeface="Times New Roman" panose="02020603050405020304" pitchFamily="18" charset="0"/>
                      </a:endParaRPr>
                    </a:p>
                    <a:p>
                      <a:pPr marL="0" indent="0" algn="just">
                        <a:spcAft>
                          <a:spcPts val="0"/>
                        </a:spcAft>
                        <a:buFont typeface="Wingdings" panose="05000000000000000000" pitchFamily="2" charset="2"/>
                        <a:buNone/>
                      </a:pPr>
                      <a:r>
                        <a:rPr lang="ru-RU" sz="1100" b="0" i="1" dirty="0" smtClean="0">
                          <a:solidFill>
                            <a:schemeClr val="tx1"/>
                          </a:solidFill>
                          <a:effectLst/>
                          <a:latin typeface="+mn-lt"/>
                          <a:ea typeface="Calibri" panose="020F0502020204030204" pitchFamily="34" charset="0"/>
                          <a:cs typeface="Times New Roman" panose="02020603050405020304" pitchFamily="18" charset="0"/>
                        </a:rPr>
                        <a:t>          - если объектом налогообложения является «доходы», то в качестве «дохода» указывается сумма полученных доходов за налоговый период (налоговая база), которая подлежит указанию в налоговой декларации по налогу, уплачиваемому в связи с применением УСН;</a:t>
                      </a:r>
                    </a:p>
                    <a:p>
                      <a:pPr marL="0" indent="0" algn="just">
                        <a:spcAft>
                          <a:spcPts val="0"/>
                        </a:spcAft>
                        <a:buFont typeface="Wingdings" panose="05000000000000000000" pitchFamily="2" charset="2"/>
                        <a:buNone/>
                      </a:pPr>
                      <a:r>
                        <a:rPr lang="ru-RU" sz="1100" b="0" i="1" dirty="0" smtClean="0">
                          <a:solidFill>
                            <a:schemeClr val="tx1"/>
                          </a:solidFill>
                          <a:effectLst/>
                          <a:latin typeface="+mn-lt"/>
                          <a:ea typeface="Calibri" panose="020F0502020204030204" pitchFamily="34" charset="0"/>
                          <a:cs typeface="Times New Roman" panose="02020603050405020304" pitchFamily="18" charset="0"/>
                        </a:rPr>
                        <a:t>          - если объектом налогообложения является «доходы, уменьшенные на величину расходов», то в качестве «дохода» указывается сумма полученных доходов за налоговый период, которая подлежит указанию в налоговой декларации по налогу, уплачиваемому в связи с применением УСН.</a:t>
                      </a:r>
                    </a:p>
                    <a:p>
                      <a:pPr marL="0" indent="0" algn="just">
                        <a:spcAft>
                          <a:spcPts val="0"/>
                        </a:spcAft>
                        <a:buFont typeface="Wingdings" panose="05000000000000000000" pitchFamily="2" charset="2"/>
                        <a:buNone/>
                      </a:pPr>
                      <a:endParaRPr lang="ru-RU" sz="1100" b="0" i="1" dirty="0" smtClean="0">
                        <a:solidFill>
                          <a:schemeClr val="tx1"/>
                        </a:solidFill>
                        <a:effectLst/>
                        <a:latin typeface="+mn-lt"/>
                        <a:ea typeface="Calibri" panose="020F0502020204030204" pitchFamily="34" charset="0"/>
                        <a:cs typeface="Times New Roman" panose="02020603050405020304" pitchFamily="18" charset="0"/>
                      </a:endParaRPr>
                    </a:p>
                    <a:p>
                      <a:pPr marL="0" indent="0" algn="ctr">
                        <a:spcAft>
                          <a:spcPts val="0"/>
                        </a:spcAft>
                        <a:buFont typeface="Wingdings" panose="05000000000000000000" pitchFamily="2" charset="2"/>
                        <a:buNone/>
                      </a:pPr>
                      <a:r>
                        <a:rPr lang="ru-RU" sz="1100" b="0" i="1" dirty="0" smtClean="0">
                          <a:solidFill>
                            <a:schemeClr val="tx1"/>
                          </a:solidFill>
                          <a:effectLst/>
                          <a:latin typeface="+mn-lt"/>
                          <a:ea typeface="Calibri" panose="020F0502020204030204" pitchFamily="34" charset="0"/>
                          <a:cs typeface="Times New Roman" panose="02020603050405020304" pitchFamily="18" charset="0"/>
                        </a:rPr>
                        <a:t>При этом служащий (работник) может представить пояснения по существу доходов от предпринимательской деятельности, полученных им или членами его семьи, и приложить их к справке.</a:t>
                      </a:r>
                    </a:p>
                    <a:p>
                      <a:pPr marL="0" indent="0" algn="ctr">
                        <a:spcAft>
                          <a:spcPts val="0"/>
                        </a:spcAft>
                        <a:buFont typeface="Wingdings" panose="05000000000000000000" pitchFamily="2" charset="2"/>
                        <a:buNone/>
                      </a:pPr>
                      <a:endParaRPr lang="ru-RU" sz="1100" b="0" i="1" dirty="0" smtClean="0">
                        <a:solidFill>
                          <a:schemeClr val="tx1"/>
                        </a:solidFill>
                        <a:effectLst/>
                        <a:latin typeface="+mn-lt"/>
                        <a:ea typeface="Calibri" panose="020F0502020204030204" pitchFamily="34" charset="0"/>
                        <a:cs typeface="Times New Roman" panose="02020603050405020304" pitchFamily="18" charset="0"/>
                      </a:endParaRPr>
                    </a:p>
                    <a:p>
                      <a:pPr marL="171450" lvl="0" indent="-171450" algn="just">
                        <a:spcAft>
                          <a:spcPts val="0"/>
                        </a:spcAft>
                        <a:buSzPts val="1400"/>
                        <a:buFont typeface="Wingdings" panose="05000000000000000000" pitchFamily="2" charset="2"/>
                        <a:buChar char="ü"/>
                      </a:pPr>
                      <a:r>
                        <a:rPr lang="ru-RU" sz="1100" b="0" i="1" dirty="0" smtClean="0">
                          <a:solidFill>
                            <a:schemeClr val="tx1"/>
                          </a:solidFill>
                          <a:effectLst/>
                          <a:latin typeface="+mn-lt"/>
                          <a:ea typeface="Calibri" panose="020F0502020204030204" pitchFamily="34" charset="0"/>
                          <a:cs typeface="Times New Roman" panose="02020603050405020304" pitchFamily="18" charset="0"/>
                        </a:rPr>
                        <a:t> При заполнении данного раздела лицом, замещающим муниципальную должность на непостоянной основе, указывается доход по основному месту работы.</a:t>
                      </a:r>
                    </a:p>
                    <a:p>
                      <a:pPr marL="0" lvl="0" indent="0" algn="just">
                        <a:spcAft>
                          <a:spcPts val="0"/>
                        </a:spcAft>
                        <a:buSzPts val="1400"/>
                        <a:buFont typeface="Wingdings" panose="05000000000000000000" pitchFamily="2" charset="2"/>
                        <a:buNone/>
                      </a:pPr>
                      <a:endParaRPr lang="ru-RU" sz="1100" b="0" i="1" dirty="0" smtClean="0">
                        <a:solidFill>
                          <a:schemeClr val="tx1"/>
                        </a:solidFill>
                        <a:effectLst/>
                        <a:latin typeface="+mn-lt"/>
                        <a:ea typeface="Calibri" panose="020F0502020204030204" pitchFamily="34" charset="0"/>
                        <a:cs typeface="Times New Roman" panose="02020603050405020304" pitchFamily="18" charset="0"/>
                      </a:endParaRPr>
                    </a:p>
                    <a:p>
                      <a:pPr marL="171450" lvl="0" indent="-171450" algn="just">
                        <a:spcAft>
                          <a:spcPts val="0"/>
                        </a:spcAft>
                        <a:buSzPts val="1400"/>
                        <a:buFont typeface="Wingdings" panose="05000000000000000000" pitchFamily="2" charset="2"/>
                        <a:buChar char="ü"/>
                      </a:pPr>
                      <a:r>
                        <a:rPr lang="ru-RU" sz="1100" b="0" i="1" dirty="0" smtClean="0">
                          <a:solidFill>
                            <a:schemeClr val="tx1"/>
                          </a:solidFill>
                          <a:effectLst/>
                          <a:latin typeface="+mn-lt"/>
                          <a:ea typeface="Calibri" panose="020F0502020204030204" pitchFamily="34" charset="0"/>
                          <a:cs typeface="Times New Roman" panose="02020603050405020304" pitchFamily="18" charset="0"/>
                        </a:rPr>
                        <a:t>В качестве «дохода» лица, являющегося нотариусом, занимающимся частной практикой, указываются денежные средства, полученные им за совершение нотариальных действий и оказание услуг правового и технического характера, другие финансовые поступления в связи с осуществляемой деятельностью, не противоречащие законодательству Российской Федерации.</a:t>
                      </a:r>
                    </a:p>
                    <a:p>
                      <a:pPr marL="171450" marR="0" lvl="0" indent="-171450" algn="l" defTabSz="914400" rtl="0" eaLnBrk="1" fontAlgn="auto" latinLnBrk="0" hangingPunct="1">
                        <a:lnSpc>
                          <a:spcPct val="120000"/>
                        </a:lnSpc>
                        <a:spcBef>
                          <a:spcPts val="1000"/>
                        </a:spcBef>
                        <a:spcAft>
                          <a:spcPts val="0"/>
                        </a:spcAft>
                        <a:buClr>
                          <a:prstClr val="black"/>
                        </a:buClr>
                        <a:buSzTx/>
                        <a:buFont typeface="Wingdings" panose="05000000000000000000" pitchFamily="2" charset="2"/>
                        <a:buChar char="ü"/>
                        <a:tabLst/>
                        <a:defRPr/>
                      </a:pPr>
                      <a:endParaRPr lang="ru-RU" sz="1100" b="0" i="1" dirty="0">
                        <a:solidFill>
                          <a:schemeClr val="tx1"/>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124969585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a:bodyPr>
          <a:lstStyle/>
          <a:p>
            <a:pPr marL="285750" indent="-285750">
              <a:buFont typeface="Wingdings" panose="05000000000000000000" pitchFamily="2" charset="2"/>
              <a:buChar char="Ø"/>
            </a:pPr>
            <a:r>
              <a:rPr lang="ru-RU" sz="1600" b="1" dirty="0">
                <a:solidFill>
                  <a:schemeClr val="accent6">
                    <a:lumMod val="50000"/>
                  </a:schemeClr>
                </a:solidFill>
                <a:latin typeface="Arial Black" panose="020B0A04020102020204" pitchFamily="34" charset="0"/>
              </a:rPr>
              <a:t>Доход от педагогической и научной деятельности</a:t>
            </a:r>
            <a:br>
              <a:rPr lang="ru-RU" sz="1600" b="1" dirty="0">
                <a:solidFill>
                  <a:schemeClr val="accent6">
                    <a:lumMod val="50000"/>
                  </a:schemeClr>
                </a:solidFill>
                <a:latin typeface="Arial Black" panose="020B0A04020102020204" pitchFamily="34" charset="0"/>
              </a:rPr>
            </a:br>
            <a:r>
              <a:rPr lang="ru-RU" sz="1600" b="1" dirty="0" smtClean="0">
                <a:solidFill>
                  <a:schemeClr val="accent6">
                    <a:lumMod val="50000"/>
                  </a:schemeClr>
                </a:solidFill>
                <a:latin typeface="Arial Black" panose="020B0A04020102020204" pitchFamily="34" charset="0"/>
              </a:rPr>
              <a:t/>
            </a:r>
            <a:br>
              <a:rPr lang="ru-RU" sz="1600" b="1" dirty="0" smtClean="0">
                <a:solidFill>
                  <a:schemeClr val="accent6">
                    <a:lumMod val="50000"/>
                  </a:schemeClr>
                </a:solidFill>
                <a:latin typeface="Arial Black" panose="020B0A04020102020204" pitchFamily="34" charset="0"/>
              </a:rPr>
            </a:br>
            <a:r>
              <a:rPr lang="ru-RU" sz="1600" b="1" dirty="0" smtClean="0">
                <a:solidFill>
                  <a:schemeClr val="accent6">
                    <a:lumMod val="50000"/>
                  </a:schemeClr>
                </a:solidFill>
                <a:latin typeface="Arial Black" panose="020B0A04020102020204" pitchFamily="34" charset="0"/>
              </a:rPr>
              <a:t>- </a:t>
            </a:r>
            <a:r>
              <a:rPr lang="ru-RU" sz="1600" cap="none" dirty="0" smtClean="0">
                <a:solidFill>
                  <a:srgbClr val="002060"/>
                </a:solidFill>
                <a:latin typeface="Arial" panose="020B0604020202020204" pitchFamily="34" charset="0"/>
                <a:cs typeface="Arial" panose="020B0604020202020204" pitchFamily="34" charset="0"/>
              </a:rPr>
              <a:t>в данной строке указывается сумма дохода от педагогической деятельности (сумма дохода, содержащаяся в справке по форме 2-ндфл, выданной по месту преподавания) и дохода от научной деятельности (доходы, полученные по результатам заключенных договоров на выполнение НИОКР и за оказание возмездных услуг в области интеллектуальной деятельности, от публикации статей, учебных пособий и монографий, от использования авторских или иных смежных прав и т.д.).</a:t>
            </a:r>
            <a:br>
              <a:rPr lang="ru-RU" sz="1600" cap="none" dirty="0" smtClean="0">
                <a:solidFill>
                  <a:srgbClr val="002060"/>
                </a:solidFill>
                <a:latin typeface="Arial" panose="020B0604020202020204" pitchFamily="34" charset="0"/>
                <a:cs typeface="Arial" panose="020B0604020202020204" pitchFamily="34" charset="0"/>
              </a:rPr>
            </a:br>
            <a:r>
              <a:rPr lang="ru-RU" sz="1600" cap="none" dirty="0" smtClean="0">
                <a:solidFill>
                  <a:srgbClr val="002060"/>
                </a:solidFill>
                <a:latin typeface="Arial" panose="020B0604020202020204" pitchFamily="34" charset="0"/>
                <a:cs typeface="Arial" panose="020B0604020202020204" pitchFamily="34" charset="0"/>
              </a:rPr>
              <a:t/>
            </a:r>
            <a:br>
              <a:rPr lang="ru-RU" sz="1600" cap="none" dirty="0" smtClean="0">
                <a:solidFill>
                  <a:srgbClr val="002060"/>
                </a:solidFill>
                <a:latin typeface="Arial" panose="020B0604020202020204" pitchFamily="34" charset="0"/>
                <a:cs typeface="Arial" panose="020B0604020202020204" pitchFamily="34" charset="0"/>
              </a:rPr>
            </a:br>
            <a:r>
              <a:rPr lang="ru-RU" sz="1600" cap="none" dirty="0" smtClean="0">
                <a:solidFill>
                  <a:srgbClr val="002060"/>
                </a:solidFill>
                <a:latin typeface="Arial" panose="020B0604020202020204" pitchFamily="34" charset="0"/>
                <a:cs typeface="Arial" panose="020B0604020202020204" pitchFamily="34" charset="0"/>
              </a:rPr>
              <a:t>- если педагогическая или научная деятельность являлась деятельностью по основному месту работы (например, супруга служащего (работника), гражданина либо сам гражданин в отчетном периоде работали преподавателем в образовательной организации), то сведения о полученных от нее доходах следует указывать в графе «доход по основному месту работы», а не в графе «доход от педагогической и научной деятельности».</a:t>
            </a:r>
            <a:br>
              <a:rPr lang="ru-RU" sz="1600" cap="none" dirty="0" smtClean="0">
                <a:solidFill>
                  <a:srgbClr val="002060"/>
                </a:solidFill>
                <a:latin typeface="Arial" panose="020B0604020202020204" pitchFamily="34" charset="0"/>
                <a:cs typeface="Arial" panose="020B0604020202020204" pitchFamily="34" charset="0"/>
              </a:rPr>
            </a:br>
            <a:endParaRPr lang="ru-RU" sz="1600" dirty="0">
              <a:solidFill>
                <a:srgbClr val="00206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75" y="3033690"/>
            <a:ext cx="4514336" cy="3558533"/>
          </a:xfrm>
          <a:prstGeom prst="rect">
            <a:avLst/>
          </a:prstGeom>
        </p:spPr>
      </p:pic>
    </p:spTree>
    <p:extLst>
      <p:ext uri="{BB962C8B-B14F-4D97-AF65-F5344CB8AC3E}">
        <p14:creationId xmlns:p14="http://schemas.microsoft.com/office/powerpoint/2010/main" val="119705915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5666" y="403653"/>
            <a:ext cx="9754225" cy="2710250"/>
          </a:xfrm>
        </p:spPr>
        <p:txBody>
          <a:bodyPr anchor="t">
            <a:normAutofit fontScale="90000"/>
          </a:bodyPr>
          <a:lstStyle/>
          <a:p>
            <a:pPr lvl="0" algn="l"/>
            <a:r>
              <a:rPr lang="ru-RU" sz="1800" b="1" dirty="0" smtClean="0">
                <a:solidFill>
                  <a:schemeClr val="accent6">
                    <a:lumMod val="50000"/>
                  </a:schemeClr>
                </a:solidFill>
                <a:latin typeface="Arial Black" panose="020B0A04020102020204" pitchFamily="34" charset="0"/>
              </a:rPr>
              <a:t>Доход от иной творческой деятельности</a:t>
            </a:r>
            <a:br>
              <a:rPr lang="ru-RU" sz="1800" b="1" dirty="0" smtClean="0">
                <a:solidFill>
                  <a:schemeClr val="accent6">
                    <a:lumMod val="50000"/>
                  </a:schemeClr>
                </a:solidFill>
                <a:latin typeface="Arial Black" panose="020B0A04020102020204" pitchFamily="34" charset="0"/>
              </a:rPr>
            </a:br>
            <a:r>
              <a:rPr lang="ru-RU" sz="1800" b="1" dirty="0" smtClean="0">
                <a:solidFill>
                  <a:schemeClr val="accent6">
                    <a:lumMod val="50000"/>
                  </a:schemeClr>
                </a:solidFill>
                <a:latin typeface="Arial Black" panose="020B0A04020102020204" pitchFamily="34" charset="0"/>
              </a:rPr>
              <a:t/>
            </a:r>
            <a:br>
              <a:rPr lang="ru-RU" sz="1800" b="1" dirty="0" smtClean="0">
                <a:solidFill>
                  <a:schemeClr val="accent6">
                    <a:lumMod val="50000"/>
                  </a:schemeClr>
                </a:solidFill>
                <a:latin typeface="Arial Black" panose="020B0A04020102020204" pitchFamily="34" charset="0"/>
              </a:rPr>
            </a:br>
            <a:r>
              <a:rPr lang="ru-RU" sz="1900" b="1" dirty="0" smtClean="0">
                <a:solidFill>
                  <a:schemeClr val="accent1">
                    <a:lumMod val="50000"/>
                  </a:schemeClr>
                </a:solidFill>
                <a:latin typeface="+mn-lt"/>
                <a:cs typeface="Arial" panose="020B0604020202020204" pitchFamily="34" charset="0"/>
              </a:rPr>
              <a:t>-  </a:t>
            </a:r>
            <a:r>
              <a:rPr lang="ru-RU" sz="1900" cap="none" dirty="0" smtClean="0">
                <a:solidFill>
                  <a:schemeClr val="accent1">
                    <a:lumMod val="50000"/>
                  </a:schemeClr>
                </a:solidFill>
                <a:latin typeface="+mn-lt"/>
                <a:cs typeface="Arial" panose="020B0604020202020204" pitchFamily="34" charset="0"/>
              </a:rPr>
              <a:t>в данной строке указывается сумма доходов, полученных в разных сферах творческой деятельности (технической, художественной, публицистической и т.д.), включающих доход от создания литературных произведений (их публикации), фоторабот для печати, произведений архитектуры и дизайна, произведений скульптуры, аудиовизуальных произведений (видео-, теле- и кинофильмов), музыкальных произведений, гонорары за участие в съемках и т.д.</a:t>
            </a:r>
            <a:br>
              <a:rPr lang="ru-RU" sz="1900" cap="none" dirty="0" smtClean="0">
                <a:solidFill>
                  <a:schemeClr val="accent1">
                    <a:lumMod val="50000"/>
                  </a:schemeClr>
                </a:solidFill>
                <a:latin typeface="+mn-lt"/>
                <a:cs typeface="Arial" panose="020B0604020202020204" pitchFamily="34" charset="0"/>
              </a:rPr>
            </a:br>
            <a:r>
              <a:rPr lang="ru-RU" sz="1900" cap="none" dirty="0" smtClean="0">
                <a:solidFill>
                  <a:schemeClr val="accent1">
                    <a:lumMod val="50000"/>
                  </a:schemeClr>
                </a:solidFill>
                <a:latin typeface="+mn-lt"/>
                <a:cs typeface="Arial" panose="020B0604020202020204" pitchFamily="34" charset="0"/>
              </a:rPr>
              <a:t/>
            </a:r>
            <a:br>
              <a:rPr lang="ru-RU" sz="1900" cap="none" dirty="0" smtClean="0">
                <a:solidFill>
                  <a:schemeClr val="accent1">
                    <a:lumMod val="50000"/>
                  </a:schemeClr>
                </a:solidFill>
                <a:latin typeface="+mn-lt"/>
                <a:cs typeface="Arial" panose="020B0604020202020204" pitchFamily="34" charset="0"/>
              </a:rPr>
            </a:br>
            <a:r>
              <a:rPr lang="ru-RU" sz="1900" cap="none" dirty="0">
                <a:solidFill>
                  <a:schemeClr val="accent1">
                    <a:lumMod val="50000"/>
                  </a:schemeClr>
                </a:solidFill>
                <a:latin typeface="+mn-lt"/>
                <a:cs typeface="Arial" panose="020B0604020202020204" pitchFamily="34" charset="0"/>
              </a:rPr>
              <a:t/>
            </a:r>
            <a:br>
              <a:rPr lang="ru-RU" sz="1900" cap="none" dirty="0">
                <a:solidFill>
                  <a:schemeClr val="accent1">
                    <a:lumMod val="50000"/>
                  </a:schemeClr>
                </a:solidFill>
                <a:latin typeface="+mn-lt"/>
                <a:cs typeface="Arial" panose="020B0604020202020204" pitchFamily="34" charset="0"/>
              </a:rPr>
            </a:br>
            <a:r>
              <a:rPr lang="ru-RU" sz="1900" cap="none" dirty="0" smtClean="0">
                <a:solidFill>
                  <a:schemeClr val="accent1">
                    <a:lumMod val="50000"/>
                  </a:schemeClr>
                </a:solidFill>
                <a:latin typeface="+mn-lt"/>
                <a:cs typeface="Arial" panose="020B0604020202020204" pitchFamily="34" charset="0"/>
              </a:rPr>
              <a:t>- подлежат указанию в строках 2, 3 суммы, полученные в виде грантов, предоставляемых для поддержки науки и образования, культуры и искусства в российской федерации от международных и иных организаций, в виде международных (и иных) премий за выдающиеся достижения в области науки и техники, литературы и искусства, образования, культуры и т.д</a:t>
            </a:r>
            <a:r>
              <a:rPr lang="ru-RU" sz="1900" cap="none" dirty="0" smtClean="0">
                <a:solidFill>
                  <a:schemeClr val="accent1">
                    <a:lumMod val="50000"/>
                  </a:schemeClr>
                </a:solidFill>
                <a:latin typeface="Arial" panose="020B0604020202020204" pitchFamily="34" charset="0"/>
                <a:cs typeface="Arial" panose="020B0604020202020204" pitchFamily="34" charset="0"/>
              </a:rPr>
              <a:t>.</a:t>
            </a:r>
            <a:br>
              <a:rPr lang="ru-RU" sz="1900" cap="none" dirty="0" smtClean="0">
                <a:solidFill>
                  <a:schemeClr val="accent1">
                    <a:lumMod val="50000"/>
                  </a:schemeClr>
                </a:solidFill>
                <a:latin typeface="Arial" panose="020B0604020202020204" pitchFamily="34" charset="0"/>
                <a:cs typeface="Arial" panose="020B0604020202020204" pitchFamily="34" charset="0"/>
              </a:rPr>
            </a:br>
            <a:endParaRPr lang="ru-RU" sz="1900" dirty="0">
              <a:solidFill>
                <a:schemeClr val="accent1">
                  <a:lumMod val="50000"/>
                </a:schemeClr>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334" y="3536093"/>
            <a:ext cx="5535827" cy="2458995"/>
          </a:xfrm>
          <a:prstGeom prst="rect">
            <a:avLst/>
          </a:prstGeom>
        </p:spPr>
      </p:pic>
    </p:spTree>
    <p:extLst>
      <p:ext uri="{BB962C8B-B14F-4D97-AF65-F5344CB8AC3E}">
        <p14:creationId xmlns:p14="http://schemas.microsoft.com/office/powerpoint/2010/main" val="38612150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904" y="403652"/>
            <a:ext cx="9935458" cy="5667633"/>
          </a:xfrm>
          <a:solidFill>
            <a:schemeClr val="bg1">
              <a:lumMod val="85000"/>
            </a:schemeClr>
          </a:solidFill>
        </p:spPr>
        <p:txBody>
          <a:bodyPr anchor="t">
            <a:normAutofit fontScale="90000"/>
          </a:bodyPr>
          <a:lstStyle/>
          <a:p>
            <a:pPr lvl="0"/>
            <a:r>
              <a:rPr lang="ru-RU" sz="1800" b="1" dirty="0" smtClean="0">
                <a:solidFill>
                  <a:schemeClr val="accent2">
                    <a:lumMod val="50000"/>
                  </a:schemeClr>
                </a:solidFill>
                <a:latin typeface="Arial Black" panose="020B0A04020102020204" pitchFamily="34" charset="0"/>
              </a:rPr>
              <a:t>Доход от вкладов в банках и иных кредитных организациях</a:t>
            </a:r>
            <a:r>
              <a:rPr lang="ru-RU" sz="1800" dirty="0" smtClean="0"/>
              <a:t/>
            </a:r>
            <a:br>
              <a:rPr lang="ru-RU" sz="1800" dirty="0" smtClean="0"/>
            </a:br>
            <a:r>
              <a:rPr lang="ru-RU" sz="1800" b="1" dirty="0" smtClean="0">
                <a:solidFill>
                  <a:schemeClr val="accent6">
                    <a:lumMod val="50000"/>
                  </a:schemeClr>
                </a:solidFill>
                <a:latin typeface="Arial Black" panose="020B0A04020102020204" pitchFamily="34" charset="0"/>
              </a:rPr>
              <a:t/>
            </a:r>
            <a:br>
              <a:rPr lang="ru-RU" sz="1800" b="1" dirty="0" smtClean="0">
                <a:solidFill>
                  <a:schemeClr val="accent6">
                    <a:lumMod val="50000"/>
                  </a:schemeClr>
                </a:solidFill>
                <a:latin typeface="Arial Black" panose="020B0A04020102020204" pitchFamily="34" charset="0"/>
              </a:rPr>
            </a:br>
            <a:r>
              <a:rPr lang="ru-RU" sz="1800" b="1" dirty="0" smtClean="0">
                <a:solidFill>
                  <a:schemeClr val="accent6">
                    <a:lumMod val="50000"/>
                  </a:schemeClr>
                </a:solidFill>
                <a:latin typeface="Arial Black" panose="020B0A04020102020204" pitchFamily="34" charset="0"/>
              </a:rPr>
              <a:t/>
            </a:r>
            <a:br>
              <a:rPr lang="ru-RU" sz="1800" b="1" dirty="0" smtClean="0">
                <a:solidFill>
                  <a:schemeClr val="accent6">
                    <a:lumMod val="50000"/>
                  </a:schemeClr>
                </a:solidFill>
                <a:latin typeface="Arial Black" panose="020B0A04020102020204" pitchFamily="34" charset="0"/>
              </a:rPr>
            </a:br>
            <a:r>
              <a:rPr lang="ru-RU" sz="2000" dirty="0">
                <a:latin typeface="+mn-lt"/>
                <a:cs typeface="Arial" panose="020B0604020202020204" pitchFamily="34" charset="0"/>
              </a:rPr>
              <a:t> </a:t>
            </a:r>
            <a:r>
              <a:rPr lang="ru-RU" sz="2000" dirty="0" smtClean="0">
                <a:solidFill>
                  <a:schemeClr val="accent5">
                    <a:lumMod val="50000"/>
                  </a:schemeClr>
                </a:solidFill>
                <a:latin typeface="+mn-lt"/>
                <a:cs typeface="Arial" panose="020B0604020202020204" pitchFamily="34" charset="0"/>
              </a:rPr>
              <a:t>- </a:t>
            </a:r>
            <a:r>
              <a:rPr lang="ru-RU" sz="1300" cap="none" dirty="0" smtClean="0">
                <a:solidFill>
                  <a:schemeClr val="accent5">
                    <a:lumMod val="50000"/>
                  </a:schemeClr>
                </a:solidFill>
                <a:latin typeface="+mn-lt"/>
                <a:cs typeface="Arial" panose="020B0604020202020204" pitchFamily="34" charset="0"/>
              </a:rPr>
              <a:t>в данной строке указывается общая сумма доходов, выплаченных в отчетном периоде в виде процентов по любым вкладам (счетам) в банках и иных кредитных организациях, вне зависимости от их вида и валюты, включая такие доходы от вкладов (счетов), закрытых в отчетном периоде. следует учитывать срок вклада и периодичность начисления по нему процентов.</a:t>
            </a:r>
            <a:br>
              <a:rPr lang="ru-RU" sz="1300" cap="none" dirty="0" smtClean="0">
                <a:solidFill>
                  <a:schemeClr val="accent5">
                    <a:lumMod val="50000"/>
                  </a:schemeClr>
                </a:solidFill>
                <a:latin typeface="+mn-lt"/>
                <a:cs typeface="Arial" panose="020B0604020202020204" pitchFamily="34" charset="0"/>
              </a:rPr>
            </a:br>
            <a:r>
              <a:rPr lang="ru-RU" sz="1300" cap="none" dirty="0" smtClean="0">
                <a:solidFill>
                  <a:srgbClr val="0070C0"/>
                </a:solidFill>
                <a:latin typeface="+mn-lt"/>
                <a:cs typeface="Arial" panose="020B0604020202020204" pitchFamily="34" charset="0"/>
              </a:rPr>
              <a:t> </a:t>
            </a:r>
            <a:br>
              <a:rPr lang="ru-RU" sz="1300" cap="none" dirty="0" smtClean="0">
                <a:solidFill>
                  <a:srgbClr val="0070C0"/>
                </a:solidFill>
                <a:latin typeface="+mn-lt"/>
                <a:cs typeface="Arial" panose="020B0604020202020204" pitchFamily="34" charset="0"/>
              </a:rPr>
            </a:br>
            <a:r>
              <a:rPr lang="ru-RU" sz="1300" b="1" cap="none" dirty="0" smtClean="0">
                <a:solidFill>
                  <a:srgbClr val="0070C0"/>
                </a:solidFill>
                <a:latin typeface="+mn-lt"/>
                <a:cs typeface="Arial" panose="020B0604020202020204" pitchFamily="34" charset="0"/>
              </a:rPr>
              <a:t>- сведения о наличии соответствующих банковских счетов и вкладов указываются в разделе 4 справки «сведения о счетах в банках и иных кредитных организациях».</a:t>
            </a:r>
            <a:r>
              <a:rPr lang="ru-RU" sz="1300" b="1" cap="none" dirty="0" smtClean="0">
                <a:solidFill>
                  <a:schemeClr val="accent6">
                    <a:lumMod val="50000"/>
                  </a:schemeClr>
                </a:solidFill>
                <a:latin typeface="+mn-lt"/>
                <a:cs typeface="Arial" panose="020B0604020202020204" pitchFamily="34" charset="0"/>
              </a:rPr>
              <a:t/>
            </a:r>
            <a:br>
              <a:rPr lang="ru-RU" sz="1300" b="1" cap="none" dirty="0" smtClean="0">
                <a:solidFill>
                  <a:schemeClr val="accent6">
                    <a:lumMod val="50000"/>
                  </a:schemeClr>
                </a:solidFill>
                <a:latin typeface="+mn-lt"/>
                <a:cs typeface="Arial" panose="020B0604020202020204" pitchFamily="34" charset="0"/>
              </a:rPr>
            </a:br>
            <a:r>
              <a:rPr lang="ru-RU" sz="1300" cap="none" dirty="0" smtClean="0">
                <a:solidFill>
                  <a:schemeClr val="accent6">
                    <a:lumMod val="50000"/>
                  </a:schemeClr>
                </a:solidFill>
                <a:latin typeface="+mn-lt"/>
                <a:cs typeface="Arial" panose="020B0604020202020204" pitchFamily="34" charset="0"/>
              </a:rPr>
              <a:t/>
            </a:r>
            <a:br>
              <a:rPr lang="ru-RU" sz="1300" cap="none" dirty="0" smtClean="0">
                <a:solidFill>
                  <a:schemeClr val="accent6">
                    <a:lumMod val="50000"/>
                  </a:schemeClr>
                </a:solidFill>
                <a:latin typeface="+mn-lt"/>
                <a:cs typeface="Arial" panose="020B0604020202020204" pitchFamily="34" charset="0"/>
              </a:rPr>
            </a:br>
            <a:r>
              <a:rPr lang="ru-RU" sz="1300" cap="none" dirty="0" smtClean="0">
                <a:solidFill>
                  <a:schemeClr val="accent5">
                    <a:lumMod val="50000"/>
                  </a:schemeClr>
                </a:solidFill>
                <a:latin typeface="+mn-lt"/>
                <a:cs typeface="Arial" panose="020B0604020202020204" pitchFamily="34" charset="0"/>
              </a:rPr>
              <a:t>- доход, полученный в иностранной валюте, указывается в рублях по курсу банка </a:t>
            </a:r>
            <a:r>
              <a:rPr lang="ru-RU" sz="1300" cap="none" dirty="0" err="1" smtClean="0">
                <a:solidFill>
                  <a:schemeClr val="accent5">
                    <a:lumMod val="50000"/>
                  </a:schemeClr>
                </a:solidFill>
                <a:latin typeface="+mn-lt"/>
                <a:cs typeface="Arial" panose="020B0604020202020204" pitchFamily="34" charset="0"/>
              </a:rPr>
              <a:t>россии</a:t>
            </a:r>
            <a:r>
              <a:rPr lang="ru-RU" sz="1300" cap="none" dirty="0" smtClean="0">
                <a:solidFill>
                  <a:schemeClr val="accent5">
                    <a:lumMod val="50000"/>
                  </a:schemeClr>
                </a:solidFill>
                <a:latin typeface="+mn-lt"/>
                <a:cs typeface="Arial" panose="020B0604020202020204" pitchFamily="34" charset="0"/>
              </a:rPr>
              <a:t> на дату получения дохода. </a:t>
            </a:r>
            <a:br>
              <a:rPr lang="ru-RU" sz="1300" cap="none" dirty="0" smtClean="0">
                <a:solidFill>
                  <a:schemeClr val="accent5">
                    <a:lumMod val="50000"/>
                  </a:schemeClr>
                </a:solidFill>
                <a:latin typeface="+mn-lt"/>
                <a:cs typeface="Arial" panose="020B0604020202020204" pitchFamily="34" charset="0"/>
              </a:rPr>
            </a:br>
            <a:r>
              <a:rPr lang="ru-RU" sz="1300" cap="none" dirty="0" smtClean="0">
                <a:solidFill>
                  <a:schemeClr val="accent5">
                    <a:lumMod val="50000"/>
                  </a:schemeClr>
                </a:solidFill>
                <a:latin typeface="+mn-lt"/>
                <a:cs typeface="Arial" panose="020B0604020202020204" pitchFamily="34" charset="0"/>
              </a:rPr>
              <a:t>датой получения дохода по вкладам в банках является день выплаты дохода, в том числе день перечисления дохода на счет служащего (работника) либо по его поручению на счета третьих лиц. </a:t>
            </a:r>
            <a:br>
              <a:rPr lang="ru-RU" sz="1300" cap="none" dirty="0" smtClean="0">
                <a:solidFill>
                  <a:schemeClr val="accent5">
                    <a:lumMod val="50000"/>
                  </a:schemeClr>
                </a:solidFill>
                <a:latin typeface="+mn-lt"/>
                <a:cs typeface="Arial" panose="020B0604020202020204" pitchFamily="34" charset="0"/>
              </a:rPr>
            </a:br>
            <a:r>
              <a:rPr lang="ru-RU" sz="1300" cap="none" dirty="0" smtClean="0">
                <a:solidFill>
                  <a:schemeClr val="accent6">
                    <a:lumMod val="50000"/>
                  </a:schemeClr>
                </a:solidFill>
                <a:latin typeface="+mn-lt"/>
                <a:cs typeface="Arial" panose="020B0604020202020204" pitchFamily="34" charset="0"/>
              </a:rPr>
              <a:t/>
            </a:r>
            <a:br>
              <a:rPr lang="ru-RU" sz="1300" cap="none" dirty="0" smtClean="0">
                <a:solidFill>
                  <a:schemeClr val="accent6">
                    <a:lumMod val="50000"/>
                  </a:schemeClr>
                </a:solidFill>
                <a:latin typeface="+mn-lt"/>
                <a:cs typeface="Arial" panose="020B0604020202020204" pitchFamily="34" charset="0"/>
              </a:rPr>
            </a:br>
            <a:r>
              <a:rPr lang="ru-RU" sz="1300" b="1" cap="none" dirty="0" smtClean="0">
                <a:solidFill>
                  <a:srgbClr val="0070C0"/>
                </a:solidFill>
                <a:latin typeface="+mn-lt"/>
                <a:cs typeface="Arial" panose="020B0604020202020204" pitchFamily="34" charset="0"/>
              </a:rPr>
              <a:t>- сведения об официальных курсах валют на заданную дату, устанавливаемых центральным банком российской федерации, доступны на официальном сайте банка </a:t>
            </a:r>
            <a:r>
              <a:rPr lang="ru-RU" sz="1300" b="1" cap="none" dirty="0" err="1" smtClean="0">
                <a:solidFill>
                  <a:srgbClr val="0070C0"/>
                </a:solidFill>
                <a:latin typeface="+mn-lt"/>
                <a:cs typeface="Arial" panose="020B0604020202020204" pitchFamily="34" charset="0"/>
              </a:rPr>
              <a:t>россии</a:t>
            </a:r>
            <a:r>
              <a:rPr lang="ru-RU" sz="1300" b="1" cap="none" dirty="0" smtClean="0">
                <a:solidFill>
                  <a:srgbClr val="0070C0"/>
                </a:solidFill>
                <a:latin typeface="+mn-lt"/>
                <a:cs typeface="Arial" panose="020B0604020202020204" pitchFamily="34" charset="0"/>
              </a:rPr>
              <a:t> по адресу</a:t>
            </a:r>
            <a:r>
              <a:rPr lang="ru-RU" sz="1300" b="1" cap="none" dirty="0" smtClean="0">
                <a:latin typeface="+mn-lt"/>
                <a:cs typeface="Arial" panose="020B0604020202020204" pitchFamily="34" charset="0"/>
              </a:rPr>
              <a:t>: </a:t>
            </a:r>
            <a:r>
              <a:rPr lang="ru-RU" sz="1300" b="1" u="sng" cap="none" dirty="0" smtClean="0">
                <a:latin typeface="+mn-lt"/>
                <a:cs typeface="Arial" panose="020B0604020202020204" pitchFamily="34" charset="0"/>
                <a:hlinkClick r:id="rId2"/>
              </a:rPr>
              <a:t>http://www.cbr.ru/currency_base/daily.aspx</a:t>
            </a:r>
            <a:r>
              <a:rPr lang="ru-RU" sz="1300" b="1" cap="none" dirty="0" smtClean="0">
                <a:latin typeface="+mn-lt"/>
                <a:cs typeface="Arial" panose="020B0604020202020204" pitchFamily="34" charset="0"/>
              </a:rPr>
              <a:t>.</a:t>
            </a:r>
            <a:r>
              <a:rPr lang="ru-RU" sz="1300" b="1" cap="none" dirty="0" smtClean="0">
                <a:solidFill>
                  <a:srgbClr val="0070C0"/>
                </a:solidFill>
                <a:latin typeface="+mn-lt"/>
                <a:cs typeface="Arial" panose="020B0604020202020204" pitchFamily="34" charset="0"/>
              </a:rPr>
              <a:t/>
            </a:r>
            <a:br>
              <a:rPr lang="ru-RU" sz="1300" b="1" cap="none" dirty="0" smtClean="0">
                <a:solidFill>
                  <a:srgbClr val="0070C0"/>
                </a:solidFill>
                <a:latin typeface="+mn-lt"/>
                <a:cs typeface="Arial" panose="020B0604020202020204" pitchFamily="34" charset="0"/>
              </a:rPr>
            </a:br>
            <a:r>
              <a:rPr lang="ru-RU" sz="1300" b="1" cap="none" dirty="0" smtClean="0">
                <a:solidFill>
                  <a:srgbClr val="0070C0"/>
                </a:solidFill>
                <a:latin typeface="+mn-lt"/>
                <a:cs typeface="Arial" panose="020B0604020202020204" pitchFamily="34" charset="0"/>
              </a:rPr>
              <a:t>                                    В случае неоднократного получения доходов по вкладам в иностранной валюте за отчетный период доход рассчитывается путем суммирования полученных доходов, переведенных в рубли по курсу, установленному банком </a:t>
            </a:r>
            <a:r>
              <a:rPr lang="ru-RU" sz="1300" b="1" cap="none" dirty="0" err="1" smtClean="0">
                <a:solidFill>
                  <a:srgbClr val="0070C0"/>
                </a:solidFill>
                <a:latin typeface="+mn-lt"/>
                <a:cs typeface="Arial" panose="020B0604020202020204" pitchFamily="34" charset="0"/>
              </a:rPr>
              <a:t>россии</a:t>
            </a:r>
            <a:r>
              <a:rPr lang="ru-RU" sz="1300" b="1" cap="none" dirty="0" smtClean="0">
                <a:solidFill>
                  <a:srgbClr val="0070C0"/>
                </a:solidFill>
                <a:latin typeface="+mn-lt"/>
                <a:cs typeface="Arial" panose="020B0604020202020204" pitchFamily="34" charset="0"/>
              </a:rPr>
              <a:t>, на каждую дату их получения. </a:t>
            </a:r>
            <a:r>
              <a:rPr lang="ru-RU" sz="1300" cap="none" dirty="0" smtClean="0">
                <a:solidFill>
                  <a:schemeClr val="accent6">
                    <a:lumMod val="50000"/>
                  </a:schemeClr>
                </a:solidFill>
                <a:latin typeface="+mn-lt"/>
                <a:cs typeface="Arial" panose="020B0604020202020204" pitchFamily="34" charset="0"/>
              </a:rPr>
              <a:t/>
            </a:r>
            <a:br>
              <a:rPr lang="ru-RU" sz="1300" cap="none" dirty="0" smtClean="0">
                <a:solidFill>
                  <a:schemeClr val="accent6">
                    <a:lumMod val="50000"/>
                  </a:schemeClr>
                </a:solidFill>
                <a:latin typeface="+mn-lt"/>
                <a:cs typeface="Arial" panose="020B0604020202020204" pitchFamily="34" charset="0"/>
              </a:rPr>
            </a:br>
            <a:r>
              <a:rPr lang="ru-RU" sz="1300" cap="none" dirty="0">
                <a:solidFill>
                  <a:schemeClr val="accent6">
                    <a:lumMod val="50000"/>
                  </a:schemeClr>
                </a:solidFill>
                <a:latin typeface="+mn-lt"/>
                <a:cs typeface="Arial" panose="020B0604020202020204" pitchFamily="34" charset="0"/>
              </a:rPr>
              <a:t/>
            </a:r>
            <a:br>
              <a:rPr lang="ru-RU" sz="1300" cap="none" dirty="0">
                <a:solidFill>
                  <a:schemeClr val="accent6">
                    <a:lumMod val="50000"/>
                  </a:schemeClr>
                </a:solidFill>
                <a:latin typeface="+mn-lt"/>
                <a:cs typeface="Arial" panose="020B0604020202020204" pitchFamily="34" charset="0"/>
              </a:rPr>
            </a:br>
            <a:r>
              <a:rPr lang="ru-RU" sz="1300" cap="none" dirty="0" smtClean="0">
                <a:solidFill>
                  <a:schemeClr val="accent5">
                    <a:lumMod val="50000"/>
                  </a:schemeClr>
                </a:solidFill>
                <a:latin typeface="+mn-lt"/>
                <a:cs typeface="Arial" panose="020B0604020202020204" pitchFamily="34" charset="0"/>
              </a:rPr>
              <a:t>- не рекомендуется проводить какие-либо самостоятельные расчеты, поскольку вероятно возникновение различного рода ошибок.</a:t>
            </a:r>
            <a:br>
              <a:rPr lang="ru-RU" sz="1300" cap="none" dirty="0" smtClean="0">
                <a:solidFill>
                  <a:schemeClr val="accent5">
                    <a:lumMod val="50000"/>
                  </a:schemeClr>
                </a:solidFill>
                <a:latin typeface="+mn-lt"/>
                <a:cs typeface="Arial" panose="020B0604020202020204" pitchFamily="34" charset="0"/>
              </a:rPr>
            </a:br>
            <a:r>
              <a:rPr lang="ru-RU" sz="1300" cap="none" dirty="0" smtClean="0">
                <a:solidFill>
                  <a:schemeClr val="accent5">
                    <a:lumMod val="50000"/>
                  </a:schemeClr>
                </a:solidFill>
                <a:latin typeface="+mn-lt"/>
                <a:cs typeface="Arial" panose="020B0604020202020204" pitchFamily="34" charset="0"/>
              </a:rPr>
              <a:t/>
            </a:r>
            <a:br>
              <a:rPr lang="ru-RU" sz="1300" cap="none" dirty="0" smtClean="0">
                <a:solidFill>
                  <a:schemeClr val="accent5">
                    <a:lumMod val="50000"/>
                  </a:schemeClr>
                </a:solidFill>
                <a:latin typeface="+mn-lt"/>
                <a:cs typeface="Arial" panose="020B0604020202020204" pitchFamily="34" charset="0"/>
              </a:rPr>
            </a:br>
            <a:r>
              <a:rPr lang="ru-RU" sz="1300" b="1" cap="none" dirty="0" smtClean="0">
                <a:solidFill>
                  <a:srgbClr val="0070C0"/>
                </a:solidFill>
                <a:latin typeface="+mn-lt"/>
                <a:cs typeface="Arial" panose="020B0604020202020204" pitchFamily="34" charset="0"/>
              </a:rPr>
              <a:t>- особое внимание следует уделить хранению документов, связанных с вкладами (счетами) в банке или иной кредитной организации, закрытыми в период с отчетной даты до даты представления сведений. в связи с тем, что по состоянию на 31 декабря отчетного года счет был открыт, но на момент заполнения справки счет закрыт, кредитная организация может отказать в предоставлении информации, касающейся такого счета.</a:t>
            </a:r>
            <a:br>
              <a:rPr lang="ru-RU" sz="1300" b="1" cap="none" dirty="0" smtClean="0">
                <a:solidFill>
                  <a:srgbClr val="0070C0"/>
                </a:solidFill>
                <a:latin typeface="+mn-lt"/>
                <a:cs typeface="Arial" panose="020B0604020202020204" pitchFamily="34" charset="0"/>
              </a:rPr>
            </a:br>
            <a:r>
              <a:rPr lang="ru-RU" sz="1300" cap="none" dirty="0" smtClean="0">
                <a:solidFill>
                  <a:srgbClr val="0070C0"/>
                </a:solidFill>
                <a:latin typeface="+mn-lt"/>
                <a:cs typeface="Arial" panose="020B0604020202020204" pitchFamily="34" charset="0"/>
              </a:rPr>
              <a:t/>
            </a:r>
            <a:br>
              <a:rPr lang="ru-RU" sz="1300" cap="none" dirty="0" smtClean="0">
                <a:solidFill>
                  <a:srgbClr val="0070C0"/>
                </a:solidFill>
                <a:latin typeface="+mn-lt"/>
                <a:cs typeface="Arial" panose="020B0604020202020204" pitchFamily="34" charset="0"/>
              </a:rPr>
            </a:br>
            <a:r>
              <a:rPr lang="ru-RU" sz="1300" cap="none" dirty="0">
                <a:solidFill>
                  <a:schemeClr val="accent5">
                    <a:lumMod val="50000"/>
                  </a:schemeClr>
                </a:solidFill>
                <a:latin typeface="+mn-lt"/>
                <a:cs typeface="Arial" panose="020B0604020202020204" pitchFamily="34" charset="0"/>
              </a:rPr>
              <a:t>-</a:t>
            </a:r>
            <a:r>
              <a:rPr lang="ru-RU" sz="1300" cap="none" dirty="0" smtClean="0">
                <a:solidFill>
                  <a:schemeClr val="accent5">
                    <a:lumMod val="50000"/>
                  </a:schemeClr>
                </a:solidFill>
                <a:latin typeface="+mn-lt"/>
                <a:cs typeface="Arial" panose="020B0604020202020204" pitchFamily="34" charset="0"/>
              </a:rPr>
              <a:t>денежные средства, выплачиваемые кредитной организацией вкладчику (владельцу счета) при закрытии вклада (счета), в том числе обезличенного металлического счета, за исключением процентов по вкладу (счету), не подлежат отражению в справке.</a:t>
            </a:r>
            <a:br>
              <a:rPr lang="ru-RU" sz="1300" cap="none" dirty="0" smtClean="0">
                <a:solidFill>
                  <a:schemeClr val="accent5">
                    <a:lumMod val="50000"/>
                  </a:schemeClr>
                </a:solidFill>
                <a:latin typeface="+mn-lt"/>
                <a:cs typeface="Arial" panose="020B0604020202020204" pitchFamily="34" charset="0"/>
              </a:rPr>
            </a:br>
            <a:r>
              <a:rPr lang="ru-RU" sz="1300" b="1" cap="none" dirty="0" smtClean="0">
                <a:solidFill>
                  <a:schemeClr val="accent6">
                    <a:lumMod val="50000"/>
                  </a:schemeClr>
                </a:solidFill>
                <a:latin typeface="+mn-lt"/>
                <a:cs typeface="Arial" panose="020B0604020202020204" pitchFamily="34" charset="0"/>
              </a:rPr>
              <a:t/>
            </a:r>
            <a:br>
              <a:rPr lang="ru-RU" sz="1300" b="1" cap="none" dirty="0" smtClean="0">
                <a:solidFill>
                  <a:schemeClr val="accent6">
                    <a:lumMod val="50000"/>
                  </a:schemeClr>
                </a:solidFill>
                <a:latin typeface="+mn-lt"/>
                <a:cs typeface="Arial" panose="020B0604020202020204" pitchFamily="34" charset="0"/>
              </a:rPr>
            </a:br>
            <a:endParaRPr lang="ru-RU" sz="1300" b="1" cap="none" dirty="0">
              <a:solidFill>
                <a:schemeClr val="accent6">
                  <a:lumMod val="50000"/>
                </a:schemeClr>
              </a:solidFill>
              <a:latin typeface="+mn-lt"/>
              <a:cs typeface="Arial" panose="020B0604020202020204" pitchFamily="34" charset="0"/>
            </a:endParaRPr>
          </a:p>
        </p:txBody>
      </p:sp>
    </p:spTree>
    <p:extLst>
      <p:ext uri="{BB962C8B-B14F-4D97-AF65-F5344CB8AC3E}">
        <p14:creationId xmlns:p14="http://schemas.microsoft.com/office/powerpoint/2010/main" val="3333870219"/>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904" y="403652"/>
            <a:ext cx="9935458" cy="5667633"/>
          </a:xfrm>
          <a:solidFill>
            <a:schemeClr val="bg1">
              <a:lumMod val="85000"/>
            </a:schemeClr>
          </a:solidFill>
        </p:spPr>
        <p:txBody>
          <a:bodyPr anchor="t">
            <a:normAutofit/>
          </a:bodyPr>
          <a:lstStyle/>
          <a:p>
            <a:pPr algn="l"/>
            <a:r>
              <a:rPr lang="ru-RU" sz="1800" b="1" dirty="0" smtClean="0">
                <a:solidFill>
                  <a:srgbClr val="002060"/>
                </a:solidFill>
              </a:rPr>
              <a:t>Доход от ценных бумаг и долей участия в коммерческих организациях</a:t>
            </a:r>
            <a:br>
              <a:rPr lang="ru-RU" sz="1800" b="1" dirty="0" smtClean="0">
                <a:solidFill>
                  <a:srgbClr val="002060"/>
                </a:solidFill>
              </a:rPr>
            </a:br>
            <a:r>
              <a:rPr lang="ru-RU" sz="1800" b="1" dirty="0" smtClean="0">
                <a:solidFill>
                  <a:srgbClr val="002060"/>
                </a:solidFill>
              </a:rPr>
              <a:t/>
            </a:r>
            <a:br>
              <a:rPr lang="ru-RU" sz="1800" b="1" dirty="0" smtClean="0">
                <a:solidFill>
                  <a:srgbClr val="002060"/>
                </a:solidFill>
              </a:rPr>
            </a:br>
            <a:r>
              <a:rPr lang="ru-RU" sz="1400" dirty="0"/>
              <a:t/>
            </a:r>
            <a:br>
              <a:rPr lang="ru-RU" sz="1400" dirty="0"/>
            </a:br>
            <a:r>
              <a:rPr lang="ru-RU" sz="1400" dirty="0"/>
              <a:t>	</a:t>
            </a:r>
            <a:r>
              <a:rPr lang="ru-RU" sz="1400" b="1" cap="none" dirty="0" smtClean="0">
                <a:solidFill>
                  <a:schemeClr val="tx2"/>
                </a:solidFill>
              </a:rPr>
              <a:t>В данной строке указывается сумма доходов от ценных бумаг и долей участия в коммерческих организациях, в том числе при владении инвестиционным фондом, включающая:</a:t>
            </a:r>
            <a:br>
              <a:rPr lang="ru-RU" sz="1400" b="1" cap="none" dirty="0" smtClean="0">
                <a:solidFill>
                  <a:schemeClr val="tx2"/>
                </a:solidFill>
              </a:rPr>
            </a:br>
            <a:r>
              <a:rPr lang="ru-RU" sz="1400" b="1" cap="none" dirty="0" smtClean="0">
                <a:solidFill>
                  <a:schemeClr val="tx2"/>
                </a:solidFill>
              </a:rPr>
              <a:t/>
            </a:r>
            <a:br>
              <a:rPr lang="ru-RU" sz="1400" b="1" cap="none" dirty="0" smtClean="0">
                <a:solidFill>
                  <a:schemeClr val="tx2"/>
                </a:solidFill>
              </a:rPr>
            </a:br>
            <a:r>
              <a:rPr lang="ru-RU" sz="1400" cap="none" dirty="0" smtClean="0">
                <a:solidFill>
                  <a:schemeClr val="tx2"/>
                </a:solidFill>
              </a:rPr>
              <a:t>1) дивиденды, полученные служащим (работником), членом его семьи - акционером (участником) от организации при распределении прибыли, остающейся после налогообложения (в том числе в виде процентов по привилегированным акциям), по принадлежащим акционеру (участнику) акциям (долям) пропорционально долям акционеров (участников) в уставном (складочном) капитале этой организации;</a:t>
            </a:r>
            <a:br>
              <a:rPr lang="ru-RU" sz="1400" cap="none" dirty="0" smtClean="0">
                <a:solidFill>
                  <a:schemeClr val="tx2"/>
                </a:solidFill>
              </a:rPr>
            </a:br>
            <a:r>
              <a:rPr lang="ru-RU" sz="1400" cap="none" dirty="0" smtClean="0">
                <a:solidFill>
                  <a:schemeClr val="tx2"/>
                </a:solidFill>
              </a:rPr>
              <a:t/>
            </a:r>
            <a:br>
              <a:rPr lang="ru-RU" sz="1400" cap="none" dirty="0" smtClean="0">
                <a:solidFill>
                  <a:schemeClr val="tx2"/>
                </a:solidFill>
              </a:rPr>
            </a:br>
            <a:r>
              <a:rPr lang="ru-RU" sz="1400" cap="none" dirty="0" smtClean="0">
                <a:solidFill>
                  <a:schemeClr val="tx2"/>
                </a:solidFill>
              </a:rPr>
              <a:t>2) доход от операций с ценными бумагами, в том числе доход от погашения сберегательных сертификатов, который выражается в величине суммы финансового результата. Нулевой или отрицательный доход (нулевой или отрицательный финансовый результат) в справке не указывается. Сами ценные бумаги указываются в разделе 5 справки «сведения о ценных бумагах» (в случае если по состоянию на отчетную дату служащий (работник), член его семьи обладал такими бумагами).</a:t>
            </a:r>
            <a:br>
              <a:rPr lang="ru-RU" sz="1400" cap="none" dirty="0" smtClean="0">
                <a:solidFill>
                  <a:schemeClr val="tx2"/>
                </a:solidFill>
              </a:rPr>
            </a:br>
            <a:r>
              <a:rPr lang="ru-RU" sz="1400" cap="none" dirty="0" smtClean="0">
                <a:solidFill>
                  <a:schemeClr val="tx2"/>
                </a:solidFill>
              </a:rPr>
              <a:t/>
            </a:r>
            <a:br>
              <a:rPr lang="ru-RU" sz="1400" cap="none" dirty="0" smtClean="0">
                <a:solidFill>
                  <a:schemeClr val="tx2"/>
                </a:solidFill>
              </a:rPr>
            </a:br>
            <a:r>
              <a:rPr lang="ru-RU" sz="1300" b="1" cap="none" dirty="0" smtClean="0">
                <a:solidFill>
                  <a:schemeClr val="accent6">
                    <a:lumMod val="50000"/>
                  </a:schemeClr>
                </a:solidFill>
                <a:latin typeface="+mn-lt"/>
                <a:cs typeface="Arial" panose="020B0604020202020204" pitchFamily="34" charset="0"/>
              </a:rPr>
              <a:t/>
            </a:r>
            <a:br>
              <a:rPr lang="ru-RU" sz="1300" b="1" cap="none" dirty="0" smtClean="0">
                <a:solidFill>
                  <a:schemeClr val="accent6">
                    <a:lumMod val="50000"/>
                  </a:schemeClr>
                </a:solidFill>
                <a:latin typeface="+mn-lt"/>
                <a:cs typeface="Arial" panose="020B0604020202020204" pitchFamily="34" charset="0"/>
              </a:rPr>
            </a:br>
            <a:endParaRPr lang="ru-RU" sz="1300" b="1" cap="none" dirty="0">
              <a:solidFill>
                <a:schemeClr val="accent6">
                  <a:lumMod val="50000"/>
                </a:schemeClr>
              </a:solidFill>
              <a:latin typeface="+mn-lt"/>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996" y="3711531"/>
            <a:ext cx="3557588" cy="1939626"/>
          </a:xfrm>
          <a:prstGeom prst="rect">
            <a:avLst/>
          </a:prstGeom>
        </p:spPr>
      </p:pic>
    </p:spTree>
    <p:extLst>
      <p:ext uri="{BB962C8B-B14F-4D97-AF65-F5344CB8AC3E}">
        <p14:creationId xmlns:p14="http://schemas.microsoft.com/office/powerpoint/2010/main" val="14533878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4628" y="0"/>
            <a:ext cx="9935458" cy="5667633"/>
          </a:xfrm>
          <a:solidFill>
            <a:schemeClr val="bg1">
              <a:lumMod val="85000"/>
            </a:schemeClr>
          </a:solidFill>
        </p:spPr>
        <p:txBody>
          <a:bodyPr anchor="t">
            <a:normAutofit/>
          </a:bodyPr>
          <a:lstStyle/>
          <a:p>
            <a:pPr algn="l"/>
            <a:r>
              <a:rPr lang="ru-RU" sz="1600" b="1" dirty="0" smtClean="0">
                <a:solidFill>
                  <a:schemeClr val="accent6">
                    <a:lumMod val="50000"/>
                  </a:schemeClr>
                </a:solidFill>
              </a:rPr>
              <a:t>ИНЫЕ ДОХОДЫ</a:t>
            </a:r>
            <a:r>
              <a:rPr lang="ru-RU" sz="1600" b="1" dirty="0">
                <a:solidFill>
                  <a:srgbClr val="002060"/>
                </a:solidFill>
              </a:rPr>
              <a:t/>
            </a:r>
            <a:br>
              <a:rPr lang="ru-RU" sz="1600" b="1" dirty="0">
                <a:solidFill>
                  <a:srgbClr val="002060"/>
                </a:solidFill>
              </a:rPr>
            </a:br>
            <a:r>
              <a:rPr lang="ru-RU" sz="1200" b="1" cap="none" dirty="0" smtClean="0">
                <a:solidFill>
                  <a:srgbClr val="002060"/>
                </a:solidFill>
              </a:rPr>
              <a:t>В данной строке указываются доходы, которые не были отражены в строках 1-5 справки. </a:t>
            </a:r>
            <a:br>
              <a:rPr lang="ru-RU" sz="1200" b="1" cap="none" dirty="0" smtClean="0">
                <a:solidFill>
                  <a:srgbClr val="002060"/>
                </a:solidFill>
              </a:rPr>
            </a:br>
            <a:r>
              <a:rPr lang="ru-RU" sz="1200" b="1" cap="none" dirty="0" smtClean="0">
                <a:solidFill>
                  <a:srgbClr val="002060"/>
                </a:solidFill>
              </a:rPr>
              <a:t>Так, например, в строке иные доходы могут быть указаны: </a:t>
            </a:r>
            <a:br>
              <a:rPr lang="ru-RU" sz="1200" b="1" cap="none" dirty="0" smtClean="0">
                <a:solidFill>
                  <a:srgbClr val="002060"/>
                </a:solidFill>
              </a:rPr>
            </a:br>
            <a:r>
              <a:rPr lang="ru-RU" sz="1800" b="1" dirty="0">
                <a:solidFill>
                  <a:srgbClr val="002060"/>
                </a:solidFill>
              </a:rPr>
              <a:t/>
            </a:r>
            <a:br>
              <a:rPr lang="ru-RU" sz="1800" b="1" dirty="0">
                <a:solidFill>
                  <a:srgbClr val="002060"/>
                </a:solidFill>
              </a:rPr>
            </a:br>
            <a:r>
              <a:rPr lang="ru-RU" sz="1400" dirty="0" smtClean="0"/>
              <a:t/>
            </a:r>
            <a:br>
              <a:rPr lang="ru-RU" sz="1400" dirty="0" smtClean="0"/>
            </a:br>
            <a:r>
              <a:rPr lang="ru-RU" sz="1400" dirty="0" smtClean="0"/>
              <a:t>	</a:t>
            </a:r>
            <a:endParaRPr lang="ru-RU" sz="1300" b="1" cap="none" dirty="0">
              <a:solidFill>
                <a:schemeClr val="accent6">
                  <a:lumMod val="50000"/>
                </a:schemeClr>
              </a:solidFill>
              <a:latin typeface="+mn-lt"/>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34924213"/>
              </p:ext>
            </p:extLst>
          </p:nvPr>
        </p:nvGraphicFramePr>
        <p:xfrm>
          <a:off x="205947" y="596420"/>
          <a:ext cx="11469816" cy="6339840"/>
        </p:xfrm>
        <a:graphic>
          <a:graphicData uri="http://schemas.openxmlformats.org/drawingml/2006/table">
            <a:tbl>
              <a:tblPr firstRow="1" bandRow="1">
                <a:tableStyleId>{5C22544A-7EE6-4342-B048-85BDC9FD1C3A}</a:tableStyleId>
              </a:tblPr>
              <a:tblGrid>
                <a:gridCol w="6074529"/>
                <a:gridCol w="5395287"/>
              </a:tblGrid>
              <a:tr h="6133894">
                <a:tc>
                  <a:txBody>
                    <a:bodyPr/>
                    <a:lstStyle/>
                    <a:p>
                      <a:r>
                        <a:rPr lang="ru-RU" sz="800" dirty="0" smtClean="0">
                          <a:solidFill>
                            <a:schemeClr val="tx1"/>
                          </a:solidFill>
                        </a:rPr>
                        <a:t>1)</a:t>
                      </a:r>
                      <a:r>
                        <a:rPr lang="ru-RU" sz="1000" dirty="0" smtClean="0"/>
                        <a:t>	</a:t>
                      </a:r>
                      <a:r>
                        <a:rPr lang="ru-RU" sz="1000" dirty="0" smtClean="0">
                          <a:solidFill>
                            <a:schemeClr val="tx1"/>
                          </a:solidFill>
                        </a:rPr>
                        <a:t>пенсия </a:t>
                      </a:r>
                    </a:p>
                    <a:p>
                      <a:r>
                        <a:rPr lang="ru-RU" sz="1000" dirty="0" smtClean="0">
                          <a:solidFill>
                            <a:schemeClr val="tx1"/>
                          </a:solidFill>
                        </a:rPr>
                        <a:t>2)	доплаты к пенсиям</a:t>
                      </a:r>
                    </a:p>
                    <a:p>
                      <a:r>
                        <a:rPr lang="ru-RU" sz="1000" dirty="0" smtClean="0">
                          <a:solidFill>
                            <a:schemeClr val="tx1"/>
                          </a:solidFill>
                        </a:rPr>
                        <a:t>3)	все виды пособий </a:t>
                      </a:r>
                      <a:r>
                        <a:rPr lang="ru-RU" sz="1000" baseline="0" dirty="0" smtClean="0">
                          <a:solidFill>
                            <a:schemeClr val="tx1"/>
                          </a:solidFill>
                        </a:rPr>
                        <a:t> </a:t>
                      </a:r>
                    </a:p>
                    <a:p>
                      <a:r>
                        <a:rPr lang="ru-RU" sz="1000" dirty="0" smtClean="0">
                          <a:solidFill>
                            <a:schemeClr val="tx1"/>
                          </a:solidFill>
                        </a:rPr>
                        <a:t>4)	государственный сертификат на материнский (семейный) капитал (в случае если в отчетном периоде данный сертификат либо его часть был реализован);</a:t>
                      </a:r>
                    </a:p>
                    <a:p>
                      <a:r>
                        <a:rPr lang="ru-RU" sz="1000" dirty="0" smtClean="0">
                          <a:solidFill>
                            <a:schemeClr val="tx1"/>
                          </a:solidFill>
                        </a:rPr>
                        <a:t>5)	суммы, причитающиеся ребенку в качестве алиментов, пенсий, пособий (данные средства указываются в справке одного из родителей). </a:t>
                      </a:r>
                    </a:p>
                    <a:p>
                      <a:r>
                        <a:rPr lang="ru-RU" sz="1000" dirty="0" smtClean="0">
                          <a:solidFill>
                            <a:schemeClr val="tx1"/>
                          </a:solidFill>
                        </a:rPr>
                        <a:t>6)	стипендия;</a:t>
                      </a:r>
                    </a:p>
                    <a:p>
                      <a:r>
                        <a:rPr lang="ru-RU" sz="1000" dirty="0" smtClean="0">
                          <a:solidFill>
                            <a:schemeClr val="tx1"/>
                          </a:solidFill>
                        </a:rPr>
                        <a:t>7)	единовременная субсидия на приобретение жилого </a:t>
                      </a:r>
                    </a:p>
                    <a:p>
                      <a:r>
                        <a:rPr lang="ru-RU" sz="1000" dirty="0" smtClean="0">
                          <a:solidFill>
                            <a:schemeClr val="tx1"/>
                          </a:solidFill>
                        </a:rPr>
                        <a:t>8)	доходы, полученные от сдачи в аренду или иного использования недвижимого имущества, транспортных средств, в том числе доходы, полученные от имущества, переданного в доверительное управление (траст); </a:t>
                      </a:r>
                    </a:p>
                    <a:p>
                      <a:r>
                        <a:rPr lang="ru-RU" sz="1000" dirty="0" smtClean="0">
                          <a:solidFill>
                            <a:schemeClr val="tx1"/>
                          </a:solidFill>
                        </a:rPr>
                        <a:t>9)	доходы от реализации недвижимого имущества, транспортных средств и иного имущества, в том числе в случае продажи указанного имущества членам семьи или иным родственникам. </a:t>
                      </a:r>
                    </a:p>
                    <a:p>
                      <a:r>
                        <a:rPr lang="ru-RU" sz="1000" dirty="0" smtClean="0">
                          <a:solidFill>
                            <a:schemeClr val="tx1"/>
                          </a:solidFill>
                        </a:rPr>
                        <a:t>10)	доходы по трудовым договорам по совместительству. При этом рекомендуется указать наименование и юридический адрес организации, от которой был получен доход; </a:t>
                      </a:r>
                    </a:p>
                    <a:p>
                      <a:r>
                        <a:rPr lang="ru-RU" sz="1000" dirty="0" smtClean="0">
                          <a:solidFill>
                            <a:schemeClr val="tx1"/>
                          </a:solidFill>
                        </a:rPr>
                        <a:t>11)	денежные средства, полученные в виде процентов при погашении сберегательных сертификатов, если они не указаны в строке «Доход от ценных бумаг и долей участия в коммерческих организациях»;</a:t>
                      </a:r>
                    </a:p>
                    <a:p>
                      <a:r>
                        <a:rPr lang="ru-RU" sz="1000" dirty="0" smtClean="0">
                          <a:solidFill>
                            <a:schemeClr val="tx1"/>
                          </a:solidFill>
                        </a:rPr>
                        <a:t>12)	 вознаграждения по гражданско-правовым договорам, если данный доход не указан в строке 2 настоящего раздела справки. При этом рекомендуется указать наименование и юридический адрес организации, от которой был получен доход; </a:t>
                      </a:r>
                    </a:p>
                    <a:p>
                      <a:r>
                        <a:rPr lang="ru-RU" sz="1000" dirty="0" smtClean="0">
                          <a:solidFill>
                            <a:schemeClr val="tx1"/>
                          </a:solidFill>
                        </a:rPr>
                        <a:t>13)	 доходы, полученные от использования трубопроводов, линий электропередачи (ЛЭП), линий оптико-волоконной и (или) беспроводной связи, иных средств связи</a:t>
                      </a:r>
                    </a:p>
                    <a:p>
                      <a:r>
                        <a:rPr lang="ru-RU" sz="1000" dirty="0" smtClean="0">
                          <a:solidFill>
                            <a:schemeClr val="tx1"/>
                          </a:solidFill>
                        </a:rPr>
                        <a:t>14)	проценты по долговым обязательствам;</a:t>
                      </a:r>
                    </a:p>
                    <a:p>
                      <a:r>
                        <a:rPr lang="ru-RU" sz="1000" dirty="0" smtClean="0">
                          <a:solidFill>
                            <a:schemeClr val="tx1"/>
                          </a:solidFill>
                        </a:rPr>
                        <a:t>15)	денежные средства, полученные в порядке дарения или наследования;</a:t>
                      </a:r>
                    </a:p>
                    <a:p>
                      <a:r>
                        <a:rPr lang="ru-RU" sz="1000" dirty="0" smtClean="0">
                          <a:solidFill>
                            <a:schemeClr val="tx1"/>
                          </a:solidFill>
                        </a:rPr>
                        <a:t>16)	возмещение вреда, причиненного увечьем или иным повреждением здоровья; </a:t>
                      </a:r>
                    </a:p>
                    <a:p>
                      <a:r>
                        <a:rPr lang="ru-RU" sz="1000" dirty="0" smtClean="0">
                          <a:solidFill>
                            <a:schemeClr val="tx1"/>
                          </a:solidFill>
                        </a:rPr>
                        <a:t>17)	выплаты, связанные с гибелью (смертью), выплаченные наследникам; </a:t>
                      </a:r>
                    </a:p>
                    <a:p>
                      <a:r>
                        <a:rPr lang="ru-RU" sz="1000" dirty="0" smtClean="0">
                          <a:solidFill>
                            <a:schemeClr val="tx1"/>
                          </a:solidFill>
                        </a:rPr>
                        <a:t>18)	страховые выплаты при наступлении страхового случая, в том числе возмещение по вкладу (вкладам), иные связанные с этим выплаты, например, неустойка за просрочку исполнения обязательств по выплате страхового возмещения и т.д.;</a:t>
                      </a:r>
                    </a:p>
                    <a:p>
                      <a:endParaRPr lang="ru-RU" sz="1000" dirty="0">
                        <a:solidFill>
                          <a:schemeClr val="tx1"/>
                        </a:solidFill>
                      </a:endParaRPr>
                    </a:p>
                  </a:txBody>
                  <a:tcPr>
                    <a:solidFill>
                      <a:schemeClr val="accent6">
                        <a:lumMod val="20000"/>
                        <a:lumOff val="80000"/>
                      </a:schemeClr>
                    </a:solidFill>
                  </a:tcPr>
                </a:tc>
                <a:tc>
                  <a:txBody>
                    <a:bodyPr/>
                    <a:lstStyle/>
                    <a:p>
                      <a:r>
                        <a:rPr lang="ru-RU" sz="1000" dirty="0" smtClean="0">
                          <a:solidFill>
                            <a:schemeClr val="tx1"/>
                          </a:solidFill>
                        </a:rPr>
                        <a:t>19)	выплаты, связанные с увольнением,</a:t>
                      </a:r>
                      <a:r>
                        <a:rPr lang="ru-RU" sz="1000" baseline="0" dirty="0" smtClean="0">
                          <a:solidFill>
                            <a:schemeClr val="tx1"/>
                          </a:solidFill>
                        </a:rPr>
                        <a:t> </a:t>
                      </a:r>
                      <a:r>
                        <a:rPr lang="ru-RU" sz="1000" dirty="0" smtClean="0">
                          <a:solidFill>
                            <a:schemeClr val="tx1"/>
                          </a:solidFill>
                        </a:rPr>
                        <a:t>в случае если данные выплаты не были включены в справку по форме 2-НДФЛ по месту службы (работы); </a:t>
                      </a:r>
                    </a:p>
                    <a:p>
                      <a:r>
                        <a:rPr lang="ru-RU" sz="1000" dirty="0" smtClean="0">
                          <a:solidFill>
                            <a:schemeClr val="tx1"/>
                          </a:solidFill>
                        </a:rPr>
                        <a:t>20)	денежные средства, полученные в качестве благотворительной помощи для покупки лекарств, оплаты медицинских услуг и для иных целей;</a:t>
                      </a:r>
                    </a:p>
                    <a:p>
                      <a:r>
                        <a:rPr lang="ru-RU" sz="1000" dirty="0" smtClean="0">
                          <a:solidFill>
                            <a:schemeClr val="tx1"/>
                          </a:solidFill>
                        </a:rPr>
                        <a:t>21)	суммы полной или частичной компенсации работникам и (или) членам их семей, бывшим работникам, уволившимся в связи с выходом на пенсию по инвалидности или по старости, инвалидам стоимости приобретаемых путевок, а также суммы полной или частичной компенсации путевок на детей, не достигших совершеннолетнего возраста, в случае выдачи наличных денежных средств вместо представляемых путевок без последующего представления отчета об их использовании и др.; </a:t>
                      </a:r>
                    </a:p>
                    <a:p>
                      <a:r>
                        <a:rPr lang="ru-RU" sz="1000" dirty="0" smtClean="0">
                          <a:solidFill>
                            <a:schemeClr val="tx1"/>
                          </a:solidFill>
                        </a:rPr>
                        <a:t>22)	компенсационные выплаты служащему (работнику), его супруге (супругу) (например, неработающему трудоспособному лицу, осуществляющему уход за инвалидом, за престарелым и др.);</a:t>
                      </a:r>
                    </a:p>
                    <a:p>
                      <a:r>
                        <a:rPr lang="ru-RU" sz="1000" dirty="0" smtClean="0">
                          <a:solidFill>
                            <a:schemeClr val="tx1"/>
                          </a:solidFill>
                        </a:rPr>
                        <a:t>23)	 выигрыши в лотереях, тотализаторах, конкурсах и иных играх;</a:t>
                      </a:r>
                    </a:p>
                    <a:p>
                      <a:r>
                        <a:rPr lang="ru-RU" sz="1000" dirty="0" smtClean="0">
                          <a:solidFill>
                            <a:schemeClr val="tx1"/>
                          </a:solidFill>
                        </a:rPr>
                        <a:t>24)	доходы членов профсоюзных организаций, полученные от данных профсоюзных организаций;</a:t>
                      </a:r>
                    </a:p>
                    <a:p>
                      <a:r>
                        <a:rPr lang="ru-RU" sz="1000" dirty="0" smtClean="0">
                          <a:solidFill>
                            <a:schemeClr val="tx1"/>
                          </a:solidFill>
                        </a:rPr>
                        <a:t>25)	доход от реализации имущества, полученный наложенным платежом</a:t>
                      </a:r>
                    </a:p>
                    <a:p>
                      <a:r>
                        <a:rPr lang="ru-RU" sz="1000" dirty="0" smtClean="0">
                          <a:solidFill>
                            <a:schemeClr val="tx1"/>
                          </a:solidFill>
                        </a:rPr>
                        <a:t>26)	вознаграждение, полученное при осуществлении опеки или попечительства на возмездной основе;</a:t>
                      </a:r>
                    </a:p>
                    <a:p>
                      <a:r>
                        <a:rPr lang="ru-RU" sz="1000" dirty="0" smtClean="0">
                          <a:solidFill>
                            <a:schemeClr val="tx1"/>
                          </a:solidFill>
                        </a:rPr>
                        <a:t>27)	доход, полученный индивидуальным предпринимателем (указывается согласно бухгалтерской (финансовой) отчетности или в соответствии с пунктом 39 настоящих Методических рекомендаций);</a:t>
                      </a:r>
                    </a:p>
                    <a:p>
                      <a:r>
                        <a:rPr lang="ru-RU" sz="1000" dirty="0" smtClean="0">
                          <a:solidFill>
                            <a:schemeClr val="tx1"/>
                          </a:solidFill>
                        </a:rPr>
                        <a:t>28)	денежные выплаты, полученные при награждении почетными грамотами и наградами федеральных государственных органов, государственных органов субъектов Российской Федерации, муниципальных образований, органов местного самоуправления, которые не включены в справку по форме 2-НДФЛ, полученную по основному месту службы (работы);</a:t>
                      </a:r>
                    </a:p>
                    <a:p>
                      <a:r>
                        <a:rPr lang="ru-RU" sz="1000" dirty="0" smtClean="0">
                          <a:solidFill>
                            <a:schemeClr val="tx1"/>
                          </a:solidFill>
                        </a:rPr>
                        <a:t>29)	денежные средства в безналичной форме, поступившие в качестве оплаты услуг или товаров;</a:t>
                      </a:r>
                    </a:p>
                    <a:p>
                      <a:r>
                        <a:rPr lang="ru-RU" sz="1000" dirty="0" smtClean="0">
                          <a:solidFill>
                            <a:schemeClr val="tx1"/>
                          </a:solidFill>
                        </a:rPr>
                        <a:t>30)	средства, выплаченные за исполнение государственных или общественных обязанностей (например, присяжным заседателям, членам избирательных комиссий и др.);</a:t>
                      </a:r>
                    </a:p>
                    <a:p>
                      <a:r>
                        <a:rPr lang="ru-RU" sz="1000" dirty="0" smtClean="0">
                          <a:solidFill>
                            <a:schemeClr val="tx1"/>
                          </a:solidFill>
                        </a:rPr>
                        <a:t>31)	денежные средства, полученные от родственников (за исключением супруг (супругов) и несовершеннолетних детей) и третьих лиц на невозвратной основе;</a:t>
                      </a:r>
                    </a:p>
                    <a:p>
                      <a:r>
                        <a:rPr lang="ru-RU" sz="1000" dirty="0" smtClean="0">
                          <a:solidFill>
                            <a:schemeClr val="tx1"/>
                          </a:solidFill>
                        </a:rPr>
                        <a:t>32)	доход, полученный по договорам переуступки прав требования на строящиеся объекты недвижимости;</a:t>
                      </a:r>
                    </a:p>
                    <a:p>
                      <a:r>
                        <a:rPr lang="ru-RU" sz="1000" dirty="0" smtClean="0">
                          <a:solidFill>
                            <a:schemeClr val="tx1"/>
                          </a:solidFill>
                        </a:rPr>
                        <a:t>33)	денежные средства, полученные в качестве неустойки за неисполнение или ненадлежащее исполнение обязательства, в частности в случае просрочки исполнения, возмещения вреда, в том числе морального;</a:t>
                      </a:r>
                    </a:p>
                    <a:p>
                      <a:r>
                        <a:rPr lang="ru-RU" sz="1000" dirty="0" smtClean="0">
                          <a:solidFill>
                            <a:schemeClr val="tx1"/>
                          </a:solidFill>
                        </a:rPr>
                        <a:t>34)	выплаченная ликвидационная стоимость ценных бумаг при ликвидации коммерческой организации;</a:t>
                      </a:r>
                    </a:p>
                    <a:p>
                      <a:endParaRPr lang="ru-RU" sz="1000" dirty="0">
                        <a:solidFill>
                          <a:schemeClr val="tx1"/>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324852487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4628" y="0"/>
            <a:ext cx="9935458" cy="5667633"/>
          </a:xfrm>
          <a:solidFill>
            <a:schemeClr val="bg1">
              <a:lumMod val="85000"/>
            </a:schemeClr>
          </a:solidFill>
        </p:spPr>
        <p:txBody>
          <a:bodyPr anchor="t">
            <a:normAutofit/>
          </a:bodyPr>
          <a:lstStyle/>
          <a:p>
            <a:pPr algn="l"/>
            <a:r>
              <a:rPr lang="ru-RU" sz="2000" b="1" dirty="0" smtClean="0">
                <a:solidFill>
                  <a:srgbClr val="002060"/>
                </a:solidFill>
              </a:rPr>
              <a:t>Внимание!</a:t>
            </a:r>
            <a:r>
              <a:rPr lang="ru-RU" sz="1400" dirty="0" smtClean="0"/>
              <a:t/>
            </a:r>
            <a:br>
              <a:rPr lang="ru-RU" sz="1400" dirty="0" smtClean="0"/>
            </a:br>
            <a:r>
              <a:rPr lang="ru-RU" sz="1400" cap="none" dirty="0"/>
              <a:t/>
            </a:r>
            <a:br>
              <a:rPr lang="ru-RU" sz="1400" cap="none" dirty="0"/>
            </a:br>
            <a:r>
              <a:rPr lang="ru-RU" sz="1400" cap="none" dirty="0">
                <a:solidFill>
                  <a:schemeClr val="accent6">
                    <a:lumMod val="50000"/>
                  </a:schemeClr>
                </a:solidFill>
              </a:rPr>
              <a:t>В строке «Иные доходы» </a:t>
            </a:r>
            <a:r>
              <a:rPr lang="ru-RU" sz="1400" cap="none" dirty="0" smtClean="0">
                <a:solidFill>
                  <a:schemeClr val="accent6">
                    <a:lumMod val="50000"/>
                  </a:schemeClr>
                </a:solidFill>
              </a:rPr>
              <a:t>указываются доходы </a:t>
            </a:r>
            <a:r>
              <a:rPr lang="ru-RU" sz="1400" cap="none" dirty="0">
                <a:solidFill>
                  <a:schemeClr val="accent6">
                    <a:lumMod val="50000"/>
                  </a:schemeClr>
                </a:solidFill>
              </a:rPr>
              <a:t>от реализации недвижимого имущества, транспортных средств и иного имущества, в том числе в случае продажи указанного имущества членам семьи или иным родственникам. </a:t>
            </a:r>
            <a:r>
              <a:rPr lang="ru-RU" sz="1400" cap="none" dirty="0" smtClean="0">
                <a:solidFill>
                  <a:schemeClr val="accent6">
                    <a:lumMod val="50000"/>
                  </a:schemeClr>
                </a:solidFill>
              </a:rPr>
              <a:t/>
            </a:r>
            <a:br>
              <a:rPr lang="ru-RU" sz="1400" cap="none" dirty="0" smtClean="0">
                <a:solidFill>
                  <a:schemeClr val="accent6">
                    <a:lumMod val="50000"/>
                  </a:schemeClr>
                </a:solidFill>
              </a:rPr>
            </a:br>
            <a:r>
              <a:rPr lang="ru-RU" sz="1400" cap="none" dirty="0">
                <a:solidFill>
                  <a:schemeClr val="accent6">
                    <a:lumMod val="50000"/>
                  </a:schemeClr>
                </a:solidFill>
              </a:rPr>
              <a:t/>
            </a:r>
            <a:br>
              <a:rPr lang="ru-RU" sz="1400" cap="none" dirty="0">
                <a:solidFill>
                  <a:schemeClr val="accent6">
                    <a:lumMod val="50000"/>
                  </a:schemeClr>
                </a:solidFill>
              </a:rPr>
            </a:br>
            <a:r>
              <a:rPr lang="ru-RU" sz="1400" cap="none" dirty="0" smtClean="0">
                <a:solidFill>
                  <a:schemeClr val="accent6">
                    <a:lumMod val="50000"/>
                  </a:schemeClr>
                </a:solidFill>
              </a:rPr>
              <a:t>При </a:t>
            </a:r>
            <a:r>
              <a:rPr lang="ru-RU" sz="1400" cap="none" dirty="0">
                <a:solidFill>
                  <a:schemeClr val="accent6">
                    <a:lumMod val="50000"/>
                  </a:schemeClr>
                </a:solidFill>
              </a:rPr>
              <a:t>этом рекомендуется указать </a:t>
            </a:r>
            <a:r>
              <a:rPr lang="ru-RU" sz="1600" b="1" cap="none" dirty="0">
                <a:solidFill>
                  <a:schemeClr val="accent6">
                    <a:lumMod val="50000"/>
                  </a:schemeClr>
                </a:solidFill>
              </a:rPr>
              <a:t>вид и адрес проданного недвижимого имущества, вид и марку проданного транспортного средства </a:t>
            </a:r>
            <a:r>
              <a:rPr lang="ru-RU" sz="1400" cap="none" dirty="0">
                <a:solidFill>
                  <a:schemeClr val="accent6">
                    <a:lumMod val="50000"/>
                  </a:schemeClr>
                </a:solidFill>
              </a:rPr>
              <a:t>(в том числе в случае зачета стоимости старого транспортного средства в стоимость при покупке нового по договорам «трейд-ин</a:t>
            </a:r>
            <a:r>
              <a:rPr lang="ru-RU" sz="1400" cap="none" dirty="0" smtClean="0">
                <a:solidFill>
                  <a:schemeClr val="accent6">
                    <a:lumMod val="50000"/>
                  </a:schemeClr>
                </a:solidFill>
              </a:rPr>
              <a:t>»). </a:t>
            </a:r>
            <a:br>
              <a:rPr lang="ru-RU" sz="1400" cap="none" dirty="0" smtClean="0">
                <a:solidFill>
                  <a:schemeClr val="accent6">
                    <a:lumMod val="50000"/>
                  </a:schemeClr>
                </a:solidFill>
              </a:rPr>
            </a:br>
            <a:r>
              <a:rPr lang="ru-RU" sz="1400" cap="none" dirty="0"/>
              <a:t/>
            </a:r>
            <a:br>
              <a:rPr lang="ru-RU" sz="1400" cap="none" dirty="0"/>
            </a:br>
            <a:r>
              <a:rPr lang="ru-RU" sz="1400" i="1" cap="none" dirty="0" smtClean="0"/>
              <a:t>Например</a:t>
            </a:r>
            <a:r>
              <a:rPr lang="ru-RU" sz="1400" i="1" cap="none" dirty="0"/>
              <a:t>, служащий (работник), член его семьи приобрел в отчетном году в автосалоне новый автомобиль за 900,0 тыс. руб., при этом в ходе покупки автосалон оценил имевшийся у служащего (работника), члена его семьи старый автомобиль в 300,0 тыс. руб. и учел данные средства в качестве взноса при покупке нового автомобиля. Оставшуюся сумму служащий (работник), член его семьи выплатил автосалону. Сумма в размере 300,0 тыс. руб. является доходом и подлежит указанию в строке «Иные доходы</a:t>
            </a:r>
            <a:r>
              <a:rPr lang="ru-RU" sz="1400" i="1" cap="none" dirty="0" smtClean="0"/>
              <a:t>»)</a:t>
            </a:r>
            <a:r>
              <a:rPr lang="ru-RU" sz="1400" dirty="0" smtClean="0"/>
              <a:t>	</a:t>
            </a:r>
            <a:br>
              <a:rPr lang="ru-RU" sz="1400" dirty="0" smtClean="0"/>
            </a:br>
            <a:r>
              <a:rPr lang="ru-RU" sz="1400" dirty="0"/>
              <a:t/>
            </a:r>
            <a:br>
              <a:rPr lang="ru-RU" sz="1400" dirty="0"/>
            </a:br>
            <a:endParaRPr lang="ru-RU" sz="1300" b="1" cap="none" dirty="0">
              <a:solidFill>
                <a:schemeClr val="accent6">
                  <a:lumMod val="50000"/>
                </a:schemeClr>
              </a:solidFill>
              <a:latin typeface="+mn-lt"/>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479" y="2833816"/>
            <a:ext cx="4762500" cy="2657475"/>
          </a:xfrm>
          <a:prstGeom prst="rect">
            <a:avLst/>
          </a:prstGeom>
        </p:spPr>
      </p:pic>
    </p:spTree>
    <p:extLst>
      <p:ext uri="{BB962C8B-B14F-4D97-AF65-F5344CB8AC3E}">
        <p14:creationId xmlns:p14="http://schemas.microsoft.com/office/powerpoint/2010/main" val="20234899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4628" y="0"/>
            <a:ext cx="9935458" cy="5667633"/>
          </a:xfrm>
          <a:solidFill>
            <a:schemeClr val="bg1">
              <a:lumMod val="85000"/>
            </a:schemeClr>
          </a:solidFill>
        </p:spPr>
        <p:txBody>
          <a:bodyPr anchor="t">
            <a:normAutofit/>
          </a:bodyPr>
          <a:lstStyle/>
          <a:p>
            <a:pPr algn="l"/>
            <a:r>
              <a:rPr lang="ru-RU" sz="1300" b="1" cap="none" dirty="0">
                <a:solidFill>
                  <a:schemeClr val="accent6">
                    <a:lumMod val="50000"/>
                  </a:schemeClr>
                </a:solidFill>
                <a:latin typeface="+mn-lt"/>
                <a:cs typeface="Arial" panose="020B0604020202020204" pitchFamily="34" charset="0"/>
              </a:rPr>
              <a:t>	</a:t>
            </a:r>
            <a:r>
              <a:rPr lang="ru-RU" sz="1300" b="1" cap="none" dirty="0">
                <a:solidFill>
                  <a:srgbClr val="002060"/>
                </a:solidFill>
                <a:latin typeface="+mn-lt"/>
                <a:cs typeface="Arial" panose="020B0604020202020204" pitchFamily="34" charset="0"/>
              </a:rPr>
              <a:t> С учетом целей антикоррупционного законодательства в строке 6 «Иные доходы» </a:t>
            </a:r>
            <a:r>
              <a:rPr lang="ru-RU" sz="2400" b="1" cap="none" dirty="0">
                <a:solidFill>
                  <a:srgbClr val="FF0000"/>
                </a:solidFill>
                <a:latin typeface="+mn-lt"/>
                <a:cs typeface="Arial" panose="020B0604020202020204" pitchFamily="34" charset="0"/>
              </a:rPr>
              <a:t>не указываются</a:t>
            </a:r>
            <a:r>
              <a:rPr lang="ru-RU" sz="1300" b="1" cap="none" dirty="0">
                <a:solidFill>
                  <a:srgbClr val="002060"/>
                </a:solidFill>
                <a:latin typeface="+mn-lt"/>
                <a:cs typeface="Arial" panose="020B0604020202020204" pitchFamily="34" charset="0"/>
              </a:rPr>
              <a:t> сведения о денежных средствах, касающихся возмещения расходов, понесенных служащим (работником), его супругой (супругом), несовершеннолетним ребенком, в том числе связанных</a:t>
            </a:r>
            <a:r>
              <a:rPr lang="ru-RU" sz="1300" b="1" cap="none" dirty="0" smtClean="0">
                <a:solidFill>
                  <a:srgbClr val="002060"/>
                </a:solidFill>
                <a:latin typeface="+mn-lt"/>
                <a:cs typeface="Arial" panose="020B0604020202020204" pitchFamily="34" charset="0"/>
              </a:rPr>
              <a:t>:</a:t>
            </a:r>
            <a:br>
              <a:rPr lang="ru-RU" sz="1300" b="1" cap="none" dirty="0" smtClean="0">
                <a:solidFill>
                  <a:srgbClr val="002060"/>
                </a:solidFill>
                <a:latin typeface="+mn-lt"/>
                <a:cs typeface="Arial" panose="020B0604020202020204" pitchFamily="34" charset="0"/>
              </a:rPr>
            </a:br>
            <a:endParaRPr lang="ru-RU" sz="1300" b="1" cap="none" dirty="0">
              <a:solidFill>
                <a:srgbClr val="002060"/>
              </a:solidFill>
              <a:latin typeface="+mn-lt"/>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92489231"/>
              </p:ext>
            </p:extLst>
          </p:nvPr>
        </p:nvGraphicFramePr>
        <p:xfrm>
          <a:off x="2018270" y="832022"/>
          <a:ext cx="8141730" cy="5577016"/>
        </p:xfrm>
        <a:graphic>
          <a:graphicData uri="http://schemas.openxmlformats.org/drawingml/2006/table">
            <a:tbl>
              <a:tblPr firstRow="1" bandRow="1">
                <a:tableStyleId>{5C22544A-7EE6-4342-B048-85BDC9FD1C3A}</a:tableStyleId>
              </a:tblPr>
              <a:tblGrid>
                <a:gridCol w="4070865"/>
                <a:gridCol w="4070865"/>
              </a:tblGrid>
              <a:tr h="5577016">
                <a:tc>
                  <a:txBody>
                    <a:bodyPr/>
                    <a:lstStyle/>
                    <a:p>
                      <a:r>
                        <a:rPr lang="ru-RU" sz="1100" dirty="0" smtClean="0">
                          <a:solidFill>
                            <a:schemeClr val="tx1"/>
                          </a:solidFill>
                        </a:rPr>
                        <a:t>1) со служебными командировками;</a:t>
                      </a:r>
                    </a:p>
                    <a:p>
                      <a:r>
                        <a:rPr lang="ru-RU" sz="1100" dirty="0" smtClean="0">
                          <a:solidFill>
                            <a:schemeClr val="tx1"/>
                          </a:solidFill>
                        </a:rPr>
                        <a:t>2) с оплатой проезда и провоза багажа к месту использования отпуска и обратно, в том числе предоставляемой лицам, работающим и проживающим в районах Крайнего Севера и приравненных к ним местностям;</a:t>
                      </a:r>
                    </a:p>
                    <a:p>
                      <a:r>
                        <a:rPr lang="ru-RU" sz="1100" dirty="0" smtClean="0">
                          <a:solidFill>
                            <a:schemeClr val="tx1"/>
                          </a:solidFill>
                        </a:rPr>
                        <a:t>3) с компенсацией расходов, связанных с переездом в другую местность в случае ротации и (или) перевода в другой орган, а также с наймом (поднаймом) жилого помещения служащим, назначенным в порядке ротации в орган, расположенный в другой местности в пределах Российской Федерации;</a:t>
                      </a:r>
                    </a:p>
                    <a:p>
                      <a:r>
                        <a:rPr lang="ru-RU" sz="1100" dirty="0" smtClean="0">
                          <a:solidFill>
                            <a:schemeClr val="tx1"/>
                          </a:solidFill>
                        </a:rPr>
                        <a:t>4) с оплатой стоимости и (или) выдачи полагающегося натурального довольствия, а также выплатой денежных средств взамен этого довольствия;</a:t>
                      </a:r>
                    </a:p>
                    <a:p>
                      <a:r>
                        <a:rPr lang="ru-RU" sz="1100" dirty="0" smtClean="0">
                          <a:solidFill>
                            <a:schemeClr val="tx1"/>
                          </a:solidFill>
                        </a:rPr>
                        <a:t>5) с приобретением проездных документов для исполнения служебных (должностных) обязанностей;</a:t>
                      </a:r>
                    </a:p>
                    <a:p>
                      <a:r>
                        <a:rPr lang="ru-RU" sz="1100" dirty="0" smtClean="0">
                          <a:solidFill>
                            <a:schemeClr val="tx1"/>
                          </a:solidFill>
                        </a:rPr>
                        <a:t>6) с оплатой коммунальных и иных услуг, наймом жилого помещения;</a:t>
                      </a:r>
                    </a:p>
                    <a:p>
                      <a:r>
                        <a:rPr lang="ru-RU" sz="1100" dirty="0" smtClean="0">
                          <a:solidFill>
                            <a:schemeClr val="tx1"/>
                          </a:solidFill>
                        </a:rPr>
                        <a:t>7) с внесением родительской платы за посещение дошкольного образовательного учреждения;</a:t>
                      </a:r>
                    </a:p>
                    <a:p>
                      <a:r>
                        <a:rPr lang="ru-RU" sz="1100" dirty="0" smtClean="0">
                          <a:solidFill>
                            <a:schemeClr val="tx1"/>
                          </a:solidFill>
                        </a:rPr>
                        <a:t>8) с оформлением нотариальной доверенности, почтовыми расходами, расходами на оплату услуг представителя (возмещаются по решению суда);</a:t>
                      </a:r>
                    </a:p>
                    <a:p>
                      <a:r>
                        <a:rPr lang="ru-RU" sz="1100" dirty="0" smtClean="0">
                          <a:solidFill>
                            <a:schemeClr val="tx1"/>
                          </a:solidFill>
                        </a:rPr>
                        <a:t>9) с возмещением расходов на повышение профессионального уровня;</a:t>
                      </a:r>
                    </a:p>
                    <a:p>
                      <a:r>
                        <a:rPr lang="ru-RU" sz="1100" dirty="0" smtClean="0">
                          <a:solidFill>
                            <a:schemeClr val="tx1"/>
                          </a:solidFill>
                        </a:rPr>
                        <a:t>10) с переводом денежных средств между своими банковскими счетами, а также с зачислением на свой банковский счет ранее снятых средств с другого, например, зарплатного счета; </a:t>
                      </a:r>
                    </a:p>
                    <a:p>
                      <a:endParaRPr lang="ru-RU" sz="1000" dirty="0"/>
                    </a:p>
                  </a:txBody>
                  <a:tcPr>
                    <a:solidFill>
                      <a:schemeClr val="accent2">
                        <a:lumMod val="40000"/>
                        <a:lumOff val="60000"/>
                      </a:schemeClr>
                    </a:solidFill>
                  </a:tcPr>
                </a:tc>
                <a:tc>
                  <a:txBody>
                    <a:bodyPr/>
                    <a:lstStyle/>
                    <a:p>
                      <a:r>
                        <a:rPr lang="ru-RU" sz="1100" dirty="0" smtClean="0">
                          <a:solidFill>
                            <a:schemeClr val="tx1"/>
                          </a:solidFill>
                        </a:rPr>
                        <a:t>11) с переводом денежных средств между банковскими счетами супругов и несовершеннолетних детей;</a:t>
                      </a:r>
                    </a:p>
                    <a:p>
                      <a:r>
                        <a:rPr lang="ru-RU" sz="1100" dirty="0" smtClean="0">
                          <a:solidFill>
                            <a:schemeClr val="tx1"/>
                          </a:solidFill>
                        </a:rPr>
                        <a:t>12) с возвратом денежных средств по несостоявшемуся договору купли-продажи;</a:t>
                      </a:r>
                    </a:p>
                    <a:p>
                      <a:r>
                        <a:rPr lang="ru-RU" sz="1100" dirty="0" smtClean="0">
                          <a:solidFill>
                            <a:schemeClr val="tx1"/>
                          </a:solidFill>
                        </a:rPr>
                        <a:t>13) с возвратом займа, денежных средств за купленные товары, а также с возвратом денежных средств за оплаченные за третьих лиц товары, работы и услуги, если факт такой оплаты может быть подтвержден.</a:t>
                      </a:r>
                    </a:p>
                    <a:p>
                      <a:r>
                        <a:rPr lang="ru-RU" sz="1100" dirty="0" smtClean="0">
                          <a:solidFill>
                            <a:schemeClr val="tx1"/>
                          </a:solidFill>
                        </a:rPr>
                        <a:t>Также не указываются сведения о денежных средствах, полученных:</a:t>
                      </a:r>
                    </a:p>
                    <a:p>
                      <a:r>
                        <a:rPr lang="ru-RU" sz="1100" dirty="0" smtClean="0">
                          <a:solidFill>
                            <a:schemeClr val="tx1"/>
                          </a:solidFill>
                        </a:rPr>
                        <a:t>14) в виде социального, имущественного налогового вычета;</a:t>
                      </a:r>
                    </a:p>
                    <a:p>
                      <a:r>
                        <a:rPr lang="ru-RU" sz="1100" dirty="0" smtClean="0">
                          <a:solidFill>
                            <a:schemeClr val="tx1"/>
                          </a:solidFill>
                        </a:rPr>
                        <a:t>15) от продажи различного вида подарочных сертификатов (карт), выпущенных предприятиями торговли;</a:t>
                      </a:r>
                    </a:p>
                    <a:p>
                      <a:r>
                        <a:rPr lang="ru-RU" sz="1100" dirty="0" smtClean="0">
                          <a:solidFill>
                            <a:schemeClr val="tx1"/>
                          </a:solidFill>
                        </a:rPr>
                        <a:t>16) в качестве бонусных баллов («</a:t>
                      </a:r>
                      <a:r>
                        <a:rPr lang="ru-RU" sz="1100" dirty="0" err="1" smtClean="0">
                          <a:solidFill>
                            <a:schemeClr val="tx1"/>
                          </a:solidFill>
                        </a:rPr>
                        <a:t>кэшбэк</a:t>
                      </a:r>
                      <a:r>
                        <a:rPr lang="ru-RU" sz="1100" dirty="0" smtClean="0">
                          <a:solidFill>
                            <a:schemeClr val="tx1"/>
                          </a:solidFill>
                        </a:rPr>
                        <a:t> сервис»), бонусов на накопительных дисконтных картах, начисленных банками и иными организациями за пользование их услугами, в том числе в виде денежных средств;</a:t>
                      </a:r>
                    </a:p>
                    <a:p>
                      <a:r>
                        <a:rPr lang="ru-RU" sz="1100" dirty="0" smtClean="0">
                          <a:solidFill>
                            <a:schemeClr val="tx1"/>
                          </a:solidFill>
                        </a:rPr>
                        <a:t>17) в виде материальной выгоды, предусмотренной статьей 212 Налогового кодекса Российской Федерации. Например, материальная выгода, полученная от экономии на процентах за пользование заемными (кредитными) средствами, полученными от организаций или индивидуальных предпринимателей;</a:t>
                      </a:r>
                    </a:p>
                    <a:p>
                      <a:r>
                        <a:rPr lang="ru-RU" sz="1100" dirty="0" smtClean="0">
                          <a:solidFill>
                            <a:schemeClr val="tx1"/>
                          </a:solidFill>
                        </a:rPr>
                        <a:t>18) в качестве возврата налога на добавленную стоимость, уплаченного при совершении покупок за границей, по чекам </a:t>
                      </a:r>
                      <a:r>
                        <a:rPr lang="ru-RU" sz="1100" dirty="0" err="1" smtClean="0">
                          <a:solidFill>
                            <a:schemeClr val="tx1"/>
                          </a:solidFill>
                        </a:rPr>
                        <a:t>Tax-free</a:t>
                      </a:r>
                      <a:r>
                        <a:rPr lang="ru-RU" sz="1100" dirty="0" smtClean="0">
                          <a:solidFill>
                            <a:schemeClr val="tx1"/>
                          </a:solidFill>
                        </a:rPr>
                        <a:t>;</a:t>
                      </a:r>
                    </a:p>
                    <a:p>
                      <a:r>
                        <a:rPr lang="ru-RU" sz="1100" dirty="0" smtClean="0">
                          <a:solidFill>
                            <a:schemeClr val="tx1"/>
                          </a:solidFill>
                        </a:rPr>
                        <a:t>19) в качестве вознаграждения донорам за сданную кровь, ее компоненты (и иную помощь) при условии возмездной сдачи;</a:t>
                      </a:r>
                    </a:p>
                    <a:p>
                      <a:r>
                        <a:rPr lang="ru-RU" sz="1100" dirty="0" smtClean="0">
                          <a:solidFill>
                            <a:schemeClr val="tx1"/>
                          </a:solidFill>
                        </a:rPr>
                        <a:t>20) в виде кредитов, займов. В случае если сумма кредита, займа равна или превышает 500 000 рублей, то данное срочное обязательство финансового характера подлежит указанию в разделе 6.2 справки.</a:t>
                      </a:r>
                      <a:endParaRPr lang="ru-RU" sz="1100" dirty="0">
                        <a:solidFill>
                          <a:schemeClr val="tx1"/>
                        </a:solidFill>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211616137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486" y="98854"/>
            <a:ext cx="10086173" cy="6046573"/>
          </a:xfrm>
          <a:solidFill>
            <a:schemeClr val="bg1">
              <a:lumMod val="85000"/>
            </a:schemeClr>
          </a:solidFill>
        </p:spPr>
        <p:txBody>
          <a:bodyPr anchor="t">
            <a:normAutofit/>
          </a:bodyPr>
          <a:lstStyle/>
          <a:p>
            <a:pPr algn="l"/>
            <a:r>
              <a:rPr lang="ru-RU" sz="1300" b="1" cap="none" dirty="0" smtClean="0">
                <a:solidFill>
                  <a:schemeClr val="accent6">
                    <a:lumMod val="50000"/>
                  </a:schemeClr>
                </a:solidFill>
                <a:latin typeface="+mn-lt"/>
                <a:cs typeface="Arial" panose="020B0604020202020204" pitchFamily="34" charset="0"/>
              </a:rPr>
              <a:t>	</a:t>
            </a:r>
            <a:r>
              <a:rPr lang="ru-RU" sz="1800" b="1" cap="none" dirty="0">
                <a:solidFill>
                  <a:schemeClr val="accent3">
                    <a:lumMod val="50000"/>
                  </a:schemeClr>
                </a:solidFill>
                <a:latin typeface="+mn-lt"/>
                <a:cs typeface="Arial" panose="020B0604020202020204" pitchFamily="34" charset="0"/>
              </a:rPr>
              <a:t>РАЗДЕЛ 2. СВЕДЕНИЯ О РАСХОДАХ</a:t>
            </a:r>
            <a:br>
              <a:rPr lang="ru-RU" sz="1800" b="1" cap="none" dirty="0">
                <a:solidFill>
                  <a:schemeClr val="accent3">
                    <a:lumMod val="50000"/>
                  </a:schemeClr>
                </a:solidFill>
                <a:latin typeface="+mn-lt"/>
                <a:cs typeface="Arial" panose="020B0604020202020204" pitchFamily="34" charset="0"/>
              </a:rPr>
            </a:br>
            <a:r>
              <a:rPr lang="ru-RU" sz="1600" b="1" cap="none" dirty="0" smtClean="0">
                <a:solidFill>
                  <a:schemeClr val="accent5">
                    <a:lumMod val="50000"/>
                  </a:schemeClr>
                </a:solidFill>
                <a:latin typeface="+mn-lt"/>
                <a:cs typeface="Arial" panose="020B0604020202020204" pitchFamily="34" charset="0"/>
              </a:rPr>
              <a:t>! Данный </a:t>
            </a:r>
            <a:r>
              <a:rPr lang="ru-RU" sz="1600" b="1" cap="none" dirty="0">
                <a:solidFill>
                  <a:schemeClr val="accent5">
                    <a:lumMod val="50000"/>
                  </a:schemeClr>
                </a:solidFill>
                <a:latin typeface="+mn-lt"/>
                <a:cs typeface="Arial" panose="020B0604020202020204" pitchFamily="34" charset="0"/>
              </a:rPr>
              <a:t>раздел справки заполняется только в случае, если в отчетном периоде служащим (работником), его супругой (супругом) и несовершеннолетними детьми осуществлены расходы по сделке (сделкам)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и сумма расходов по такой сделке или общая сумма совершенных сделок </a:t>
            </a:r>
            <a:r>
              <a:rPr lang="ru-RU" sz="1600" b="1" cap="none" dirty="0">
                <a:latin typeface="+mn-lt"/>
                <a:cs typeface="Arial" panose="020B0604020202020204" pitchFamily="34" charset="0"/>
              </a:rPr>
              <a:t>превышает общий доход данного лица и его супруги (супруга) за три последних года, предшествующих отчетному периоду</a:t>
            </a:r>
            <a:r>
              <a:rPr lang="ru-RU" sz="1600" b="1" cap="none" dirty="0">
                <a:solidFill>
                  <a:schemeClr val="accent5">
                    <a:lumMod val="50000"/>
                  </a:schemeClr>
                </a:solidFill>
                <a:latin typeface="+mn-lt"/>
                <a:cs typeface="Arial" panose="020B0604020202020204" pitchFamily="34" charset="0"/>
              </a:rPr>
              <a:t>. Например, при представлении сведений в 2018 году сообщаются сведения о расходах по сделкам, совершенных в 2017 году.</a:t>
            </a:r>
            <a:r>
              <a:rPr lang="ru-RU" sz="1600" b="1" cap="none" dirty="0">
                <a:solidFill>
                  <a:schemeClr val="accent6">
                    <a:lumMod val="50000"/>
                  </a:schemeClr>
                </a:solidFill>
                <a:latin typeface="+mn-lt"/>
                <a:cs typeface="Arial" panose="020B0604020202020204" pitchFamily="34" charset="0"/>
              </a:rPr>
              <a:t/>
            </a:r>
            <a:br>
              <a:rPr lang="ru-RU" sz="1600" b="1" cap="none" dirty="0">
                <a:solidFill>
                  <a:schemeClr val="accent6">
                    <a:lumMod val="50000"/>
                  </a:schemeClr>
                </a:solidFill>
                <a:latin typeface="+mn-lt"/>
                <a:cs typeface="Arial" panose="020B0604020202020204" pitchFamily="34" charset="0"/>
              </a:rPr>
            </a:br>
            <a:r>
              <a:rPr lang="ru-RU" sz="1600" b="1" cap="none" dirty="0">
                <a:solidFill>
                  <a:schemeClr val="accent3">
                    <a:lumMod val="50000"/>
                  </a:schemeClr>
                </a:solidFill>
                <a:latin typeface="+mn-lt"/>
                <a:cs typeface="Arial" panose="020B0604020202020204" pitchFamily="34" charset="0"/>
              </a:rPr>
              <a:t>	</a:t>
            </a:r>
            <a:r>
              <a:rPr lang="ru-RU" sz="1600" b="1" cap="none" dirty="0" smtClean="0">
                <a:solidFill>
                  <a:schemeClr val="accent3">
                    <a:lumMod val="50000"/>
                  </a:schemeClr>
                </a:solidFill>
                <a:latin typeface="+mn-lt"/>
                <a:cs typeface="Arial" panose="020B0604020202020204" pitchFamily="34" charset="0"/>
              </a:rPr>
              <a:t/>
            </a:r>
            <a:br>
              <a:rPr lang="ru-RU" sz="1600" b="1" cap="none" dirty="0" smtClean="0">
                <a:solidFill>
                  <a:schemeClr val="accent3">
                    <a:lumMod val="50000"/>
                  </a:schemeClr>
                </a:solidFill>
                <a:latin typeface="+mn-lt"/>
                <a:cs typeface="Arial" panose="020B0604020202020204" pitchFamily="34" charset="0"/>
              </a:rPr>
            </a:br>
            <a:r>
              <a:rPr lang="ru-RU" sz="1300" b="1" cap="none" dirty="0">
                <a:solidFill>
                  <a:schemeClr val="accent3">
                    <a:lumMod val="50000"/>
                  </a:schemeClr>
                </a:solidFill>
                <a:latin typeface="+mn-lt"/>
                <a:cs typeface="Arial" panose="020B0604020202020204" pitchFamily="34" charset="0"/>
              </a:rPr>
              <a:t>	</a:t>
            </a:r>
            <a:r>
              <a:rPr lang="ru-RU" sz="1100" cap="none" dirty="0" smtClean="0">
                <a:solidFill>
                  <a:srgbClr val="002060"/>
                </a:solidFill>
                <a:latin typeface="+mn-lt"/>
                <a:cs typeface="Arial" panose="020B0604020202020204" pitchFamily="34" charset="0"/>
              </a:rPr>
              <a:t>При </a:t>
            </a:r>
            <a:r>
              <a:rPr lang="ru-RU" sz="1100" cap="none" dirty="0">
                <a:solidFill>
                  <a:srgbClr val="002060"/>
                </a:solidFill>
                <a:latin typeface="+mn-lt"/>
                <a:cs typeface="Arial" panose="020B0604020202020204" pitchFamily="34" charset="0"/>
              </a:rPr>
              <a:t>расчете общего дохода служащего (работника) и его супруги (супруга) суммируются доходы, полученные ими за три календарных года, предшествовавших году совершения сделки. Например, при представлении сведений о сделках, совершенных в 2017 году, суммируются доходы служащего (работника) и его супруги (супруга), полученные в 2014, 2015 и 2016 годах. Общий доход служащего (работника) и его супруги (супруга) рассчитывается вне зависимости от замещаемой им должности в течение трех указанных лет, а также вне зависимости от места прохождения государственной службы, осуществления трудовой деятельности (на территории Российской Федерации, за рубежом). Доход несовершеннолетнего ребенка при расчете общего дохода не учитывается.</a:t>
            </a:r>
            <a:br>
              <a:rPr lang="ru-RU" sz="1100" cap="none" dirty="0">
                <a:solidFill>
                  <a:srgbClr val="002060"/>
                </a:solidFill>
                <a:latin typeface="+mn-lt"/>
                <a:cs typeface="Arial" panose="020B0604020202020204" pitchFamily="34" charset="0"/>
              </a:rPr>
            </a:br>
            <a:r>
              <a:rPr lang="ru-RU" sz="1100" cap="none" dirty="0">
                <a:solidFill>
                  <a:srgbClr val="002060"/>
                </a:solidFill>
                <a:latin typeface="+mn-lt"/>
                <a:cs typeface="Arial" panose="020B0604020202020204" pitchFamily="34" charset="0"/>
              </a:rPr>
              <a:t>	</a:t>
            </a:r>
            <a:r>
              <a:rPr lang="ru-RU" sz="1100" cap="none" dirty="0" smtClean="0">
                <a:solidFill>
                  <a:srgbClr val="002060"/>
                </a:solidFill>
                <a:latin typeface="+mn-lt"/>
                <a:cs typeface="Arial" panose="020B0604020202020204" pitchFamily="34" charset="0"/>
              </a:rPr>
              <a:t>При </a:t>
            </a:r>
            <a:r>
              <a:rPr lang="ru-RU" sz="1100" cap="none" dirty="0">
                <a:solidFill>
                  <a:srgbClr val="002060"/>
                </a:solidFill>
                <a:latin typeface="+mn-lt"/>
                <a:cs typeface="Arial" panose="020B0604020202020204" pitchFamily="34" charset="0"/>
              </a:rPr>
              <a:t>расчете общего дохода служащего (работника) и его супруга (супруги) за три года, предшествующих отчетному, доходы супруга (супруги) служащего (работника) учитываются только в случае, если они состояли в браке на момент осуществления расходов по сделке (сделкам) и в течение трех лет, предшествующих отчетному периоду. Во всех остальных случаях учитывается только доход служащего (работника) за три последних года, предшествующих отчетному периоду.</a:t>
            </a:r>
            <a:br>
              <a:rPr lang="ru-RU" sz="1100" cap="none" dirty="0">
                <a:solidFill>
                  <a:srgbClr val="002060"/>
                </a:solidFill>
                <a:latin typeface="+mn-lt"/>
                <a:cs typeface="Arial" panose="020B0604020202020204" pitchFamily="34" charset="0"/>
              </a:rPr>
            </a:br>
            <a:r>
              <a:rPr lang="ru-RU" sz="1100" cap="none" dirty="0">
                <a:solidFill>
                  <a:srgbClr val="002060"/>
                </a:solidFill>
                <a:latin typeface="+mn-lt"/>
                <a:cs typeface="Arial" panose="020B0604020202020204" pitchFamily="34" charset="0"/>
              </a:rPr>
              <a:t>	Использование для приобретения объекта недвижимого имущества средств, предоставленных государством (например, единовременная субсидия на приобретение жилого помещения, денежные средства, полученные участником </a:t>
            </a:r>
            <a:r>
              <a:rPr lang="ru-RU" sz="1100" cap="none" dirty="0" err="1">
                <a:solidFill>
                  <a:srgbClr val="002060"/>
                </a:solidFill>
                <a:latin typeface="+mn-lt"/>
                <a:cs typeface="Arial" panose="020B0604020202020204" pitchFamily="34" charset="0"/>
              </a:rPr>
              <a:t>накопительно</a:t>
            </a:r>
            <a:r>
              <a:rPr lang="ru-RU" sz="1100" cap="none" dirty="0">
                <a:solidFill>
                  <a:srgbClr val="002060"/>
                </a:solidFill>
                <a:latin typeface="+mn-lt"/>
                <a:cs typeface="Arial" panose="020B0604020202020204" pitchFamily="34" charset="0"/>
              </a:rPr>
              <a:t>-ипотечной системы жилищного обеспечения военнослужащих), не освобождает служащего (работника), его супругу (супруга) от обязанности представить сведения о расходах (при условии, что сделка совершена в отчетном периоде и сумма сделки или общая сумма совершенных сделок превышает доход служащего (работника) и его супруги (супруга) за три последних года, предшествующих совершению сделки).</a:t>
            </a:r>
            <a:br>
              <a:rPr lang="ru-RU" sz="1100" cap="none" dirty="0">
                <a:solidFill>
                  <a:srgbClr val="002060"/>
                </a:solidFill>
                <a:latin typeface="+mn-lt"/>
                <a:cs typeface="Arial" panose="020B0604020202020204" pitchFamily="34" charset="0"/>
              </a:rPr>
            </a:br>
            <a:r>
              <a:rPr lang="ru-RU" sz="1100" cap="none" dirty="0">
                <a:solidFill>
                  <a:srgbClr val="002060"/>
                </a:solidFill>
                <a:latin typeface="+mn-lt"/>
                <a:cs typeface="Arial" panose="020B0604020202020204" pitchFamily="34" charset="0"/>
              </a:rPr>
              <a:t/>
            </a:r>
            <a:br>
              <a:rPr lang="ru-RU" sz="1100" cap="none" dirty="0">
                <a:solidFill>
                  <a:srgbClr val="002060"/>
                </a:solidFill>
                <a:latin typeface="+mn-lt"/>
                <a:cs typeface="Arial" panose="020B0604020202020204" pitchFamily="34" charset="0"/>
              </a:rPr>
            </a:br>
            <a:endParaRPr lang="ru-RU" sz="1100" cap="none" dirty="0">
              <a:solidFill>
                <a:srgbClr val="002060"/>
              </a:solidFill>
              <a:latin typeface="+mn-lt"/>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3037" y="4341753"/>
            <a:ext cx="3031525" cy="1614203"/>
          </a:xfrm>
          <a:prstGeom prst="rect">
            <a:avLst/>
          </a:prstGeom>
        </p:spPr>
      </p:pic>
    </p:spTree>
    <p:extLst>
      <p:ext uri="{BB962C8B-B14F-4D97-AF65-F5344CB8AC3E}">
        <p14:creationId xmlns:p14="http://schemas.microsoft.com/office/powerpoint/2010/main" val="3857882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263" y="902825"/>
            <a:ext cx="10849963" cy="4896091"/>
          </a:xfrm>
        </p:spPr>
        <p:txBody>
          <a:bodyPr>
            <a:normAutofit/>
          </a:bodyPr>
          <a:lstStyle/>
          <a:p>
            <a:r>
              <a:rPr lang="ru-RU" sz="2800" cap="none" dirty="0" smtClean="0">
                <a:solidFill>
                  <a:srgbClr val="002060"/>
                </a:solidFill>
                <a:latin typeface="Segoe UI Light" panose="020B0502040204020203" pitchFamily="34" charset="0"/>
              </a:rPr>
              <a:t>Представление сведений о доходах, расходах, об имуществе и обязательствах имущественного характера </a:t>
            </a:r>
            <a:r>
              <a:rPr lang="ru-RU" cap="none" dirty="0" smtClean="0"/>
              <a:t>– </a:t>
            </a:r>
            <a:br>
              <a:rPr lang="ru-RU" cap="none" dirty="0" smtClean="0"/>
            </a:br>
            <a:r>
              <a:rPr lang="ru-RU" cap="none" dirty="0"/>
              <a:t/>
            </a:r>
            <a:br>
              <a:rPr lang="ru-RU" cap="none" dirty="0"/>
            </a:br>
            <a:r>
              <a:rPr lang="ru-RU" b="1" cap="none" dirty="0" smtClean="0">
                <a:solidFill>
                  <a:srgbClr val="FF0000"/>
                </a:solidFill>
              </a:rPr>
              <a:t>обязанность государственного гражданского служащего</a:t>
            </a:r>
            <a:br>
              <a:rPr lang="ru-RU" b="1" cap="none" dirty="0" smtClean="0">
                <a:solidFill>
                  <a:srgbClr val="FF0000"/>
                </a:solidFill>
              </a:rPr>
            </a:br>
            <a:r>
              <a:rPr lang="ru-RU" b="1" cap="none" dirty="0">
                <a:solidFill>
                  <a:srgbClr val="FF0000"/>
                </a:solidFill>
              </a:rPr>
              <a:t/>
            </a:r>
            <a:br>
              <a:rPr lang="ru-RU" b="1" cap="none" dirty="0">
                <a:solidFill>
                  <a:srgbClr val="FF0000"/>
                </a:solidFill>
              </a:rPr>
            </a:br>
            <a:endParaRPr lang="ru-RU" b="1" cap="none" dirty="0">
              <a:solidFill>
                <a:srgbClr val="FF0000"/>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400" y="4093941"/>
            <a:ext cx="2686050" cy="1704975"/>
          </a:xfrm>
          <a:prstGeom prst="rect">
            <a:avLst/>
          </a:prstGeom>
        </p:spPr>
      </p:pic>
    </p:spTree>
    <p:extLst>
      <p:ext uri="{BB962C8B-B14F-4D97-AF65-F5344CB8AC3E}">
        <p14:creationId xmlns:p14="http://schemas.microsoft.com/office/powerpoint/2010/main" val="3919265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486" y="98854"/>
            <a:ext cx="10086173" cy="6046573"/>
          </a:xfrm>
          <a:solidFill>
            <a:schemeClr val="bg1">
              <a:lumMod val="85000"/>
            </a:schemeClr>
          </a:solidFill>
        </p:spPr>
        <p:txBody>
          <a:bodyPr anchor="t">
            <a:normAutofit/>
          </a:bodyPr>
          <a:lstStyle/>
          <a:p>
            <a:pPr algn="l"/>
            <a:r>
              <a:rPr lang="ru-RU" sz="1300" b="1" cap="none" dirty="0" smtClean="0">
                <a:solidFill>
                  <a:schemeClr val="accent6">
                    <a:lumMod val="50000"/>
                  </a:schemeClr>
                </a:solidFill>
                <a:latin typeface="+mn-lt"/>
                <a:cs typeface="Arial" panose="020B0604020202020204" pitchFamily="34" charset="0"/>
              </a:rPr>
              <a:t>	</a:t>
            </a:r>
            <a:r>
              <a:rPr lang="ru-RU" sz="1600" b="1" cap="none" dirty="0" smtClean="0">
                <a:solidFill>
                  <a:srgbClr val="002060"/>
                </a:solidFill>
                <a:latin typeface="+mn-lt"/>
                <a:cs typeface="Arial" panose="020B0604020202020204" pitchFamily="34" charset="0"/>
              </a:rPr>
              <a:t>Раздел «СВЕДЕНИЯ О РАСХОДАХ»  </a:t>
            </a:r>
            <a:r>
              <a:rPr lang="ru-RU" sz="1600" b="1" u="sng" cap="none" dirty="0" smtClean="0">
                <a:solidFill>
                  <a:srgbClr val="002060"/>
                </a:solidFill>
                <a:latin typeface="+mn-lt"/>
                <a:cs typeface="Arial" panose="020B0604020202020204" pitchFamily="34" charset="0"/>
              </a:rPr>
              <a:t>не заполняется </a:t>
            </a:r>
            <a:r>
              <a:rPr lang="ru-RU" sz="1600" b="1" cap="none" dirty="0">
                <a:solidFill>
                  <a:srgbClr val="002060"/>
                </a:solidFill>
                <a:latin typeface="+mn-lt"/>
                <a:cs typeface="Arial" panose="020B0604020202020204" pitchFamily="34" charset="0"/>
              </a:rPr>
              <a:t>в следующих случаях:</a:t>
            </a:r>
            <a:br>
              <a:rPr lang="ru-RU" sz="1600" b="1" cap="none" dirty="0">
                <a:solidFill>
                  <a:srgbClr val="002060"/>
                </a:solidFill>
                <a:latin typeface="+mn-lt"/>
                <a:cs typeface="Arial" panose="020B0604020202020204" pitchFamily="34" charset="0"/>
              </a:rPr>
            </a:br>
            <a:r>
              <a:rPr lang="ru-RU" sz="1600" b="1" cap="none" dirty="0">
                <a:solidFill>
                  <a:srgbClr val="002060"/>
                </a:solidFill>
                <a:latin typeface="+mn-lt"/>
                <a:cs typeface="Arial" panose="020B0604020202020204" pitchFamily="34" charset="0"/>
              </a:rPr>
              <a:t/>
            </a:r>
            <a:br>
              <a:rPr lang="ru-RU" sz="1600" b="1" cap="none" dirty="0">
                <a:solidFill>
                  <a:srgbClr val="002060"/>
                </a:solidFill>
                <a:latin typeface="+mn-lt"/>
                <a:cs typeface="Arial" panose="020B0604020202020204" pitchFamily="34" charset="0"/>
              </a:rPr>
            </a:br>
            <a:r>
              <a:rPr lang="ru-RU" sz="1600" b="1" i="1" cap="none" dirty="0">
                <a:solidFill>
                  <a:schemeClr val="accent3">
                    <a:lumMod val="75000"/>
                  </a:schemeClr>
                </a:solidFill>
                <a:latin typeface="+mn-lt"/>
                <a:cs typeface="Arial" panose="020B0604020202020204" pitchFamily="34" charset="0"/>
              </a:rPr>
              <a:t>1) при отсутствии правовых оснований для представления сведений о расходах (например, приобретено имущество или имущественные права, не предусмотренные Федеральным законом от 3 декабря 2012 г. № 230-ФЗ</a:t>
            </a:r>
            <a:r>
              <a:rPr lang="ru-RU" sz="1600" b="1" i="1" cap="none" dirty="0" smtClean="0">
                <a:solidFill>
                  <a:schemeClr val="accent3">
                    <a:lumMod val="75000"/>
                  </a:schemeClr>
                </a:solidFill>
                <a:latin typeface="+mn-lt"/>
                <a:cs typeface="Arial" panose="020B0604020202020204" pitchFamily="34" charset="0"/>
              </a:rPr>
              <a:t>);</a:t>
            </a:r>
            <a:br>
              <a:rPr lang="ru-RU" sz="1600" b="1" i="1" cap="none" dirty="0" smtClean="0">
                <a:solidFill>
                  <a:schemeClr val="accent3">
                    <a:lumMod val="75000"/>
                  </a:schemeClr>
                </a:solidFill>
                <a:latin typeface="+mn-lt"/>
                <a:cs typeface="Arial" panose="020B0604020202020204" pitchFamily="34" charset="0"/>
              </a:rPr>
            </a:br>
            <a:r>
              <a:rPr lang="ru-RU" sz="1600" b="1" i="1" cap="none" dirty="0">
                <a:solidFill>
                  <a:srgbClr val="002060"/>
                </a:solidFill>
                <a:latin typeface="+mn-lt"/>
                <a:cs typeface="Arial" panose="020B0604020202020204" pitchFamily="34" charset="0"/>
              </a:rPr>
              <a:t/>
            </a:r>
            <a:br>
              <a:rPr lang="ru-RU" sz="1600" b="1" i="1" cap="none" dirty="0">
                <a:solidFill>
                  <a:srgbClr val="002060"/>
                </a:solidFill>
                <a:latin typeface="+mn-lt"/>
                <a:cs typeface="Arial" panose="020B0604020202020204" pitchFamily="34" charset="0"/>
              </a:rPr>
            </a:br>
            <a:r>
              <a:rPr lang="ru-RU" sz="1600" b="1" i="1" cap="none" dirty="0">
                <a:solidFill>
                  <a:schemeClr val="accent3">
                    <a:lumMod val="75000"/>
                  </a:schemeClr>
                </a:solidFill>
                <a:latin typeface="+mn-lt"/>
                <a:cs typeface="Arial" panose="020B0604020202020204" pitchFamily="34" charset="0"/>
              </a:rPr>
              <a:t>2) земельный участок, другой объект недвижимости, транспортное средство, ценные бумаги, акции (доля участия, пай в уставном (складочном) капитале организации) приобретены в результате совершения безвозмездной сделки (наследование, дарение). При этом такое имущество отражается в соответствующих разделах справки</a:t>
            </a:r>
            <a:r>
              <a:rPr lang="ru-RU" sz="1600" b="1" i="1" cap="none" dirty="0" smtClean="0">
                <a:solidFill>
                  <a:schemeClr val="accent3">
                    <a:lumMod val="75000"/>
                  </a:schemeClr>
                </a:solidFill>
                <a:latin typeface="+mn-lt"/>
                <a:cs typeface="Arial" panose="020B0604020202020204" pitchFamily="34" charset="0"/>
              </a:rPr>
              <a:t>;</a:t>
            </a:r>
            <a:br>
              <a:rPr lang="ru-RU" sz="1600" b="1" i="1" cap="none" dirty="0" smtClean="0">
                <a:solidFill>
                  <a:schemeClr val="accent3">
                    <a:lumMod val="75000"/>
                  </a:schemeClr>
                </a:solidFill>
                <a:latin typeface="+mn-lt"/>
                <a:cs typeface="Arial" panose="020B0604020202020204" pitchFamily="34" charset="0"/>
              </a:rPr>
            </a:br>
            <a:r>
              <a:rPr lang="ru-RU" sz="1600" b="1" i="1" cap="none" dirty="0">
                <a:solidFill>
                  <a:schemeClr val="accent3">
                    <a:lumMod val="75000"/>
                  </a:schemeClr>
                </a:solidFill>
                <a:latin typeface="+mn-lt"/>
                <a:cs typeface="Arial" panose="020B0604020202020204" pitchFamily="34" charset="0"/>
              </a:rPr>
              <a:t/>
            </a:r>
            <a:br>
              <a:rPr lang="ru-RU" sz="1600" b="1" i="1" cap="none" dirty="0">
                <a:solidFill>
                  <a:schemeClr val="accent3">
                    <a:lumMod val="75000"/>
                  </a:schemeClr>
                </a:solidFill>
                <a:latin typeface="+mn-lt"/>
                <a:cs typeface="Arial" panose="020B0604020202020204" pitchFamily="34" charset="0"/>
              </a:rPr>
            </a:br>
            <a:r>
              <a:rPr lang="ru-RU" sz="1600" b="1" i="1" cap="none" dirty="0">
                <a:solidFill>
                  <a:schemeClr val="accent3">
                    <a:lumMod val="75000"/>
                  </a:schemeClr>
                </a:solidFill>
                <a:latin typeface="+mn-lt"/>
                <a:cs typeface="Arial" panose="020B0604020202020204" pitchFamily="34" charset="0"/>
              </a:rPr>
              <a:t>3) получено свидетельство о государственной регистрации права на недвижимое имущество без совершения сделки по приобретению данного имущества (например, возведение жилого дома на земельном участке).</a:t>
            </a:r>
            <a:br>
              <a:rPr lang="ru-RU" sz="1600" b="1" i="1" cap="none" dirty="0">
                <a:solidFill>
                  <a:schemeClr val="accent3">
                    <a:lumMod val="75000"/>
                  </a:schemeClr>
                </a:solidFill>
                <a:latin typeface="+mn-lt"/>
                <a:cs typeface="Arial" panose="020B0604020202020204" pitchFamily="34" charset="0"/>
              </a:rPr>
            </a:br>
            <a:r>
              <a:rPr lang="ru-RU" sz="1600" b="1" i="1" cap="none" dirty="0">
                <a:solidFill>
                  <a:schemeClr val="accent3">
                    <a:lumMod val="75000"/>
                  </a:schemeClr>
                </a:solidFill>
                <a:latin typeface="+mn-lt"/>
                <a:cs typeface="Arial" panose="020B0604020202020204" pitchFamily="34" charset="0"/>
              </a:rPr>
              <a:t/>
            </a:r>
            <a:br>
              <a:rPr lang="ru-RU" sz="1600" b="1" i="1" cap="none" dirty="0">
                <a:solidFill>
                  <a:schemeClr val="accent3">
                    <a:lumMod val="75000"/>
                  </a:schemeClr>
                </a:solidFill>
                <a:latin typeface="+mn-lt"/>
                <a:cs typeface="Arial" panose="020B0604020202020204" pitchFamily="34" charset="0"/>
              </a:rPr>
            </a:br>
            <a:endParaRPr lang="ru-RU" sz="1100" i="1" cap="none" dirty="0">
              <a:solidFill>
                <a:schemeClr val="accent3">
                  <a:lumMod val="75000"/>
                </a:schemeClr>
              </a:solidFill>
              <a:latin typeface="+mn-lt"/>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3103" y="3239529"/>
            <a:ext cx="3385751" cy="2539313"/>
          </a:xfrm>
          <a:prstGeom prst="rect">
            <a:avLst/>
          </a:prstGeom>
        </p:spPr>
      </p:pic>
    </p:spTree>
    <p:extLst>
      <p:ext uri="{BB962C8B-B14F-4D97-AF65-F5344CB8AC3E}">
        <p14:creationId xmlns:p14="http://schemas.microsoft.com/office/powerpoint/2010/main" val="171715099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486" y="98854"/>
            <a:ext cx="10086173" cy="6046573"/>
          </a:xfrm>
          <a:solidFill>
            <a:schemeClr val="bg1">
              <a:lumMod val="85000"/>
            </a:schemeClr>
          </a:solidFill>
        </p:spPr>
        <p:txBody>
          <a:bodyPr anchor="t">
            <a:normAutofit/>
          </a:bodyPr>
          <a:lstStyle/>
          <a:p>
            <a:pPr algn="l"/>
            <a:r>
              <a:rPr lang="ru-RU" sz="1300" b="1" cap="none" dirty="0" smtClean="0">
                <a:solidFill>
                  <a:schemeClr val="accent6">
                    <a:lumMod val="50000"/>
                  </a:schemeClr>
                </a:solidFill>
                <a:latin typeface="+mn-lt"/>
                <a:cs typeface="Arial" panose="020B0604020202020204" pitchFamily="34" charset="0"/>
              </a:rPr>
              <a:t>	</a:t>
            </a:r>
            <a:endParaRPr lang="ru-RU" sz="1100" i="1" cap="none" dirty="0">
              <a:solidFill>
                <a:schemeClr val="accent3">
                  <a:lumMod val="75000"/>
                </a:schemeClr>
              </a:solidFill>
              <a:latin typeface="+mn-lt"/>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55489755"/>
              </p:ext>
            </p:extLst>
          </p:nvPr>
        </p:nvGraphicFramePr>
        <p:xfrm>
          <a:off x="2032000" y="304801"/>
          <a:ext cx="8127999" cy="5560540"/>
        </p:xfrm>
        <a:graphic>
          <a:graphicData uri="http://schemas.openxmlformats.org/drawingml/2006/table">
            <a:tbl>
              <a:tblPr firstRow="1" bandRow="1">
                <a:tableStyleId>{5C22544A-7EE6-4342-B048-85BDC9FD1C3A}</a:tableStyleId>
              </a:tblPr>
              <a:tblGrid>
                <a:gridCol w="2709333"/>
                <a:gridCol w="2709333"/>
                <a:gridCol w="2709333"/>
              </a:tblGrid>
              <a:tr h="5560540">
                <a:tc>
                  <a:txBody>
                    <a:bodyPr/>
                    <a:lstStyle/>
                    <a:p>
                      <a:pPr algn="l"/>
                      <a:r>
                        <a:rPr lang="ru-RU" sz="1200" b="0" dirty="0" smtClean="0">
                          <a:solidFill>
                            <a:srgbClr val="002060"/>
                          </a:solidFill>
                        </a:rPr>
                        <a:t>	При заполнении графы </a:t>
                      </a:r>
                      <a:r>
                        <a:rPr lang="ru-RU" sz="1200" b="1" u="sng" dirty="0" smtClean="0">
                          <a:solidFill>
                            <a:srgbClr val="002060"/>
                          </a:solidFill>
                        </a:rPr>
                        <a:t>«Вид приобретенного имущества» </a:t>
                      </a:r>
                      <a:r>
                        <a:rPr lang="ru-RU" sz="1200" b="0" dirty="0" smtClean="0">
                          <a:solidFill>
                            <a:srgbClr val="002060"/>
                          </a:solidFill>
                        </a:rPr>
                        <a:t>указывается, например, земельный участок для ведения личного подсобного, дачного хозяйства, огородничества, садоводства, индивидуального гаражного или индивидуального жилищного строительства. Для объекта недвижимого имущества рекомендуется указывать его местонахождение (адрес) и площадь. Для транспортного средства рекомендуется указывать вид, марку, модель транспортного средства, год изготовления. Для ценных бумаг рекомендуется указывать вид ценной бумаги, сведения о выпустившем ее лице (для юридических лиц – наименование, организационно-правовую форму, местонахождение).</a:t>
                      </a:r>
                    </a:p>
                    <a:p>
                      <a:pPr algn="l"/>
                      <a:endParaRPr lang="ru-RU" sz="1200" b="0" dirty="0" smtClean="0">
                        <a:solidFill>
                          <a:srgbClr val="002060"/>
                        </a:solidFill>
                      </a:endParaRPr>
                    </a:p>
                    <a:p>
                      <a:pPr algn="l"/>
                      <a:endParaRPr lang="ru-RU" sz="1200" b="0" dirty="0">
                        <a:solidFill>
                          <a:srgbClr val="002060"/>
                        </a:solidFill>
                      </a:endParaRPr>
                    </a:p>
                  </a:txBody>
                  <a:tcPr>
                    <a:solidFill>
                      <a:schemeClr val="accent3">
                        <a:lumMod val="20000"/>
                        <a:lumOff val="80000"/>
                      </a:schemeClr>
                    </a:solidFill>
                  </a:tcPr>
                </a:tc>
                <a:tc>
                  <a:txBody>
                    <a:bodyPr/>
                    <a:lstStyle/>
                    <a:p>
                      <a:pPr algn="l"/>
                      <a:r>
                        <a:rPr lang="ru-RU" sz="1100" b="0" dirty="0" smtClean="0">
                          <a:solidFill>
                            <a:srgbClr val="002060"/>
                          </a:solidFill>
                        </a:rPr>
                        <a:t>	При заполнении графы </a:t>
                      </a:r>
                      <a:r>
                        <a:rPr lang="ru-RU" sz="1200" b="1" u="sng" dirty="0" smtClean="0">
                          <a:solidFill>
                            <a:srgbClr val="002060"/>
                          </a:solidFill>
                        </a:rPr>
                        <a:t>«Источник получения средств, за счет которых приобретено имущество» </a:t>
                      </a:r>
                      <a:r>
                        <a:rPr lang="ru-RU" sz="1100" b="0" dirty="0" smtClean="0">
                          <a:solidFill>
                            <a:srgbClr val="002060"/>
                          </a:solidFill>
                        </a:rPr>
                        <a:t>следует указывать наименование источника получения средств и размер полученного дохода по каждому из </a:t>
                      </a:r>
                      <a:r>
                        <a:rPr lang="ru-RU" sz="1100" b="0" i="0" dirty="0" smtClean="0">
                          <a:solidFill>
                            <a:srgbClr val="002060"/>
                          </a:solidFill>
                        </a:rPr>
                        <a:t>источников.</a:t>
                      </a:r>
                    </a:p>
                    <a:p>
                      <a:pPr algn="l"/>
                      <a:r>
                        <a:rPr lang="ru-RU" sz="1100" b="0" i="0" dirty="0" smtClean="0">
                          <a:solidFill>
                            <a:srgbClr val="002060"/>
                          </a:solidFill>
                        </a:rPr>
                        <a:t>	Источниками получения средств, за счет которых приобретено имущество является весь объем законных доходов, которые использованы служащим (работником), его супругой (супругом) и (или) несовершеннолетними детьми для осуществления расходов по сделке (сделкам).</a:t>
                      </a:r>
                    </a:p>
                    <a:p>
                      <a:pPr algn="l"/>
                      <a:r>
                        <a:rPr lang="ru-RU" sz="1100" b="0" i="0" dirty="0" smtClean="0">
                          <a:solidFill>
                            <a:srgbClr val="002060"/>
                          </a:solidFill>
                        </a:rPr>
                        <a:t>	При этом служащий (работник) в свободной форме может уточнить обстоятельства получения дохода и полученные от данного источника суммы. Например, для дохода от иной оплачиваемой деятельности (помимо основного места работы) могут быть указаны организации, где лицо работало по совместительству; для наследства может быть указано лицо, от которого оно было получено; для ипотеки может быть указана организация, с которой заключен договор ипотеки, и реквизиты такого договора</a:t>
                      </a:r>
                      <a:r>
                        <a:rPr lang="ru-RU" sz="1100" b="0" i="1" dirty="0" smtClean="0">
                          <a:solidFill>
                            <a:srgbClr val="002060"/>
                          </a:solidFill>
                        </a:rPr>
                        <a:t>.</a:t>
                      </a:r>
                    </a:p>
                    <a:p>
                      <a:pPr algn="r"/>
                      <a:endParaRPr lang="ru-RU" sz="1100" b="0" dirty="0">
                        <a:solidFill>
                          <a:srgbClr val="002060"/>
                        </a:solidFill>
                      </a:endParaRPr>
                    </a:p>
                  </a:txBody>
                  <a:tcPr>
                    <a:solidFill>
                      <a:schemeClr val="accent6">
                        <a:lumMod val="20000"/>
                        <a:lumOff val="80000"/>
                      </a:schemeClr>
                    </a:solidFill>
                  </a:tcPr>
                </a:tc>
                <a:tc>
                  <a:txBody>
                    <a:bodyPr/>
                    <a:lstStyle/>
                    <a:p>
                      <a:r>
                        <a:rPr lang="ru-RU" sz="1200" b="0" dirty="0" smtClean="0">
                          <a:solidFill>
                            <a:schemeClr val="accent1">
                              <a:lumMod val="50000"/>
                            </a:schemeClr>
                          </a:solidFill>
                        </a:rPr>
                        <a:t>	</a:t>
                      </a:r>
                      <a:r>
                        <a:rPr lang="ru-RU" sz="1100" b="0" dirty="0" smtClean="0">
                          <a:solidFill>
                            <a:schemeClr val="accent1">
                              <a:lumMod val="50000"/>
                            </a:schemeClr>
                          </a:solidFill>
                        </a:rPr>
                        <a:t>В графе </a:t>
                      </a:r>
                      <a:r>
                        <a:rPr lang="ru-RU" sz="1100" b="1" u="sng" dirty="0" smtClean="0">
                          <a:solidFill>
                            <a:schemeClr val="accent1">
                              <a:lumMod val="50000"/>
                            </a:schemeClr>
                          </a:solidFill>
                        </a:rPr>
                        <a:t>«Основания приобретения имущества» </a:t>
                      </a:r>
                      <a:r>
                        <a:rPr lang="ru-RU" sz="1100" b="0" dirty="0" smtClean="0">
                          <a:solidFill>
                            <a:schemeClr val="accent1">
                              <a:lumMod val="50000"/>
                            </a:schemeClr>
                          </a:solidFill>
                        </a:rPr>
                        <a:t>указываются реквизиты свидетельства о государственной регистрации права собственности на недвижимое имущество и/или регистрационный номер записи в Едином государственном реестре недвижимости (ЕГРН). Также указываются наименование и реквизиты документа, являющегося основанием для приобретения права собственности на недвижимое имущество (договор купли-продажи, договор мены, решение суда и др.). В случае приобретения другого имущества (например, транспортного средства, ценных бумаг) - наименование и реквизиты документа, являющегося законным основанием для возникновения права собственности. Копия документа прилагается к справке.</a:t>
                      </a:r>
                    </a:p>
                    <a:p>
                      <a:endParaRPr lang="ru-RU" sz="1100" b="0" dirty="0" smtClean="0">
                        <a:solidFill>
                          <a:schemeClr val="accent1">
                            <a:lumMod val="50000"/>
                          </a:schemeClr>
                        </a:solidFill>
                      </a:endParaRPr>
                    </a:p>
                    <a:p>
                      <a:endParaRPr lang="ru-RU" sz="1100" b="0" dirty="0">
                        <a:solidFill>
                          <a:schemeClr val="accent1">
                            <a:lumMod val="50000"/>
                          </a:schemeClr>
                        </a:solidFill>
                      </a:endParaRPr>
                    </a:p>
                  </a:txBody>
                  <a:tcPr>
                    <a:solidFill>
                      <a:schemeClr val="bg2">
                        <a:lumMod val="60000"/>
                        <a:lumOff val="40000"/>
                      </a:schemeClr>
                    </a:solidFill>
                  </a:tcPr>
                </a:tc>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839" y="4265138"/>
            <a:ext cx="2377445" cy="160020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159" y="3894435"/>
            <a:ext cx="2683840" cy="1532411"/>
          </a:xfrm>
          <a:prstGeom prst="rect">
            <a:avLst/>
          </a:prstGeom>
        </p:spPr>
      </p:pic>
    </p:spTree>
    <p:extLst>
      <p:ext uri="{BB962C8B-B14F-4D97-AF65-F5344CB8AC3E}">
        <p14:creationId xmlns:p14="http://schemas.microsoft.com/office/powerpoint/2010/main" val="15602472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486" y="98854"/>
            <a:ext cx="10086173" cy="6046573"/>
          </a:xfrm>
          <a:solidFill>
            <a:schemeClr val="bg1">
              <a:lumMod val="85000"/>
            </a:schemeClr>
          </a:solidFill>
        </p:spPr>
        <p:txBody>
          <a:bodyPr anchor="t">
            <a:normAutofit/>
          </a:bodyPr>
          <a:lstStyle/>
          <a:p>
            <a:pPr algn="l"/>
            <a:r>
              <a:rPr lang="ru-RU" sz="1300" b="1" cap="none" dirty="0">
                <a:solidFill>
                  <a:schemeClr val="accent6">
                    <a:lumMod val="50000"/>
                  </a:schemeClr>
                </a:solidFill>
                <a:latin typeface="+mn-lt"/>
                <a:cs typeface="Arial" panose="020B0604020202020204" pitchFamily="34" charset="0"/>
              </a:rPr>
              <a:t>	</a:t>
            </a:r>
            <a:r>
              <a:rPr lang="ru-RU" sz="1600" b="1" cap="none" dirty="0" smtClean="0">
                <a:solidFill>
                  <a:schemeClr val="accent2">
                    <a:lumMod val="75000"/>
                  </a:schemeClr>
                </a:solidFill>
                <a:latin typeface="+mn-lt"/>
                <a:cs typeface="Arial" panose="020B0604020202020204" pitchFamily="34" charset="0"/>
              </a:rPr>
              <a:t>ОСОБЕННОСТИ ЗАПОЛНЕНИЯ РАЗДЕЛА «СВЕДЕНИЯ О РАСХОДАХ»:</a:t>
            </a:r>
            <a:br>
              <a:rPr lang="ru-RU" sz="1600" b="1" cap="none" dirty="0" smtClean="0">
                <a:solidFill>
                  <a:schemeClr val="accent2">
                    <a:lumMod val="75000"/>
                  </a:schemeClr>
                </a:solidFill>
                <a:latin typeface="+mn-lt"/>
                <a:cs typeface="Arial" panose="020B0604020202020204" pitchFamily="34" charset="0"/>
              </a:rPr>
            </a:br>
            <a:endParaRPr lang="ru-RU" sz="1600" i="1" cap="none" dirty="0">
              <a:solidFill>
                <a:schemeClr val="accent2">
                  <a:lumMod val="75000"/>
                </a:schemeClr>
              </a:solidFill>
              <a:latin typeface="+mn-lt"/>
              <a:cs typeface="Arial" panose="020B0604020202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153663911"/>
              </p:ext>
            </p:extLst>
          </p:nvPr>
        </p:nvGraphicFramePr>
        <p:xfrm>
          <a:off x="2032000" y="420131"/>
          <a:ext cx="8127999" cy="5642918"/>
        </p:xfrm>
        <a:graphic>
          <a:graphicData uri="http://schemas.openxmlformats.org/drawingml/2006/table">
            <a:tbl>
              <a:tblPr firstRow="1" bandRow="1">
                <a:tableStyleId>{5C22544A-7EE6-4342-B048-85BDC9FD1C3A}</a:tableStyleId>
              </a:tblPr>
              <a:tblGrid>
                <a:gridCol w="2709333"/>
                <a:gridCol w="2709333"/>
                <a:gridCol w="2709333"/>
              </a:tblGrid>
              <a:tr h="5642918">
                <a:tc>
                  <a:txBody>
                    <a:bodyPr/>
                    <a:lstStyle/>
                    <a:p>
                      <a:pPr marL="228600" indent="-228600">
                        <a:buAutoNum type="arabicParenR"/>
                      </a:pPr>
                      <a:r>
                        <a:rPr lang="ru-RU" sz="1100" b="1" dirty="0" smtClean="0">
                          <a:solidFill>
                            <a:srgbClr val="002060"/>
                          </a:solidFill>
                        </a:rPr>
                        <a:t>приобретение недвижимого имущества посредством участия в долевом строительстве</a:t>
                      </a:r>
                    </a:p>
                    <a:p>
                      <a:pPr marL="0" indent="0">
                        <a:buNone/>
                      </a:pPr>
                      <a:r>
                        <a:rPr lang="ru-RU" sz="1100" b="1" dirty="0" smtClean="0">
                          <a:solidFill>
                            <a:srgbClr val="002060"/>
                          </a:solidFill>
                        </a:rPr>
                        <a:t> </a:t>
                      </a:r>
                      <a:r>
                        <a:rPr lang="ru-RU" sz="1000" b="0" i="1" dirty="0" smtClean="0">
                          <a:solidFill>
                            <a:srgbClr val="002060"/>
                          </a:solidFill>
                        </a:rPr>
                        <a:t>Сведения об объекте долевого строительства, в отношении которого заключен договор участия в долевом строительстве, отражаются в сведениях о расходах в случае, если уплаченная в отчетный период по указанному договору сумма превышает общий доход служащего (работника) и его супруги (супруга) за три последних года, предшествующих совершению сделки. </a:t>
                      </a:r>
                    </a:p>
                    <a:p>
                      <a:endParaRPr lang="ru-RU" sz="1000" b="0" i="1" dirty="0" smtClean="0">
                        <a:solidFill>
                          <a:srgbClr val="002060"/>
                        </a:solidFill>
                      </a:endParaRPr>
                    </a:p>
                    <a:p>
                      <a:r>
                        <a:rPr lang="ru-RU" sz="1000" b="0" i="1" dirty="0" smtClean="0">
                          <a:solidFill>
                            <a:srgbClr val="002060"/>
                          </a:solidFill>
                        </a:rPr>
                        <a:t>При заключении в отчетном периоде нескольких договоров участия в долевом строительстве учитывается общая сумма, уплаченная по всем договорам.</a:t>
                      </a:r>
                    </a:p>
                    <a:p>
                      <a:endParaRPr lang="ru-RU" sz="1000" b="0" i="1" dirty="0" smtClean="0">
                        <a:solidFill>
                          <a:srgbClr val="002060"/>
                        </a:solidFill>
                      </a:endParaRPr>
                    </a:p>
                    <a:p>
                      <a:r>
                        <a:rPr lang="ru-RU" sz="1000" b="0" i="1" dirty="0" smtClean="0">
                          <a:solidFill>
                            <a:srgbClr val="002060"/>
                          </a:solidFill>
                        </a:rPr>
                        <a:t>В случае, если уплаченная по договору (договорам) сумма не превышает общий доход служащего (работника) и его супруги (супруга) за три последних года, предшествующих совершению сделки (сделок), информация об имеющихся на отчетную дату финансовых обязательствах по договору (договорам) долевого строительства подлежит отражению в подразделе 6.2 справки «Срочные обязательства финансового характера». При этом не имеет значения, оформлялся ли кредитный договор с банком или иной кредитной организацией для оплаты по указанному договору.</a:t>
                      </a:r>
                    </a:p>
                  </a:txBody>
                  <a:tcPr>
                    <a:solidFill>
                      <a:schemeClr val="accent2">
                        <a:lumMod val="60000"/>
                        <a:lumOff val="40000"/>
                      </a:schemeClr>
                    </a:solidFill>
                  </a:tcPr>
                </a:tc>
                <a:tc>
                  <a:txBody>
                    <a:bodyPr/>
                    <a:lstStyle/>
                    <a:p>
                      <a:r>
                        <a:rPr lang="ru-RU" sz="1200" b="1" dirty="0" smtClean="0">
                          <a:solidFill>
                            <a:srgbClr val="002060"/>
                          </a:solidFill>
                        </a:rPr>
                        <a:t>2) приобретение недвижимого имущества посредством участия в кооперативе. </a:t>
                      </a:r>
                    </a:p>
                    <a:p>
                      <a:endParaRPr lang="ru-RU" sz="1200" b="1" dirty="0" smtClean="0">
                        <a:solidFill>
                          <a:srgbClr val="002060"/>
                        </a:solidFill>
                      </a:endParaRPr>
                    </a:p>
                    <a:p>
                      <a:r>
                        <a:rPr lang="ru-RU" sz="1200" b="0" dirty="0" smtClean="0">
                          <a:solidFill>
                            <a:srgbClr val="002060"/>
                          </a:solidFill>
                        </a:rPr>
                        <a:t>Обязанность представления сведений о расходах возникает в случае, если лицо совершило сделку (сделки) по приобретению недвижимого имущества по договору купли-продажи пая (части пая), сумма которой (которых) превышает доход служащего (работника) и его супруги (супруга) за три последних года, предшествующих году, в котором совершена сделка (сделки)</a:t>
                      </a:r>
                    </a:p>
                    <a:p>
                      <a:endParaRPr lang="ru-RU" sz="1200" b="0" dirty="0" smtClean="0">
                        <a:solidFill>
                          <a:srgbClr val="002060"/>
                        </a:solidFill>
                      </a:endParaRPr>
                    </a:p>
                    <a:p>
                      <a:endParaRPr lang="ru-RU" sz="1200" b="0" dirty="0">
                        <a:solidFill>
                          <a:srgbClr val="002060"/>
                        </a:solidFill>
                      </a:endParaRPr>
                    </a:p>
                  </a:txBody>
                  <a:tcPr>
                    <a:solidFill>
                      <a:schemeClr val="bg1"/>
                    </a:solidFill>
                  </a:tcPr>
                </a:tc>
                <a:tc>
                  <a:txBody>
                    <a:bodyPr/>
                    <a:lstStyle/>
                    <a:p>
                      <a:r>
                        <a:rPr lang="ru-RU" sz="1200" b="1" dirty="0" smtClean="0">
                          <a:solidFill>
                            <a:srgbClr val="002060"/>
                          </a:solidFill>
                        </a:rPr>
                        <a:t>3) приобретение ценных бумаг</a:t>
                      </a:r>
                    </a:p>
                    <a:p>
                      <a:endParaRPr lang="ru-RU" sz="1200" b="1" dirty="0" smtClean="0">
                        <a:solidFill>
                          <a:srgbClr val="002060"/>
                        </a:solidFill>
                      </a:endParaRPr>
                    </a:p>
                    <a:p>
                      <a:r>
                        <a:rPr lang="ru-RU" sz="1200" b="0" dirty="0" smtClean="0">
                          <a:solidFill>
                            <a:srgbClr val="002060"/>
                          </a:solidFill>
                        </a:rPr>
                        <a:t>Одной (каждой) сделкой купли-продажи ценных бумаг следует считать действие, в результате которого возникает право собственности на соответствующие ценные бумаги, приобретенные лично или через представителя (брокера) в пределах установленного ограничения на сумму совершаемых сделок.</a:t>
                      </a:r>
                    </a:p>
                    <a:p>
                      <a:endParaRPr lang="ru-RU" sz="1200" dirty="0" smtClean="0"/>
                    </a:p>
                    <a:p>
                      <a:endParaRPr lang="ru-RU" sz="1200" dirty="0"/>
                    </a:p>
                  </a:txBody>
                  <a:tcPr>
                    <a:solidFill>
                      <a:schemeClr val="accent5">
                        <a:lumMod val="40000"/>
                        <a:lumOff val="60000"/>
                      </a:schemeClr>
                    </a:solidFill>
                  </a:tcPr>
                </a:tc>
              </a:tr>
            </a:tbl>
          </a:graphicData>
        </a:graphic>
      </p:graphicFrame>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857" y="2940907"/>
            <a:ext cx="2355443" cy="2471351"/>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430" y="3484606"/>
            <a:ext cx="1829060" cy="1742688"/>
          </a:xfrm>
          <a:prstGeom prst="rect">
            <a:avLst/>
          </a:prstGeom>
        </p:spPr>
      </p:pic>
    </p:spTree>
    <p:extLst>
      <p:ext uri="{BB962C8B-B14F-4D97-AF65-F5344CB8AC3E}">
        <p14:creationId xmlns:p14="http://schemas.microsoft.com/office/powerpoint/2010/main" val="313664469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486" y="98854"/>
            <a:ext cx="10086173" cy="6046573"/>
          </a:xfrm>
          <a:solidFill>
            <a:schemeClr val="bg1">
              <a:lumMod val="85000"/>
            </a:schemeClr>
          </a:solidFill>
        </p:spPr>
        <p:txBody>
          <a:bodyPr anchor="t">
            <a:normAutofit/>
          </a:bodyPr>
          <a:lstStyle/>
          <a:p>
            <a:pPr algn="l"/>
            <a:r>
              <a:rPr lang="ru-RU" sz="1300" b="1" cap="none" dirty="0" smtClean="0">
                <a:solidFill>
                  <a:schemeClr val="accent6">
                    <a:lumMod val="50000"/>
                  </a:schemeClr>
                </a:solidFill>
                <a:latin typeface="+mn-lt"/>
                <a:cs typeface="Arial" panose="020B0604020202020204" pitchFamily="34" charset="0"/>
              </a:rPr>
              <a:t>	                                                </a:t>
            </a:r>
            <a:r>
              <a:rPr lang="ru-RU" sz="1800" b="1" cap="none" dirty="0" smtClean="0">
                <a:solidFill>
                  <a:srgbClr val="002060"/>
                </a:solidFill>
                <a:latin typeface="+mn-lt"/>
                <a:cs typeface="Arial" panose="020B0604020202020204" pitchFamily="34" charset="0"/>
              </a:rPr>
              <a:t>РАЗДЕЛ </a:t>
            </a:r>
            <a:r>
              <a:rPr lang="ru-RU" sz="1800" b="1" cap="none" dirty="0">
                <a:solidFill>
                  <a:srgbClr val="002060"/>
                </a:solidFill>
                <a:latin typeface="+mn-lt"/>
                <a:cs typeface="Arial" panose="020B0604020202020204" pitchFamily="34" charset="0"/>
              </a:rPr>
              <a:t>3. СВЕДЕНИЯ ОБ ИМУЩЕСТВЕ</a:t>
            </a:r>
            <a:br>
              <a:rPr lang="ru-RU" sz="1800" b="1" cap="none" dirty="0">
                <a:solidFill>
                  <a:srgbClr val="002060"/>
                </a:solidFill>
                <a:latin typeface="+mn-lt"/>
                <a:cs typeface="Arial" panose="020B0604020202020204" pitchFamily="34" charset="0"/>
              </a:rPr>
            </a:br>
            <a:r>
              <a:rPr lang="ru-RU" sz="1600" cap="none" dirty="0">
                <a:solidFill>
                  <a:schemeClr val="accent6">
                    <a:lumMod val="50000"/>
                  </a:schemeClr>
                </a:solidFill>
                <a:latin typeface="+mn-lt"/>
                <a:cs typeface="Arial" panose="020B0604020202020204" pitchFamily="34" charset="0"/>
              </a:rPr>
              <a:t/>
            </a:r>
            <a:br>
              <a:rPr lang="ru-RU" sz="1600" cap="none" dirty="0">
                <a:solidFill>
                  <a:schemeClr val="accent6">
                    <a:lumMod val="50000"/>
                  </a:schemeClr>
                </a:solidFill>
                <a:latin typeface="+mn-lt"/>
                <a:cs typeface="Arial" panose="020B0604020202020204" pitchFamily="34" charset="0"/>
              </a:rPr>
            </a:br>
            <a:r>
              <a:rPr lang="ru-RU" sz="1500" i="1" cap="none" dirty="0">
                <a:solidFill>
                  <a:schemeClr val="accent1">
                    <a:lumMod val="75000"/>
                  </a:schemeClr>
                </a:solidFill>
                <a:latin typeface="+mn-lt"/>
                <a:cs typeface="Arial" panose="020B0604020202020204" pitchFamily="34" charset="0"/>
              </a:rPr>
              <a:t>	</a:t>
            </a:r>
            <a:r>
              <a:rPr lang="ru-RU" sz="1550" i="1" cap="none" dirty="0">
                <a:solidFill>
                  <a:schemeClr val="accent1">
                    <a:lumMod val="75000"/>
                  </a:schemeClr>
                </a:solidFill>
                <a:latin typeface="+mn-lt"/>
                <a:cs typeface="Arial" panose="020B0604020202020204" pitchFamily="34" charset="0"/>
              </a:rPr>
              <a:t>При заполнении данного подраздела указываются </a:t>
            </a:r>
            <a:r>
              <a:rPr lang="ru-RU" sz="1550" b="1" i="1" cap="none" dirty="0">
                <a:solidFill>
                  <a:schemeClr val="tx1">
                    <a:lumMod val="85000"/>
                    <a:lumOff val="15000"/>
                  </a:schemeClr>
                </a:solidFill>
                <a:latin typeface="+mn-lt"/>
                <a:cs typeface="Arial" panose="020B0604020202020204" pitchFamily="34" charset="0"/>
              </a:rPr>
              <a:t>все объекты недвижимости, принадлежащие служащему (работнику), члену семьи на праве собственности, независимо от того, когда они были приобретены, в каком регионе Российской Федерации или в каком государстве зарегистрированы</a:t>
            </a:r>
            <a:r>
              <a:rPr lang="ru-RU" sz="1550" i="1" cap="none" dirty="0">
                <a:solidFill>
                  <a:schemeClr val="accent1">
                    <a:lumMod val="75000"/>
                  </a:schemeClr>
                </a:solidFill>
                <a:latin typeface="+mn-lt"/>
                <a:cs typeface="Arial" panose="020B0604020202020204" pitchFamily="34" charset="0"/>
              </a:rPr>
              <a:t>. </a:t>
            </a:r>
            <a:br>
              <a:rPr lang="ru-RU" sz="1550" i="1" cap="none" dirty="0">
                <a:solidFill>
                  <a:schemeClr val="accent1">
                    <a:lumMod val="75000"/>
                  </a:schemeClr>
                </a:solidFill>
                <a:latin typeface="+mn-lt"/>
                <a:cs typeface="Arial" panose="020B0604020202020204" pitchFamily="34" charset="0"/>
              </a:rPr>
            </a:br>
            <a:r>
              <a:rPr lang="ru-RU" sz="1550" i="1" cap="none" dirty="0">
                <a:solidFill>
                  <a:schemeClr val="accent1">
                    <a:lumMod val="75000"/>
                  </a:schemeClr>
                </a:solidFill>
                <a:latin typeface="+mn-lt"/>
                <a:cs typeface="Arial" panose="020B0604020202020204" pitchFamily="34" charset="0"/>
              </a:rPr>
              <a:t>При заполнении данного подраздела рекомендуется заблаговременно проверить наличие и достоверность документов о праве собственности и/или выписки из Единого государственного реестра недвижимости (ЕГРН).</a:t>
            </a:r>
            <a:br>
              <a:rPr lang="ru-RU" sz="1550" i="1" cap="none" dirty="0">
                <a:solidFill>
                  <a:schemeClr val="accent1">
                    <a:lumMod val="75000"/>
                  </a:schemeClr>
                </a:solidFill>
                <a:latin typeface="+mn-lt"/>
                <a:cs typeface="Arial" panose="020B0604020202020204" pitchFamily="34" charset="0"/>
              </a:rPr>
            </a:br>
            <a:r>
              <a:rPr lang="ru-RU" sz="1550" i="1" cap="none" dirty="0">
                <a:solidFill>
                  <a:schemeClr val="accent1">
                    <a:lumMod val="75000"/>
                  </a:schemeClr>
                </a:solidFill>
                <a:latin typeface="+mn-lt"/>
                <a:cs typeface="Arial" panose="020B0604020202020204" pitchFamily="34" charset="0"/>
              </a:rPr>
              <a:t>	Лицо после передачи права владения, но до государственной регистрации права собственности является законным владельцем имущества на основании статьи 305 Гражданского кодекса Российской Федерации.</a:t>
            </a:r>
            <a:br>
              <a:rPr lang="ru-RU" sz="1550" i="1" cap="none" dirty="0">
                <a:solidFill>
                  <a:schemeClr val="accent1">
                    <a:lumMod val="75000"/>
                  </a:schemeClr>
                </a:solidFill>
                <a:latin typeface="+mn-lt"/>
                <a:cs typeface="Arial" panose="020B0604020202020204" pitchFamily="34" charset="0"/>
              </a:rPr>
            </a:br>
            <a:r>
              <a:rPr lang="ru-RU" sz="1550" i="1" cap="none" dirty="0">
                <a:solidFill>
                  <a:schemeClr val="accent1">
                    <a:lumMod val="75000"/>
                  </a:schemeClr>
                </a:solidFill>
                <a:latin typeface="+mn-lt"/>
                <a:cs typeface="Arial" panose="020B0604020202020204" pitchFamily="34" charset="0"/>
              </a:rPr>
              <a:t>	Указанию также подлежит недвижимое имущество, </a:t>
            </a:r>
            <a:r>
              <a:rPr lang="ru-RU" sz="1550" b="1" i="1" cap="none" dirty="0">
                <a:solidFill>
                  <a:schemeClr val="tx1">
                    <a:lumMod val="85000"/>
                    <a:lumOff val="15000"/>
                  </a:schemeClr>
                </a:solidFill>
                <a:latin typeface="+mn-lt"/>
                <a:cs typeface="Arial" panose="020B0604020202020204" pitchFamily="34" charset="0"/>
              </a:rPr>
              <a:t>полученное в порядке наследов</a:t>
            </a:r>
            <a:r>
              <a:rPr lang="ru-RU" sz="1550" i="1" cap="none" dirty="0">
                <a:solidFill>
                  <a:schemeClr val="tx1">
                    <a:lumMod val="85000"/>
                    <a:lumOff val="15000"/>
                  </a:schemeClr>
                </a:solidFill>
                <a:latin typeface="+mn-lt"/>
                <a:cs typeface="Arial" panose="020B0604020202020204" pitchFamily="34" charset="0"/>
              </a:rPr>
              <a:t>ания </a:t>
            </a:r>
            <a:r>
              <a:rPr lang="ru-RU" sz="1550" i="1" cap="none" dirty="0">
                <a:solidFill>
                  <a:schemeClr val="accent1">
                    <a:lumMod val="75000"/>
                  </a:schemeClr>
                </a:solidFill>
                <a:latin typeface="+mn-lt"/>
                <a:cs typeface="Arial" panose="020B0604020202020204" pitchFamily="34" charset="0"/>
              </a:rPr>
              <a:t>(выдано свидетельство о праве на наследство) или по решению суда (вступило в законную силу), право собственности на которое не зарегистрировано в установленном порядке (не осуществлена регистрация в </a:t>
            </a:r>
            <a:r>
              <a:rPr lang="ru-RU" sz="1550" i="1" cap="none" dirty="0" err="1">
                <a:solidFill>
                  <a:schemeClr val="accent1">
                    <a:lumMod val="75000"/>
                  </a:schemeClr>
                </a:solidFill>
                <a:latin typeface="+mn-lt"/>
                <a:cs typeface="Arial" panose="020B0604020202020204" pitchFamily="34" charset="0"/>
              </a:rPr>
              <a:t>Росреестре</a:t>
            </a:r>
            <a:r>
              <a:rPr lang="ru-RU" sz="1550" i="1" cap="none" dirty="0">
                <a:solidFill>
                  <a:schemeClr val="accent1">
                    <a:lumMod val="75000"/>
                  </a:schemeClr>
                </a:solidFill>
                <a:latin typeface="+mn-lt"/>
                <a:cs typeface="Arial" panose="020B0604020202020204" pitchFamily="34" charset="0"/>
              </a:rPr>
              <a:t>).</a:t>
            </a:r>
            <a:br>
              <a:rPr lang="ru-RU" sz="1550" i="1" cap="none" dirty="0">
                <a:solidFill>
                  <a:schemeClr val="accent1">
                    <a:lumMod val="75000"/>
                  </a:schemeClr>
                </a:solidFill>
                <a:latin typeface="+mn-lt"/>
                <a:cs typeface="Arial" panose="020B0604020202020204" pitchFamily="34" charset="0"/>
              </a:rPr>
            </a:br>
            <a:r>
              <a:rPr lang="ru-RU" sz="1550" i="1" cap="none" dirty="0">
                <a:solidFill>
                  <a:schemeClr val="accent1">
                    <a:lumMod val="75000"/>
                  </a:schemeClr>
                </a:solidFill>
                <a:latin typeface="+mn-lt"/>
                <a:cs typeface="Arial" panose="020B0604020202020204" pitchFamily="34" charset="0"/>
              </a:rPr>
              <a:t>	</a:t>
            </a:r>
            <a:r>
              <a:rPr lang="ru-RU" sz="1550" b="1" i="1" cap="none" dirty="0">
                <a:solidFill>
                  <a:schemeClr val="tx1">
                    <a:lumMod val="85000"/>
                    <a:lumOff val="15000"/>
                  </a:schemeClr>
                </a:solidFill>
                <a:latin typeface="+mn-lt"/>
                <a:cs typeface="Arial" panose="020B0604020202020204" pitchFamily="34" charset="0"/>
              </a:rPr>
              <a:t>Каждый объект недвижимости</a:t>
            </a:r>
            <a:r>
              <a:rPr lang="ru-RU" sz="1550" i="1" cap="none" dirty="0">
                <a:solidFill>
                  <a:schemeClr val="accent1">
                    <a:lumMod val="75000"/>
                  </a:schemeClr>
                </a:solidFill>
                <a:latin typeface="+mn-lt"/>
                <a:cs typeface="Arial" panose="020B0604020202020204" pitchFamily="34" charset="0"/>
              </a:rPr>
              <a:t>, на который зарегистрировано право собственности, </a:t>
            </a:r>
            <a:r>
              <a:rPr lang="ru-RU" sz="1550" b="1" i="1" cap="none" dirty="0">
                <a:solidFill>
                  <a:schemeClr val="tx1">
                    <a:lumMod val="85000"/>
                    <a:lumOff val="15000"/>
                  </a:schemeClr>
                </a:solidFill>
                <a:latin typeface="+mn-lt"/>
                <a:cs typeface="Arial" panose="020B0604020202020204" pitchFamily="34" charset="0"/>
              </a:rPr>
              <a:t>указывается</a:t>
            </a:r>
            <a:r>
              <a:rPr lang="ru-RU" sz="1550" b="1" i="1" cap="none" dirty="0">
                <a:solidFill>
                  <a:schemeClr val="accent1">
                    <a:lumMod val="75000"/>
                  </a:schemeClr>
                </a:solidFill>
                <a:latin typeface="+mn-lt"/>
                <a:cs typeface="Arial" panose="020B0604020202020204" pitchFamily="34" charset="0"/>
              </a:rPr>
              <a:t> </a:t>
            </a:r>
            <a:r>
              <a:rPr lang="ru-RU" sz="1550" b="1" i="1" cap="none" dirty="0">
                <a:solidFill>
                  <a:schemeClr val="tx1">
                    <a:lumMod val="85000"/>
                    <a:lumOff val="15000"/>
                  </a:schemeClr>
                </a:solidFill>
                <a:latin typeface="+mn-lt"/>
                <a:cs typeface="Arial" panose="020B0604020202020204" pitchFamily="34" charset="0"/>
              </a:rPr>
              <a:t>отдельно</a:t>
            </a:r>
            <a:r>
              <a:rPr lang="ru-RU" sz="1550" b="1" i="1" cap="none" dirty="0">
                <a:solidFill>
                  <a:schemeClr val="accent1">
                    <a:lumMod val="75000"/>
                  </a:schemeClr>
                </a:solidFill>
                <a:latin typeface="+mn-lt"/>
                <a:cs typeface="Arial" panose="020B0604020202020204" pitchFamily="34" charset="0"/>
              </a:rPr>
              <a:t> </a:t>
            </a:r>
            <a:r>
              <a:rPr lang="ru-RU" sz="1550" i="1" cap="none" dirty="0">
                <a:solidFill>
                  <a:schemeClr val="accent1">
                    <a:lumMod val="75000"/>
                  </a:schemeClr>
                </a:solidFill>
                <a:latin typeface="+mn-lt"/>
                <a:cs typeface="Arial" panose="020B0604020202020204" pitchFamily="34" charset="0"/>
              </a:rPr>
              <a:t>(например, два земельных участка, расположенные рядом и объединенные одним забором, указываются в справке как два земельных участка, если на каждый участок есть отдельный документ о праве собственности и т.п.).</a:t>
            </a:r>
            <a:r>
              <a:rPr lang="ru-RU" sz="1550" b="1" i="1" cap="none" dirty="0">
                <a:solidFill>
                  <a:schemeClr val="accent1">
                    <a:lumMod val="75000"/>
                  </a:schemeClr>
                </a:solidFill>
                <a:latin typeface="+mn-lt"/>
                <a:cs typeface="Arial" panose="020B0604020202020204" pitchFamily="34" charset="0"/>
              </a:rPr>
              <a:t/>
            </a:r>
            <a:br>
              <a:rPr lang="ru-RU" sz="1550" b="1" i="1" cap="none" dirty="0">
                <a:solidFill>
                  <a:schemeClr val="accent1">
                    <a:lumMod val="75000"/>
                  </a:schemeClr>
                </a:solidFill>
                <a:latin typeface="+mn-lt"/>
                <a:cs typeface="Arial" panose="020B0604020202020204" pitchFamily="34" charset="0"/>
              </a:rPr>
            </a:br>
            <a:r>
              <a:rPr lang="ru-RU" sz="1550" b="1" i="1" cap="none" dirty="0" smtClean="0">
                <a:solidFill>
                  <a:schemeClr val="accent1">
                    <a:lumMod val="75000"/>
                  </a:schemeClr>
                </a:solidFill>
                <a:latin typeface="+mn-lt"/>
                <a:cs typeface="Arial" panose="020B0604020202020204" pitchFamily="34" charset="0"/>
              </a:rPr>
              <a:t> </a:t>
            </a:r>
            <a:endParaRPr lang="ru-RU" sz="1550" i="1" cap="none" dirty="0">
              <a:solidFill>
                <a:schemeClr val="accent1">
                  <a:lumMod val="75000"/>
                </a:schemeClr>
              </a:solidFill>
              <a:latin typeface="+mn-lt"/>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720" y="4028301"/>
            <a:ext cx="4859395" cy="1755861"/>
          </a:xfrm>
          <a:prstGeom prst="rect">
            <a:avLst/>
          </a:prstGeom>
        </p:spPr>
      </p:pic>
    </p:spTree>
    <p:extLst>
      <p:ext uri="{BB962C8B-B14F-4D97-AF65-F5344CB8AC3E}">
        <p14:creationId xmlns:p14="http://schemas.microsoft.com/office/powerpoint/2010/main" val="1561431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2723" y="164757"/>
            <a:ext cx="10086173" cy="6046573"/>
          </a:xfrm>
          <a:solidFill>
            <a:schemeClr val="bg1">
              <a:lumMod val="85000"/>
            </a:schemeClr>
          </a:solidFill>
        </p:spPr>
        <p:txBody>
          <a:bodyPr anchor="t">
            <a:normAutofit/>
          </a:bodyPr>
          <a:lstStyle/>
          <a:p>
            <a:pPr algn="l"/>
            <a:r>
              <a:rPr lang="ru-RU" sz="1300" b="1" cap="none" dirty="0">
                <a:solidFill>
                  <a:schemeClr val="accent6">
                    <a:lumMod val="50000"/>
                  </a:schemeClr>
                </a:solidFill>
                <a:latin typeface="+mn-lt"/>
                <a:cs typeface="Arial" panose="020B0604020202020204" pitchFamily="34" charset="0"/>
              </a:rPr>
              <a:t>	</a:t>
            </a:r>
            <a:r>
              <a:rPr lang="ru-RU" sz="1600" b="1" cap="none" dirty="0" smtClean="0">
                <a:solidFill>
                  <a:schemeClr val="accent1">
                    <a:lumMod val="50000"/>
                  </a:schemeClr>
                </a:solidFill>
                <a:latin typeface="+mn-lt"/>
                <a:cs typeface="Arial" panose="020B0604020202020204" pitchFamily="34" charset="0"/>
              </a:rPr>
              <a:t>ЗАПОЛНЕНИЕ ГРАФЫ «ВИД И НАИМЕНОВАНИЕ ИМУЩЕСТВА» </a:t>
            </a:r>
            <a:br>
              <a:rPr lang="ru-RU" sz="1600" b="1" cap="none" dirty="0" smtClean="0">
                <a:solidFill>
                  <a:schemeClr val="accent1">
                    <a:lumMod val="50000"/>
                  </a:schemeClr>
                </a:solidFill>
                <a:latin typeface="+mn-lt"/>
                <a:cs typeface="Arial" panose="020B0604020202020204" pitchFamily="34" charset="0"/>
              </a:rPr>
            </a:br>
            <a:endParaRPr lang="ru-RU" sz="1800" i="1" cap="none" dirty="0">
              <a:solidFill>
                <a:schemeClr val="accent1">
                  <a:lumMod val="50000"/>
                </a:schemeClr>
              </a:solidFill>
              <a:latin typeface="+mn-lt"/>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40009555"/>
              </p:ext>
            </p:extLst>
          </p:nvPr>
        </p:nvGraphicFramePr>
        <p:xfrm>
          <a:off x="2032000" y="461319"/>
          <a:ext cx="8128000" cy="5730240"/>
        </p:xfrm>
        <a:graphic>
          <a:graphicData uri="http://schemas.openxmlformats.org/drawingml/2006/table">
            <a:tbl>
              <a:tblPr firstRow="1" bandRow="1">
                <a:tableStyleId>{5C22544A-7EE6-4342-B048-85BDC9FD1C3A}</a:tableStyleId>
              </a:tblPr>
              <a:tblGrid>
                <a:gridCol w="8128000"/>
              </a:tblGrid>
              <a:tr h="5469923">
                <a:tc>
                  <a:txBody>
                    <a:bodyPr/>
                    <a:lstStyle/>
                    <a:p>
                      <a:r>
                        <a:rPr lang="ru-RU" sz="1200" b="0" dirty="0" smtClean="0">
                          <a:solidFill>
                            <a:schemeClr val="accent3">
                              <a:lumMod val="50000"/>
                            </a:schemeClr>
                          </a:solidFill>
                        </a:rPr>
                        <a:t>	При указании сведений о земельных участках указывается вид земельного участка (пая, доли): под индивидуальное гаражное, жилищное строительство, дачный, садовый, приусадебный, огородный и другие. При этом:</a:t>
                      </a:r>
                    </a:p>
                    <a:p>
                      <a:r>
                        <a:rPr lang="ru-RU" sz="1200" b="0" dirty="0" smtClean="0">
                          <a:solidFill>
                            <a:schemeClr val="accent3">
                              <a:lumMod val="50000"/>
                            </a:schemeClr>
                          </a:solidFill>
                        </a:rPr>
                        <a:t>1</a:t>
                      </a:r>
                      <a:r>
                        <a:rPr lang="ru-RU" sz="1200" b="1" u="sng" dirty="0" smtClean="0">
                          <a:solidFill>
                            <a:schemeClr val="accent3">
                              <a:lumMod val="50000"/>
                            </a:schemeClr>
                          </a:solidFill>
                        </a:rPr>
                        <a:t>) садовый земельный участок </a:t>
                      </a:r>
                      <a:r>
                        <a:rPr lang="ru-RU" sz="1200" b="0" dirty="0" smtClean="0">
                          <a:solidFill>
                            <a:schemeClr val="accent3">
                              <a:lumMod val="50000"/>
                            </a:schemeClr>
                          </a:solidFill>
                        </a:rPr>
                        <a:t>- земельный участок, предоставленный гражданину или приобретенный им для выращивания плодовых, ягодных, овощных, бахчевых или иных сельскохозяйственных культур и картофеля, а также для отдыха (с правом возведения жилого строения без права регистрации проживания в нем и хозяйственных строений и сооружений);</a:t>
                      </a:r>
                    </a:p>
                    <a:p>
                      <a:r>
                        <a:rPr lang="ru-RU" sz="1200" b="0" dirty="0" smtClean="0">
                          <a:solidFill>
                            <a:schemeClr val="accent3">
                              <a:lumMod val="50000"/>
                            </a:schemeClr>
                          </a:solidFill>
                        </a:rPr>
                        <a:t>2) </a:t>
                      </a:r>
                      <a:r>
                        <a:rPr lang="ru-RU" sz="1200" b="1" u="sng" dirty="0" smtClean="0">
                          <a:solidFill>
                            <a:schemeClr val="accent3">
                              <a:lumMod val="50000"/>
                            </a:schemeClr>
                          </a:solidFill>
                        </a:rPr>
                        <a:t>огородный земельный участок </a:t>
                      </a:r>
                      <a:r>
                        <a:rPr lang="ru-RU" sz="1200" b="0" dirty="0" smtClean="0">
                          <a:solidFill>
                            <a:schemeClr val="accent3">
                              <a:lumMod val="50000"/>
                            </a:schemeClr>
                          </a:solidFill>
                        </a:rPr>
                        <a:t>- земельный участок, предоставленный гражданину или приобретенный им для выращивания ягодных, овощных, бахчевых или иных сельскохозяйственных культур и картофеля (с правом или без права возведения некапитального жилого строения и хозяйственных строений и сооружений в зависимости от разрешенного использования земельного участка, определенного при зонировании территории);</a:t>
                      </a:r>
                    </a:p>
                    <a:p>
                      <a:r>
                        <a:rPr lang="ru-RU" sz="1200" b="0" dirty="0" smtClean="0">
                          <a:solidFill>
                            <a:schemeClr val="accent3">
                              <a:lumMod val="50000"/>
                            </a:schemeClr>
                          </a:solidFill>
                        </a:rPr>
                        <a:t>3) </a:t>
                      </a:r>
                      <a:r>
                        <a:rPr lang="ru-RU" sz="1200" b="1" u="sng" dirty="0" smtClean="0">
                          <a:solidFill>
                            <a:schemeClr val="accent3">
                              <a:lumMod val="50000"/>
                            </a:schemeClr>
                          </a:solidFill>
                        </a:rPr>
                        <a:t>дачный земельный участок </a:t>
                      </a:r>
                      <a:r>
                        <a:rPr lang="ru-RU" sz="1200" b="0" dirty="0" smtClean="0">
                          <a:solidFill>
                            <a:schemeClr val="accent3">
                              <a:lumMod val="50000"/>
                            </a:schemeClr>
                          </a:solidFill>
                        </a:rPr>
                        <a:t>- земельный участок, предоставленный гражданину или приобретенный им в целях отдыха (с правом возведения жилого строения без права регистрации проживания в нем или жилого дома с правом регистрации проживания в нем и хозяйственных строений и сооружений, а также с правом выращивания плодовых, ягодных, овощных, бахчевых или иных сельскохозяйственных культур и картофеля).</a:t>
                      </a:r>
                    </a:p>
                    <a:p>
                      <a:r>
                        <a:rPr lang="ru-RU" sz="1200" b="0" dirty="0" smtClean="0">
                          <a:solidFill>
                            <a:schemeClr val="accent3">
                              <a:lumMod val="50000"/>
                            </a:schemeClr>
                          </a:solidFill>
                        </a:rPr>
                        <a:t>	 В соответствии со статьей 2 Федерального закона от 7 июля 2003 г. № 112-ФЗ «О личном подсобном хозяйстве» </a:t>
                      </a:r>
                      <a:r>
                        <a:rPr lang="ru-RU" sz="1200" b="1" dirty="0" smtClean="0">
                          <a:solidFill>
                            <a:schemeClr val="accent3">
                              <a:lumMod val="50000"/>
                            </a:schemeClr>
                          </a:solidFill>
                        </a:rPr>
                        <a:t>под личным подсобным хозяйством понимается </a:t>
                      </a:r>
                      <a:r>
                        <a:rPr lang="ru-RU" sz="1200" b="0" dirty="0" smtClean="0">
                          <a:solidFill>
                            <a:schemeClr val="accent3">
                              <a:lumMod val="50000"/>
                            </a:schemeClr>
                          </a:solidFill>
                        </a:rPr>
                        <a:t>форма непредпринимательской деятельности по производству и переработке сельскохозяйственной продукции. При этом для ведения личного подсобного хозяйства могут использоваться земельный участок в границах населенного пункта (приусадебный земельный участок) и земельный участок за пределами границ населенного пункта (полевой земельный участок). Приусадебный земельный участок используется для производства сельскохозяйственной продукции, а также для возведения жилого дома, производственных, бытовых и иных зданий, строений, сооружений с соблюдением градостроительных регламентов, строительных, экологических, санитарно-гигиенических, противопожарных и иных правил и нормативов. Полевой земельный участок используется исключительно для производства сельскохозяйственной продукции без права возведения на нем зданий и строений.</a:t>
                      </a:r>
                    </a:p>
                    <a:p>
                      <a:r>
                        <a:rPr lang="ru-RU" sz="1200" b="0" dirty="0" smtClean="0">
                          <a:solidFill>
                            <a:schemeClr val="accent3">
                              <a:lumMod val="50000"/>
                            </a:schemeClr>
                          </a:solidFill>
                        </a:rPr>
                        <a:t>	 В отношении </a:t>
                      </a:r>
                      <a:r>
                        <a:rPr lang="ru-RU" sz="1200" b="1" dirty="0" smtClean="0">
                          <a:solidFill>
                            <a:schemeClr val="accent3">
                              <a:lumMod val="50000"/>
                            </a:schemeClr>
                          </a:solidFill>
                        </a:rPr>
                        <a:t>земельных участков под индивидуальное жилищное строительство </a:t>
                      </a:r>
                      <a:r>
                        <a:rPr lang="ru-RU" sz="1200" b="0" dirty="0" smtClean="0">
                          <a:solidFill>
                            <a:schemeClr val="accent3">
                              <a:lumMod val="50000"/>
                            </a:schemeClr>
                          </a:solidFill>
                        </a:rPr>
                        <a:t>следует иметь в виду, что объектом индивидуального жилищного строительства является отдельно стоящий жилой дом с количеством этажей не более чем три, предназначенный для проживания одной семьи (часть 3 статьи 48 Градостроительного кодекса Российской Федерации).</a:t>
                      </a:r>
                    </a:p>
                    <a:p>
                      <a:r>
                        <a:rPr lang="ru-RU" sz="1200" b="0" dirty="0" smtClean="0">
                          <a:solidFill>
                            <a:schemeClr val="accent3">
                              <a:lumMod val="50000"/>
                            </a:schemeClr>
                          </a:solidFill>
                        </a:rPr>
                        <a:t>	 </a:t>
                      </a:r>
                      <a:r>
                        <a:rPr lang="ru-RU" sz="1200" b="1" dirty="0" smtClean="0">
                          <a:solidFill>
                            <a:schemeClr val="accent3">
                              <a:lumMod val="50000"/>
                            </a:schemeClr>
                          </a:solidFill>
                        </a:rPr>
                        <a:t>Земельный участок под многоквартирным домом, а также под надземными или подземными гаражными комплексами, в том числе многоэтажными, не подлежит указанию. </a:t>
                      </a:r>
                    </a:p>
                    <a:p>
                      <a:endParaRPr lang="ru-RU" sz="1000" b="1" dirty="0"/>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3045467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2723" y="164757"/>
            <a:ext cx="10086173" cy="6046573"/>
          </a:xfrm>
          <a:solidFill>
            <a:schemeClr val="bg1">
              <a:lumMod val="85000"/>
            </a:schemeClr>
          </a:solidFill>
        </p:spPr>
        <p:txBody>
          <a:bodyPr anchor="t">
            <a:normAutofit/>
          </a:bodyPr>
          <a:lstStyle/>
          <a:p>
            <a:pPr algn="l"/>
            <a:r>
              <a:rPr lang="ru-RU" sz="1300" b="1" cap="none" dirty="0">
                <a:solidFill>
                  <a:schemeClr val="accent6">
                    <a:lumMod val="50000"/>
                  </a:schemeClr>
                </a:solidFill>
                <a:latin typeface="+mn-lt"/>
                <a:cs typeface="Arial" panose="020B0604020202020204" pitchFamily="34" charset="0"/>
              </a:rPr>
              <a:t>	</a:t>
            </a:r>
            <a:endParaRPr lang="ru-RU" sz="1800" i="1" cap="none" dirty="0">
              <a:solidFill>
                <a:schemeClr val="accent1">
                  <a:lumMod val="50000"/>
                </a:schemeClr>
              </a:solidFill>
              <a:latin typeface="+mn-lt"/>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07552388"/>
              </p:ext>
            </p:extLst>
          </p:nvPr>
        </p:nvGraphicFramePr>
        <p:xfrm>
          <a:off x="1433385" y="337751"/>
          <a:ext cx="9465274" cy="5947719"/>
        </p:xfrm>
        <a:graphic>
          <a:graphicData uri="http://schemas.openxmlformats.org/drawingml/2006/table">
            <a:tbl>
              <a:tblPr firstRow="1" bandRow="1">
                <a:tableStyleId>{5C22544A-7EE6-4342-B048-85BDC9FD1C3A}</a:tableStyleId>
              </a:tblPr>
              <a:tblGrid>
                <a:gridCol w="9465274"/>
              </a:tblGrid>
              <a:tr h="5947719">
                <a:tc>
                  <a:txBody>
                    <a:bodyPr/>
                    <a:lstStyle/>
                    <a:p>
                      <a:pPr marL="171450" indent="-171450">
                        <a:buFont typeface="Arial" panose="020B0604020202020204" pitchFamily="34" charset="0"/>
                        <a:buChar char="•"/>
                      </a:pPr>
                      <a:r>
                        <a:rPr lang="ru-RU" sz="1100" b="0" dirty="0" smtClean="0">
                          <a:solidFill>
                            <a:schemeClr val="bg2">
                              <a:lumMod val="50000"/>
                            </a:schemeClr>
                          </a:solidFill>
                        </a:rPr>
                        <a:t>	 При наличии в собственности </a:t>
                      </a:r>
                      <a:r>
                        <a:rPr lang="ru-RU" sz="1100" b="1" u="sng" dirty="0" smtClean="0">
                          <a:solidFill>
                            <a:schemeClr val="bg2">
                              <a:lumMod val="50000"/>
                            </a:schemeClr>
                          </a:solidFill>
                        </a:rPr>
                        <a:t>жилого, дачного или садового дома</a:t>
                      </a:r>
                      <a:r>
                        <a:rPr lang="ru-RU" sz="1100" b="0" dirty="0" smtClean="0">
                          <a:solidFill>
                            <a:schemeClr val="bg2">
                              <a:lumMod val="50000"/>
                            </a:schemeClr>
                          </a:solidFill>
                        </a:rPr>
                        <a:t>, которые указываются в пункте 2 данного раздела, должен быть указан соответствующий земельный участок, на котором он расположен (под индивидуальное жилищное строительство, дачный или садовый). Данный земельный участок в зависимости от наличия зарегистрированного права собственности подлежит указанию в разделе 3.1 «Имущество, находящееся в собственности» или 6.1 «Имущество, находящееся в пользовании».</a:t>
                      </a:r>
                    </a:p>
                    <a:p>
                      <a:pPr marL="171450" indent="-171450">
                        <a:buFont typeface="Arial" panose="020B0604020202020204" pitchFamily="34" charset="0"/>
                        <a:buChar char="•"/>
                      </a:pPr>
                      <a:r>
                        <a:rPr lang="ru-RU" sz="1100" b="0" dirty="0" smtClean="0">
                          <a:solidFill>
                            <a:schemeClr val="bg2">
                              <a:lumMod val="50000"/>
                            </a:schemeClr>
                          </a:solidFill>
                        </a:rPr>
                        <a:t>	При заполнении пункта 3 «</a:t>
                      </a:r>
                      <a:r>
                        <a:rPr lang="ru-RU" sz="1100" b="1" dirty="0" smtClean="0">
                          <a:solidFill>
                            <a:schemeClr val="bg2">
                              <a:lumMod val="50000"/>
                            </a:schemeClr>
                          </a:solidFill>
                        </a:rPr>
                        <a:t>Квартиры» </a:t>
                      </a:r>
                      <a:r>
                        <a:rPr lang="ru-RU" sz="1100" b="0" dirty="0" smtClean="0">
                          <a:solidFill>
                            <a:schemeClr val="bg2">
                              <a:lumMod val="50000"/>
                            </a:schemeClr>
                          </a:solidFill>
                        </a:rPr>
                        <a:t>соответственно вносятся сведения о ней, например 2-комнатная квартира.</a:t>
                      </a:r>
                    </a:p>
                    <a:p>
                      <a:pPr marL="171450" indent="-171450">
                        <a:buFont typeface="Arial" panose="020B0604020202020204" pitchFamily="34" charset="0"/>
                        <a:buChar char="•"/>
                      </a:pPr>
                      <a:r>
                        <a:rPr lang="ru-RU" sz="1100" b="0" dirty="0" smtClean="0">
                          <a:solidFill>
                            <a:schemeClr val="bg2">
                              <a:lumMod val="50000"/>
                            </a:schemeClr>
                          </a:solidFill>
                        </a:rPr>
                        <a:t>	В строке 4 </a:t>
                      </a:r>
                      <a:r>
                        <a:rPr lang="ru-RU" sz="1100" b="1" dirty="0" smtClean="0">
                          <a:solidFill>
                            <a:schemeClr val="bg2">
                              <a:lumMod val="50000"/>
                            </a:schemeClr>
                          </a:solidFill>
                        </a:rPr>
                        <a:t>«Гаражи» </a:t>
                      </a:r>
                      <a:r>
                        <a:rPr lang="ru-RU" sz="1100" b="0" dirty="0" smtClean="0">
                          <a:solidFill>
                            <a:schemeClr val="bg2">
                              <a:lumMod val="50000"/>
                            </a:schemeClr>
                          </a:solidFill>
                        </a:rPr>
                        <a:t>указывается информация об организованных местах хранения автотранспорта - «гараж», «</a:t>
                      </a:r>
                      <a:r>
                        <a:rPr lang="ru-RU" sz="1100" b="0" dirty="0" err="1" smtClean="0">
                          <a:solidFill>
                            <a:schemeClr val="bg2">
                              <a:lumMod val="50000"/>
                            </a:schemeClr>
                          </a:solidFill>
                        </a:rPr>
                        <a:t>машино</a:t>
                      </a:r>
                      <a:r>
                        <a:rPr lang="ru-RU" sz="1100" b="0" dirty="0" smtClean="0">
                          <a:solidFill>
                            <a:schemeClr val="bg2">
                              <a:lumMod val="50000"/>
                            </a:schemeClr>
                          </a:solidFill>
                        </a:rPr>
                        <a:t>-место» и другие на основании свидетельства о регистрации права собственности (иного правоустанавливающего документа). Земельный участок, на котором расположен гараж, являющийся обособленным строением, в зависимости от наличия зарегистрированного права собственности подлежит указанию в разделе 3.1 «Недвижимое имущество» или 6.1 «Объекты недвижимого имущества, находящиеся в пользовании».</a:t>
                      </a:r>
                    </a:p>
                    <a:p>
                      <a:pPr marL="171450" indent="-171450">
                        <a:buFont typeface="Arial" panose="020B0604020202020204" pitchFamily="34" charset="0"/>
                        <a:buChar char="•"/>
                      </a:pPr>
                      <a:r>
                        <a:rPr lang="ru-RU" sz="1100" b="0" dirty="0" smtClean="0">
                          <a:solidFill>
                            <a:schemeClr val="bg2">
                              <a:lumMod val="50000"/>
                            </a:schemeClr>
                          </a:solidFill>
                        </a:rPr>
                        <a:t>	 В графе </a:t>
                      </a:r>
                      <a:r>
                        <a:rPr lang="ru-RU" sz="1100" b="1" dirty="0" smtClean="0">
                          <a:solidFill>
                            <a:schemeClr val="bg2">
                              <a:lumMod val="50000"/>
                            </a:schemeClr>
                          </a:solidFill>
                        </a:rPr>
                        <a:t>«Вид собственности» </a:t>
                      </a:r>
                      <a:r>
                        <a:rPr lang="ru-RU" sz="1100" b="0" dirty="0" smtClean="0">
                          <a:solidFill>
                            <a:schemeClr val="bg2">
                              <a:lumMod val="50000"/>
                            </a:schemeClr>
                          </a:solidFill>
                        </a:rPr>
                        <a:t>указывается вид собственности на имущество (индивидуальная, общая совместная, общая долевая). </a:t>
                      </a:r>
                    </a:p>
                    <a:p>
                      <a:pPr marL="171450" indent="-171450">
                        <a:buFont typeface="Arial" panose="020B0604020202020204" pitchFamily="34" charset="0"/>
                        <a:buChar char="•"/>
                      </a:pPr>
                      <a:r>
                        <a:rPr lang="ru-RU" sz="1100" b="0" dirty="0" smtClean="0">
                          <a:solidFill>
                            <a:schemeClr val="bg2">
                              <a:lumMod val="50000"/>
                            </a:schemeClr>
                          </a:solidFill>
                        </a:rPr>
                        <a:t>	 При заполнении справки совместная собственность указывается в случае, если в правоустанавливающих документах на такое имущество указаны иные лица, в совместной собственности которых находится имущество. При указании совместной собственности дополнительно указываются в графе «Вид собственности» иные лица, в собственности которых находится имущество (фамилия, имя и отчество физического лица или наименование организации). Для долевой собственности дополнительно указывается доля лица, сведения об имуществе которого представляются. </a:t>
                      </a:r>
                    </a:p>
                    <a:p>
                      <a:pPr marL="171450" indent="-171450">
                        <a:buFont typeface="Arial" panose="020B0604020202020204" pitchFamily="34" charset="0"/>
                        <a:buChar char="•"/>
                      </a:pPr>
                      <a:r>
                        <a:rPr lang="ru-RU" sz="1100" b="0" dirty="0" smtClean="0">
                          <a:solidFill>
                            <a:schemeClr val="bg2">
                              <a:lumMod val="50000"/>
                            </a:schemeClr>
                          </a:solidFill>
                        </a:rPr>
                        <a:t>	 </a:t>
                      </a:r>
                      <a:r>
                        <a:rPr lang="ru-RU" sz="1100" b="1" dirty="0" smtClean="0">
                          <a:solidFill>
                            <a:schemeClr val="bg2">
                              <a:lumMod val="50000"/>
                            </a:schemeClr>
                          </a:solidFill>
                        </a:rPr>
                        <a:t>Местонахождение (адрес) </a:t>
                      </a:r>
                      <a:r>
                        <a:rPr lang="ru-RU" sz="1100" b="0" dirty="0" smtClean="0">
                          <a:solidFill>
                            <a:schemeClr val="bg2">
                              <a:lumMod val="50000"/>
                            </a:schemeClr>
                          </a:solidFill>
                        </a:rPr>
                        <a:t>недвижимого имущества указывается согласно правоустанавливающим документам. При этом указывается:</a:t>
                      </a:r>
                    </a:p>
                    <a:p>
                      <a:r>
                        <a:rPr lang="ru-RU" sz="1100" b="0" dirty="0" smtClean="0">
                          <a:solidFill>
                            <a:schemeClr val="bg2">
                              <a:lumMod val="50000"/>
                            </a:schemeClr>
                          </a:solidFill>
                        </a:rPr>
                        <a:t>1) индекс;</a:t>
                      </a:r>
                    </a:p>
                    <a:p>
                      <a:r>
                        <a:rPr lang="ru-RU" sz="1100" b="0" dirty="0" smtClean="0">
                          <a:solidFill>
                            <a:schemeClr val="bg2">
                              <a:lumMod val="50000"/>
                            </a:schemeClr>
                          </a:solidFill>
                        </a:rPr>
                        <a:t>2) субъект Российской Федерации;</a:t>
                      </a:r>
                    </a:p>
                    <a:p>
                      <a:r>
                        <a:rPr lang="ru-RU" sz="1100" b="0" dirty="0" smtClean="0">
                          <a:solidFill>
                            <a:schemeClr val="bg2">
                              <a:lumMod val="50000"/>
                            </a:schemeClr>
                          </a:solidFill>
                        </a:rPr>
                        <a:t>3) район;</a:t>
                      </a:r>
                    </a:p>
                    <a:p>
                      <a:r>
                        <a:rPr lang="ru-RU" sz="1100" b="0" dirty="0" smtClean="0">
                          <a:solidFill>
                            <a:schemeClr val="bg2">
                              <a:lumMod val="50000"/>
                            </a:schemeClr>
                          </a:solidFill>
                        </a:rPr>
                        <a:t>4) город иной населенный пункт (село, поселок и т.д.);</a:t>
                      </a:r>
                    </a:p>
                    <a:p>
                      <a:r>
                        <a:rPr lang="ru-RU" sz="1100" b="0" dirty="0" smtClean="0">
                          <a:solidFill>
                            <a:schemeClr val="bg2">
                              <a:lumMod val="50000"/>
                            </a:schemeClr>
                          </a:solidFill>
                        </a:rPr>
                        <a:t>5) улица (проспект, переулок и т.д.);</a:t>
                      </a:r>
                    </a:p>
                    <a:p>
                      <a:r>
                        <a:rPr lang="ru-RU" sz="1100" b="0" dirty="0" smtClean="0">
                          <a:solidFill>
                            <a:schemeClr val="bg2">
                              <a:lumMod val="50000"/>
                            </a:schemeClr>
                          </a:solidFill>
                        </a:rPr>
                        <a:t>6) номер дома (владения, участка), корпуса (строения), квартиры.</a:t>
                      </a:r>
                    </a:p>
                    <a:p>
                      <a:pPr marL="171450" indent="-171450">
                        <a:buFont typeface="Arial" panose="020B0604020202020204" pitchFamily="34" charset="0"/>
                        <a:buChar char="•"/>
                      </a:pPr>
                      <a:r>
                        <a:rPr lang="ru-RU" sz="1100" b="0" dirty="0" smtClean="0">
                          <a:solidFill>
                            <a:schemeClr val="bg2">
                              <a:lumMod val="50000"/>
                            </a:schemeClr>
                          </a:solidFill>
                        </a:rPr>
                        <a:t>	Если недвижимое имущество находится </a:t>
                      </a:r>
                      <a:r>
                        <a:rPr lang="ru-RU" sz="1100" b="1" dirty="0" smtClean="0">
                          <a:solidFill>
                            <a:schemeClr val="bg2">
                              <a:lumMod val="50000"/>
                            </a:schemeClr>
                          </a:solidFill>
                        </a:rPr>
                        <a:t>за рубежом</a:t>
                      </a:r>
                      <a:r>
                        <a:rPr lang="ru-RU" sz="1100" b="0" dirty="0" smtClean="0">
                          <a:solidFill>
                            <a:schemeClr val="bg2">
                              <a:lumMod val="50000"/>
                            </a:schemeClr>
                          </a:solidFill>
                        </a:rPr>
                        <a:t>, то указывается:</a:t>
                      </a:r>
                    </a:p>
                    <a:p>
                      <a:r>
                        <a:rPr lang="ru-RU" sz="1100" b="0" dirty="0" smtClean="0">
                          <a:solidFill>
                            <a:schemeClr val="bg2">
                              <a:lumMod val="50000"/>
                            </a:schemeClr>
                          </a:solidFill>
                        </a:rPr>
                        <a:t>1) наименование государства;</a:t>
                      </a:r>
                    </a:p>
                    <a:p>
                      <a:r>
                        <a:rPr lang="ru-RU" sz="1100" b="0" dirty="0" smtClean="0">
                          <a:solidFill>
                            <a:schemeClr val="bg2">
                              <a:lumMod val="50000"/>
                            </a:schemeClr>
                          </a:solidFill>
                        </a:rPr>
                        <a:t>2) населенный пункт (иная единица административно-территориального деления);</a:t>
                      </a:r>
                    </a:p>
                    <a:p>
                      <a:r>
                        <a:rPr lang="ru-RU" sz="1100" b="0" dirty="0" smtClean="0">
                          <a:solidFill>
                            <a:schemeClr val="bg2">
                              <a:lumMod val="50000"/>
                            </a:schemeClr>
                          </a:solidFill>
                        </a:rPr>
                        <a:t>3) почтовый адрес.</a:t>
                      </a:r>
                    </a:p>
                    <a:p>
                      <a:pPr marL="171450" indent="-171450">
                        <a:buFont typeface="Arial" panose="020B0604020202020204" pitchFamily="34" charset="0"/>
                        <a:buChar char="•"/>
                      </a:pPr>
                      <a:r>
                        <a:rPr lang="ru-RU" sz="1100" b="0" dirty="0" smtClean="0">
                          <a:solidFill>
                            <a:schemeClr val="bg2">
                              <a:lumMod val="50000"/>
                            </a:schemeClr>
                          </a:solidFill>
                        </a:rPr>
                        <a:t>	</a:t>
                      </a:r>
                      <a:r>
                        <a:rPr lang="ru-RU" sz="1100" b="1" dirty="0" smtClean="0">
                          <a:solidFill>
                            <a:schemeClr val="bg2">
                              <a:lumMod val="50000"/>
                            </a:schemeClr>
                          </a:solidFill>
                        </a:rPr>
                        <a:t>Площадь объекта </a:t>
                      </a:r>
                      <a:r>
                        <a:rPr lang="ru-RU" sz="1100" b="0" dirty="0" smtClean="0">
                          <a:solidFill>
                            <a:schemeClr val="bg2">
                              <a:lumMod val="50000"/>
                            </a:schemeClr>
                          </a:solidFill>
                        </a:rPr>
                        <a:t>недвижимого имущества указывается на основании правоустанавливающих документов. Если недвижимое имущество принадлежит служащему (работнику) на праве совместной собственности (без определения долей) или долевой собственности, указывается общая площадь данного объекта, а не площадь доли.</a:t>
                      </a:r>
                    </a:p>
                    <a:p>
                      <a:pPr marL="171450" indent="-171450">
                        <a:buFont typeface="Arial" panose="020B0604020202020204" pitchFamily="34" charset="0"/>
                        <a:buChar char="•"/>
                      </a:pPr>
                      <a:r>
                        <a:rPr lang="ru-RU" sz="1100" b="0" dirty="0" smtClean="0">
                          <a:solidFill>
                            <a:schemeClr val="bg2">
                              <a:lumMod val="50000"/>
                            </a:schemeClr>
                          </a:solidFill>
                        </a:rPr>
                        <a:t>	Информация о недвижимом имуществе, принадлежащем на праве общей долевой собственности в многоквартирном доме (например, межквартирные лестничные площадки, лестницы, лифты, лифтовые и иные шахты, коридоры, технические этажи, чердаки, подвалы и др.), не подлежит указанию в справке.</a:t>
                      </a:r>
                    </a:p>
                    <a:p>
                      <a:endParaRPr lang="ru-RU" sz="1050" b="0" dirty="0">
                        <a:solidFill>
                          <a:schemeClr val="bg2">
                            <a:lumMod val="50000"/>
                          </a:schemeClr>
                        </a:solidFill>
                      </a:endParaRPr>
                    </a:p>
                  </a:txBody>
                  <a:tcPr>
                    <a:solidFill>
                      <a:schemeClr val="bg2">
                        <a:lumMod val="40000"/>
                        <a:lumOff val="60000"/>
                      </a:schemeClr>
                    </a:solidFill>
                  </a:tcPr>
                </a:tc>
              </a:tr>
            </a:tbl>
          </a:graphicData>
        </a:graphic>
      </p:graphicFrame>
    </p:spTree>
    <p:extLst>
      <p:ext uri="{BB962C8B-B14F-4D97-AF65-F5344CB8AC3E}">
        <p14:creationId xmlns:p14="http://schemas.microsoft.com/office/powerpoint/2010/main" val="32351617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2723" y="164757"/>
            <a:ext cx="10086173" cy="6046573"/>
          </a:xfrm>
          <a:solidFill>
            <a:schemeClr val="bg1">
              <a:lumMod val="85000"/>
            </a:schemeClr>
          </a:solidFill>
        </p:spPr>
        <p:txBody>
          <a:bodyPr anchor="t">
            <a:normAutofit/>
          </a:bodyPr>
          <a:lstStyle/>
          <a:p>
            <a:pPr algn="l"/>
            <a:r>
              <a:rPr lang="ru-RU" sz="1400" b="1" cap="none" dirty="0">
                <a:solidFill>
                  <a:schemeClr val="accent6">
                    <a:lumMod val="50000"/>
                  </a:schemeClr>
                </a:solidFill>
                <a:latin typeface="+mn-lt"/>
                <a:cs typeface="Arial" panose="020B0604020202020204" pitchFamily="34" charset="0"/>
              </a:rPr>
              <a:t>Основание приобретения и источники </a:t>
            </a:r>
            <a:r>
              <a:rPr lang="ru-RU" sz="1400" b="1" cap="none" dirty="0" smtClean="0">
                <a:solidFill>
                  <a:schemeClr val="accent6">
                    <a:lumMod val="50000"/>
                  </a:schemeClr>
                </a:solidFill>
                <a:latin typeface="+mn-lt"/>
                <a:cs typeface="Arial" panose="020B0604020202020204" pitchFamily="34" charset="0"/>
              </a:rPr>
              <a:t>средств</a:t>
            </a:r>
            <a:br>
              <a:rPr lang="ru-RU" sz="1400" b="1" cap="none" dirty="0" smtClean="0">
                <a:solidFill>
                  <a:schemeClr val="accent6">
                    <a:lumMod val="50000"/>
                  </a:schemeClr>
                </a:solidFill>
                <a:latin typeface="+mn-lt"/>
                <a:cs typeface="Arial" panose="020B0604020202020204" pitchFamily="34" charset="0"/>
              </a:rPr>
            </a:br>
            <a:endParaRPr lang="ru-RU" sz="1400" i="1" cap="none" dirty="0">
              <a:solidFill>
                <a:schemeClr val="accent1">
                  <a:lumMod val="50000"/>
                </a:schemeClr>
              </a:solidFill>
              <a:latin typeface="+mn-lt"/>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138477225"/>
              </p:ext>
            </p:extLst>
          </p:nvPr>
        </p:nvGraphicFramePr>
        <p:xfrm>
          <a:off x="1268627" y="453081"/>
          <a:ext cx="9893643" cy="6104238"/>
        </p:xfrm>
        <a:graphic>
          <a:graphicData uri="http://schemas.openxmlformats.org/drawingml/2006/table">
            <a:tbl>
              <a:tblPr firstRow="1" bandRow="1">
                <a:tableStyleId>{5C22544A-7EE6-4342-B048-85BDC9FD1C3A}</a:tableStyleId>
              </a:tblPr>
              <a:tblGrid>
                <a:gridCol w="9893643"/>
              </a:tblGrid>
              <a:tr h="6104238">
                <a:tc>
                  <a:txBody>
                    <a:bodyPr/>
                    <a:lstStyle/>
                    <a:p>
                      <a:pPr marL="171450" indent="-171450">
                        <a:buFont typeface="Arial" panose="020B0604020202020204" pitchFamily="34" charset="0"/>
                        <a:buChar char="•"/>
                      </a:pPr>
                      <a:r>
                        <a:rPr lang="ru-RU" sz="900" b="0" dirty="0" smtClean="0">
                          <a:solidFill>
                            <a:schemeClr val="bg2">
                              <a:lumMod val="50000"/>
                            </a:schemeClr>
                          </a:solidFill>
                        </a:rPr>
                        <a:t>	</a:t>
                      </a:r>
                      <a:r>
                        <a:rPr lang="ru-RU" sz="1200" b="0" dirty="0" smtClean="0">
                          <a:solidFill>
                            <a:schemeClr val="accent1">
                              <a:lumMod val="50000"/>
                            </a:schemeClr>
                          </a:solidFill>
                        </a:rPr>
                        <a:t>Для каждого объекта недвижимого имущества </a:t>
                      </a:r>
                      <a:r>
                        <a:rPr lang="ru-RU" sz="1200" b="1" dirty="0" smtClean="0">
                          <a:solidFill>
                            <a:schemeClr val="accent1">
                              <a:lumMod val="50000"/>
                            </a:schemeClr>
                          </a:solidFill>
                        </a:rPr>
                        <a:t>указываются реквизиты свидетельства о государственной регистрации права собственности на недвижимое имущество</a:t>
                      </a:r>
                      <a:r>
                        <a:rPr lang="ru-RU" sz="1200" b="0" dirty="0" smtClean="0">
                          <a:solidFill>
                            <a:schemeClr val="accent1">
                              <a:lumMod val="50000"/>
                            </a:schemeClr>
                          </a:solidFill>
                        </a:rPr>
                        <a:t> и/или регистрационный номер записи в Едином государственном реестре недвижимости (ЕГРН). Также указываются наименование и реквизиты документа, являющегося основанием для приобретения права собственности на недвижимое имущество (договор купли-продажи, договор мены, договор дарения, свидетельство о праве на наследство, решение суда и др.).	</a:t>
                      </a:r>
                    </a:p>
                    <a:p>
                      <a:pPr marL="171450" indent="-171450">
                        <a:buFont typeface="Arial" panose="020B0604020202020204" pitchFamily="34" charset="0"/>
                        <a:buChar char="•"/>
                      </a:pPr>
                      <a:r>
                        <a:rPr lang="ru-RU" sz="1200" b="0" dirty="0" smtClean="0">
                          <a:solidFill>
                            <a:schemeClr val="accent1">
                              <a:lumMod val="50000"/>
                            </a:schemeClr>
                          </a:solidFill>
                        </a:rPr>
                        <a:t>	В случае </a:t>
                      </a:r>
                      <a:r>
                        <a:rPr lang="ru-RU" sz="1200" b="1" dirty="0" smtClean="0">
                          <a:solidFill>
                            <a:schemeClr val="accent1">
                              <a:lumMod val="50000"/>
                            </a:schemeClr>
                          </a:solidFill>
                        </a:rPr>
                        <a:t>если</a:t>
                      </a:r>
                      <a:r>
                        <a:rPr lang="ru-RU" sz="1200" b="0" dirty="0" smtClean="0">
                          <a:solidFill>
                            <a:schemeClr val="accent1">
                              <a:lumMod val="50000"/>
                            </a:schemeClr>
                          </a:solidFill>
                        </a:rPr>
                        <a:t> право на недвижимое имущество возникло до вступления в силу Федерального закона от 21 июля 1997 г. № 122-ФЗ </a:t>
                      </a:r>
                    </a:p>
                    <a:p>
                      <a:pPr marL="171450" indent="-171450">
                        <a:buFont typeface="Arial" panose="020B0604020202020204" pitchFamily="34" charset="0"/>
                        <a:buChar char="•"/>
                      </a:pPr>
                      <a:r>
                        <a:rPr lang="ru-RU" sz="1200" b="0" dirty="0" smtClean="0">
                          <a:solidFill>
                            <a:schemeClr val="accent1">
                              <a:lumMod val="50000"/>
                            </a:schemeClr>
                          </a:solidFill>
                        </a:rPr>
                        <a:t>«О государственной регистрации прав на недвижимое имущество и сделок с ним», свидетельство о государственной регистрации права собственности и/или запись в ЕГРН в установленном данным Законом порядке не оформлены, то </a:t>
                      </a:r>
                      <a:r>
                        <a:rPr lang="ru-RU" sz="1200" b="1" dirty="0" smtClean="0">
                          <a:solidFill>
                            <a:schemeClr val="accent1">
                              <a:lumMod val="50000"/>
                            </a:schemeClr>
                          </a:solidFill>
                        </a:rPr>
                        <a:t>указываются имеющиеся правоустанавливающие документы, подтверждающие основание приобретения права собственности </a:t>
                      </a:r>
                      <a:r>
                        <a:rPr lang="ru-RU" sz="1200" b="0" dirty="0" smtClean="0">
                          <a:solidFill>
                            <a:schemeClr val="accent1">
                              <a:lumMod val="50000"/>
                            </a:schemeClr>
                          </a:solidFill>
                        </a:rPr>
                        <a:t>(например, постановление Исполкома города N от 15.03.1995 г. № 1-345/95 о передаче недвижимого имущества в собственность и др.).</a:t>
                      </a:r>
                    </a:p>
                    <a:p>
                      <a:pPr marL="171450" indent="-171450">
                        <a:buFont typeface="Arial" panose="020B0604020202020204" pitchFamily="34" charset="0"/>
                        <a:buChar char="•"/>
                      </a:pPr>
                      <a:r>
                        <a:rPr lang="ru-RU" sz="1200" b="0" dirty="0" smtClean="0">
                          <a:solidFill>
                            <a:schemeClr val="accent1">
                              <a:lumMod val="50000"/>
                            </a:schemeClr>
                          </a:solidFill>
                        </a:rPr>
                        <a:t>	Обязательно указывать </a:t>
                      </a:r>
                      <a:r>
                        <a:rPr lang="ru-RU" sz="1200" b="1" dirty="0" smtClean="0">
                          <a:solidFill>
                            <a:schemeClr val="accent1">
                              <a:lumMod val="50000"/>
                            </a:schemeClr>
                          </a:solidFill>
                        </a:rPr>
                        <a:t>правильное, официальное наименование документов </a:t>
                      </a:r>
                      <a:r>
                        <a:rPr lang="ru-RU" sz="1200" b="0" dirty="0" smtClean="0">
                          <a:solidFill>
                            <a:schemeClr val="accent1">
                              <a:lumMod val="50000"/>
                            </a:schemeClr>
                          </a:solidFill>
                        </a:rPr>
                        <a:t>с соответствующими реквизитами, например: Свидетельство о государственной регистрации права 50 НДN 776723 от 17 марта 2010 г., Запись в ЕГРН 77:02:0014017:1994-72/004/2017-2, договор купли-продажи от 19 февраля 2017 г. и т.д.</a:t>
                      </a:r>
                    </a:p>
                    <a:p>
                      <a:pPr marL="171450" indent="-171450">
                        <a:buFont typeface="Arial" panose="020B0604020202020204" pitchFamily="34" charset="0"/>
                        <a:buChar char="•"/>
                      </a:pPr>
                      <a:r>
                        <a:rPr lang="ru-RU" sz="1200" b="0" dirty="0" smtClean="0">
                          <a:solidFill>
                            <a:schemeClr val="accent1">
                              <a:lumMod val="50000"/>
                            </a:schemeClr>
                          </a:solidFill>
                        </a:rPr>
                        <a:t>	 Обязанность сообщать сведения об источнике средств, за счет которых приобретено имущество, находящееся за пределами территории Российской Федерации, распространяется только на лиц, указанных в </a:t>
                      </a:r>
                      <a:r>
                        <a:rPr lang="ru-RU" sz="1200" b="1" dirty="0" smtClean="0">
                          <a:solidFill>
                            <a:schemeClr val="accent1">
                              <a:lumMod val="50000"/>
                            </a:schemeClr>
                          </a:solidFill>
                        </a:rPr>
                        <a:t>части 1 статьи 2 Федерального закона от 7 мая 2013 г. № 79-ФЗ</a:t>
                      </a:r>
                      <a:r>
                        <a:rPr lang="ru-RU" sz="1200" b="0" dirty="0" smtClean="0">
                          <a:solidFill>
                            <a:schemeClr val="accent1">
                              <a:lumMod val="50000"/>
                            </a:schemeClr>
                          </a:solidFill>
                        </a:rPr>
                        <a:t>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a:t>
                      </a:r>
                    </a:p>
                    <a:p>
                      <a:pPr marL="171450" indent="-171450">
                        <a:buFont typeface="Arial" panose="020B0604020202020204" pitchFamily="34" charset="0"/>
                        <a:buChar char="•"/>
                      </a:pPr>
                      <a:r>
                        <a:rPr lang="ru-RU" sz="1200" b="0" dirty="0" smtClean="0">
                          <a:solidFill>
                            <a:schemeClr val="accent1">
                              <a:lumMod val="50000"/>
                            </a:schemeClr>
                          </a:solidFill>
                        </a:rPr>
                        <a:t>	Обязанность сообщать сведения об источнике средств, за счет которых приобретено недвижимое имущество, распространяется только в отношении имущества, находящегося исключительно за пределами территории Российской Федерации.</a:t>
                      </a:r>
                    </a:p>
                    <a:p>
                      <a:pPr marL="171450" indent="-171450">
                        <a:buFont typeface="Arial" panose="020B0604020202020204" pitchFamily="34" charset="0"/>
                        <a:buChar char="•"/>
                      </a:pPr>
                      <a:r>
                        <a:rPr lang="ru-RU" sz="1200" b="0" dirty="0" smtClean="0">
                          <a:solidFill>
                            <a:schemeClr val="accent1">
                              <a:lumMod val="50000"/>
                            </a:schemeClr>
                          </a:solidFill>
                        </a:rPr>
                        <a:t>Сведения о вышеуказанном источнике отображаются в справке ежегодно, </a:t>
                      </a:r>
                      <a:r>
                        <a:rPr lang="ru-RU" sz="1200" b="1" dirty="0" smtClean="0">
                          <a:solidFill>
                            <a:schemeClr val="accent1">
                              <a:lumMod val="50000"/>
                            </a:schemeClr>
                          </a:solidFill>
                        </a:rPr>
                        <a:t>вне зависимости от года приобретения имущества</a:t>
                      </a:r>
                      <a:r>
                        <a:rPr lang="ru-RU" sz="1200" b="0" dirty="0" smtClean="0">
                          <a:solidFill>
                            <a:schemeClr val="accent1">
                              <a:lumMod val="50000"/>
                            </a:schemeClr>
                          </a:solidFill>
                        </a:rPr>
                        <a:t>.</a:t>
                      </a:r>
                    </a:p>
                    <a:p>
                      <a:endParaRPr lang="ru-RU" sz="900" b="0" dirty="0"/>
                    </a:p>
                  </a:txBody>
                  <a:tcPr>
                    <a:solidFill>
                      <a:schemeClr val="accent2">
                        <a:lumMod val="20000"/>
                        <a:lumOff val="80000"/>
                      </a:schemeClr>
                    </a:solidFill>
                  </a:tcPr>
                </a:tc>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443" y="4036541"/>
            <a:ext cx="5750010" cy="2347784"/>
          </a:xfrm>
          <a:prstGeom prst="rect">
            <a:avLst/>
          </a:prstGeom>
        </p:spPr>
      </p:pic>
    </p:spTree>
    <p:extLst>
      <p:ext uri="{BB962C8B-B14F-4D97-AF65-F5344CB8AC3E}">
        <p14:creationId xmlns:p14="http://schemas.microsoft.com/office/powerpoint/2010/main" val="3597390526"/>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2723" y="164757"/>
            <a:ext cx="10086173" cy="6046573"/>
          </a:xfrm>
          <a:solidFill>
            <a:schemeClr val="bg1">
              <a:lumMod val="85000"/>
            </a:schemeClr>
          </a:solidFill>
        </p:spPr>
        <p:txBody>
          <a:bodyPr anchor="t">
            <a:normAutofit/>
          </a:bodyPr>
          <a:lstStyle/>
          <a:p>
            <a:pPr algn="l"/>
            <a:r>
              <a:rPr lang="ru-RU" sz="1400" b="1" cap="none" dirty="0" smtClean="0">
                <a:solidFill>
                  <a:schemeClr val="accent6">
                    <a:lumMod val="50000"/>
                  </a:schemeClr>
                </a:solidFill>
                <a:latin typeface="+mn-lt"/>
                <a:cs typeface="Arial" panose="020B0604020202020204" pitchFamily="34" charset="0"/>
              </a:rPr>
              <a:t>Подраздел 3.2. Транспортные средства  </a:t>
            </a:r>
            <a:br>
              <a:rPr lang="ru-RU" sz="1400" b="1" cap="none" dirty="0" smtClean="0">
                <a:solidFill>
                  <a:schemeClr val="accent6">
                    <a:lumMod val="50000"/>
                  </a:schemeClr>
                </a:solidFill>
                <a:latin typeface="+mn-lt"/>
                <a:cs typeface="Arial" panose="020B0604020202020204" pitchFamily="34" charset="0"/>
              </a:rPr>
            </a:br>
            <a:r>
              <a:rPr lang="ru-RU" sz="1400" b="1" cap="none" dirty="0">
                <a:solidFill>
                  <a:schemeClr val="accent6">
                    <a:lumMod val="50000"/>
                  </a:schemeClr>
                </a:solidFill>
                <a:latin typeface="+mn-lt"/>
                <a:cs typeface="Arial" panose="020B0604020202020204" pitchFamily="34" charset="0"/>
              </a:rPr>
              <a:t/>
            </a:r>
            <a:br>
              <a:rPr lang="ru-RU" sz="1400" b="1" cap="none" dirty="0">
                <a:solidFill>
                  <a:schemeClr val="accent6">
                    <a:lumMod val="50000"/>
                  </a:schemeClr>
                </a:solidFill>
                <a:latin typeface="+mn-lt"/>
                <a:cs typeface="Arial" panose="020B0604020202020204" pitchFamily="34" charset="0"/>
              </a:rPr>
            </a:br>
            <a:endParaRPr lang="ru-RU" sz="1400" i="1" cap="none" dirty="0">
              <a:solidFill>
                <a:schemeClr val="accent1">
                  <a:lumMod val="50000"/>
                </a:schemeClr>
              </a:solidFill>
              <a:latin typeface="+mn-lt"/>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06934473"/>
              </p:ext>
            </p:extLst>
          </p:nvPr>
        </p:nvGraphicFramePr>
        <p:xfrm>
          <a:off x="1606378" y="510747"/>
          <a:ext cx="9481752" cy="5609968"/>
        </p:xfrm>
        <a:graphic>
          <a:graphicData uri="http://schemas.openxmlformats.org/drawingml/2006/table">
            <a:tbl>
              <a:tblPr firstRow="1" bandRow="1">
                <a:tableStyleId>{5C22544A-7EE6-4342-B048-85BDC9FD1C3A}</a:tableStyleId>
              </a:tblPr>
              <a:tblGrid>
                <a:gridCol w="9481752"/>
              </a:tblGrid>
              <a:tr h="5609968">
                <a:tc>
                  <a:txBody>
                    <a:bodyPr/>
                    <a:lstStyle/>
                    <a:p>
                      <a:r>
                        <a:rPr lang="ru-RU" sz="1000" b="0" dirty="0" smtClean="0">
                          <a:solidFill>
                            <a:srgbClr val="002060"/>
                          </a:solidFill>
                        </a:rPr>
                        <a:t>	</a:t>
                      </a:r>
                      <a:r>
                        <a:rPr lang="ru-RU" sz="1100" b="0" dirty="0" smtClean="0">
                          <a:solidFill>
                            <a:srgbClr val="002060"/>
                          </a:solidFill>
                        </a:rPr>
                        <a:t>В данном подразделе указываются сведения о транспортных средствах, находящихся в собственности, </a:t>
                      </a:r>
                      <a:r>
                        <a:rPr lang="ru-RU" sz="1400" b="1" dirty="0" smtClean="0">
                          <a:solidFill>
                            <a:srgbClr val="002060"/>
                          </a:solidFill>
                        </a:rPr>
                        <a:t>независимо от того, когда они были приобретены</a:t>
                      </a:r>
                      <a:r>
                        <a:rPr lang="ru-RU" sz="1100" b="0" dirty="0" smtClean="0">
                          <a:solidFill>
                            <a:srgbClr val="002060"/>
                          </a:solidFill>
                        </a:rPr>
                        <a:t>, в каком регионе Российской Федерации или в каком государстве зарегистрированы. </a:t>
                      </a:r>
                      <a:r>
                        <a:rPr lang="ru-RU" sz="1100" b="1" dirty="0" smtClean="0">
                          <a:solidFill>
                            <a:srgbClr val="002060"/>
                          </a:solidFill>
                        </a:rPr>
                        <a:t>Транспортные средства, переданные в пользование по доверенности, находящиеся в угоне, в залоге у банка, полностью негодные к эксплуатации, снятые с регистрационного учета и т.д., собственником которых является служащий (работник), члены его семьи, также подлежат указанию в справке</a:t>
                      </a:r>
                      <a:r>
                        <a:rPr lang="ru-RU" sz="1100" b="0" dirty="0" smtClean="0">
                          <a:solidFill>
                            <a:srgbClr val="002060"/>
                          </a:solidFill>
                        </a:rPr>
                        <a:t>. </a:t>
                      </a:r>
                    </a:p>
                    <a:p>
                      <a:endParaRPr lang="ru-RU" sz="1100" b="0" dirty="0" smtClean="0">
                        <a:solidFill>
                          <a:srgbClr val="002060"/>
                        </a:solidFill>
                      </a:endParaRPr>
                    </a:p>
                    <a:p>
                      <a:r>
                        <a:rPr lang="ru-RU" sz="1100" b="0" dirty="0" smtClean="0">
                          <a:solidFill>
                            <a:srgbClr val="002060"/>
                          </a:solidFill>
                        </a:rPr>
                        <a:t>	Если транспортное средство по состоянию на отчетную дату было зарегистрировано на служащего (работника), члена его семьи (указанные лица являлись собственниками транспортного средства), то его следует отразить в данном подразделе справки. Если на отчетную дату транспортное средство уже было отчуждено и зарегистрировано на имя покупателя, то в подразделе 3.2 справки его отражать не следует. При этом в разделе 1 справки следует указать доход от продажи транспортного средства, в том числе по схеме «трейд-ин</a:t>
                      </a:r>
                      <a:r>
                        <a:rPr lang="ru-RU" sz="1100" b="0" dirty="0" smtClean="0">
                          <a:solidFill>
                            <a:srgbClr val="002060"/>
                          </a:solidFill>
                        </a:rPr>
                        <a:t>».</a:t>
                      </a:r>
                    </a:p>
                    <a:p>
                      <a:endParaRPr lang="ru-RU" sz="1100" b="0" dirty="0" smtClean="0">
                        <a:solidFill>
                          <a:srgbClr val="002060"/>
                        </a:solidFill>
                      </a:endParaRPr>
                    </a:p>
                    <a:p>
                      <a:r>
                        <a:rPr lang="ru-RU" sz="1100" b="0" dirty="0" smtClean="0">
                          <a:solidFill>
                            <a:srgbClr val="002060"/>
                          </a:solidFill>
                        </a:rPr>
                        <a:t>	При заполнении графы «Место регистрации» указывается наименование органа внутренних дел, осуществившего регистрационный учет транспортного средства, например МО ГИБДД ТНРЭР № 2 ГУ МВД России по г. Москве, ОГИБДД ММО МВД России «</a:t>
                      </a:r>
                      <a:r>
                        <a:rPr lang="ru-RU" sz="1100" b="0" dirty="0" err="1" smtClean="0">
                          <a:solidFill>
                            <a:srgbClr val="002060"/>
                          </a:solidFill>
                        </a:rPr>
                        <a:t>Шалинский</a:t>
                      </a:r>
                      <a:r>
                        <a:rPr lang="ru-RU" sz="1100" b="0" dirty="0" smtClean="0">
                          <a:solidFill>
                            <a:srgbClr val="002060"/>
                          </a:solidFill>
                        </a:rPr>
                        <a:t>», ОГИБДД ММО МВД России по </a:t>
                      </a:r>
                      <a:r>
                        <a:rPr lang="ru-RU" sz="1100" b="0" dirty="0" err="1" smtClean="0">
                          <a:solidFill>
                            <a:srgbClr val="002060"/>
                          </a:solidFill>
                        </a:rPr>
                        <a:t>Новолялинскому</a:t>
                      </a:r>
                      <a:r>
                        <a:rPr lang="ru-RU" sz="1100" b="0" dirty="0" smtClean="0">
                          <a:solidFill>
                            <a:srgbClr val="002060"/>
                          </a:solidFill>
                        </a:rPr>
                        <a:t> району, 3 отд. МОТОТРЭР ГИБДД УВД по ЦАО г. Москвы и т.д. Указанные данные заполняются согласно свидетельству о регистрации транспортного средства</a:t>
                      </a:r>
                      <a:r>
                        <a:rPr lang="ru-RU" sz="1100" b="0" dirty="0" smtClean="0">
                          <a:solidFill>
                            <a:srgbClr val="002060"/>
                          </a:solidFill>
                        </a:rPr>
                        <a:t>.</a:t>
                      </a:r>
                    </a:p>
                    <a:p>
                      <a:endParaRPr lang="ru-RU" sz="1100" b="0" dirty="0" smtClean="0">
                        <a:solidFill>
                          <a:srgbClr val="002060"/>
                        </a:solidFill>
                      </a:endParaRPr>
                    </a:p>
                    <a:p>
                      <a:r>
                        <a:rPr lang="ru-RU" sz="1100" b="0" dirty="0" smtClean="0">
                          <a:solidFill>
                            <a:srgbClr val="002060"/>
                          </a:solidFill>
                        </a:rPr>
                        <a:t>	В </a:t>
                      </a:r>
                      <a:r>
                        <a:rPr lang="ru-RU" sz="1100" b="0" dirty="0" smtClean="0">
                          <a:solidFill>
                            <a:srgbClr val="002060"/>
                          </a:solidFill>
                        </a:rPr>
                        <a:t>строке 7 «Иные транспортные средства» подлежат указанию прицепы, зарегистрированные в установленном порядке</a:t>
                      </a:r>
                      <a:r>
                        <a:rPr lang="ru-RU" sz="1100" b="0" dirty="0" smtClean="0">
                          <a:solidFill>
                            <a:srgbClr val="002060"/>
                          </a:solidFill>
                        </a:rPr>
                        <a:t>.</a:t>
                      </a:r>
                    </a:p>
                    <a:p>
                      <a:endParaRPr lang="ru-RU" sz="1000" b="0" dirty="0" smtClean="0">
                        <a:solidFill>
                          <a:srgbClr val="002060"/>
                        </a:solidFill>
                      </a:endParaRPr>
                    </a:p>
                    <a:p>
                      <a:endParaRPr lang="ru-RU" sz="1000" b="0" dirty="0" smtClean="0">
                        <a:solidFill>
                          <a:srgbClr val="002060"/>
                        </a:solidFill>
                      </a:endParaRPr>
                    </a:p>
                    <a:p>
                      <a:endParaRPr lang="ru-RU" sz="1000" b="0" dirty="0"/>
                    </a:p>
                  </a:txBody>
                  <a:tcPr>
                    <a:solidFill>
                      <a:schemeClr val="accent2">
                        <a:lumMod val="20000"/>
                        <a:lumOff val="80000"/>
                      </a:schemeClr>
                    </a:solidFill>
                  </a:tcPr>
                </a:tc>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945" y="3637296"/>
            <a:ext cx="3267847" cy="217545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182" y="3505823"/>
            <a:ext cx="1876425" cy="2438400"/>
          </a:xfrm>
          <a:prstGeom prst="rect">
            <a:avLst/>
          </a:prstGeom>
        </p:spPr>
      </p:pic>
    </p:spTree>
    <p:extLst>
      <p:ext uri="{BB962C8B-B14F-4D97-AF65-F5344CB8AC3E}">
        <p14:creationId xmlns:p14="http://schemas.microsoft.com/office/powerpoint/2010/main" val="1303909247"/>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637" y="181233"/>
            <a:ext cx="10086173" cy="6046573"/>
          </a:xfrm>
          <a:solidFill>
            <a:schemeClr val="bg1">
              <a:lumMod val="85000"/>
            </a:schemeClr>
          </a:solidFill>
        </p:spPr>
        <p:txBody>
          <a:bodyPr anchor="t">
            <a:normAutofit/>
          </a:bodyPr>
          <a:lstStyle/>
          <a:p>
            <a:pPr algn="l"/>
            <a:r>
              <a:rPr lang="ru-RU" sz="1400" b="1" cap="none" dirty="0" smtClean="0">
                <a:solidFill>
                  <a:schemeClr val="accent6">
                    <a:lumMod val="50000"/>
                  </a:schemeClr>
                </a:solidFill>
                <a:latin typeface="+mn-lt"/>
                <a:cs typeface="Arial" panose="020B0604020202020204" pitchFamily="34" charset="0"/>
              </a:rPr>
              <a:t>Подраздел </a:t>
            </a:r>
            <a:r>
              <a:rPr lang="ru-RU" sz="1400" b="1" cap="none" dirty="0" smtClean="0">
                <a:solidFill>
                  <a:schemeClr val="accent6">
                    <a:lumMod val="50000"/>
                  </a:schemeClr>
                </a:solidFill>
                <a:latin typeface="+mn-lt"/>
                <a:cs typeface="Arial" panose="020B0604020202020204" pitchFamily="34" charset="0"/>
              </a:rPr>
              <a:t>4. Сведения о счетах в банках и иных кредитных организациях</a:t>
            </a:r>
            <a:r>
              <a:rPr lang="ru-RU" sz="1400" b="1" cap="none" dirty="0" smtClean="0">
                <a:solidFill>
                  <a:schemeClr val="accent6">
                    <a:lumMod val="50000"/>
                  </a:schemeClr>
                </a:solidFill>
                <a:latin typeface="+mn-lt"/>
                <a:cs typeface="Arial" panose="020B0604020202020204" pitchFamily="34" charset="0"/>
              </a:rPr>
              <a:t/>
            </a:r>
            <a:br>
              <a:rPr lang="ru-RU" sz="1400" b="1" cap="none" dirty="0" smtClean="0">
                <a:solidFill>
                  <a:schemeClr val="accent6">
                    <a:lumMod val="50000"/>
                  </a:schemeClr>
                </a:solidFill>
                <a:latin typeface="+mn-lt"/>
                <a:cs typeface="Arial" panose="020B0604020202020204" pitchFamily="34" charset="0"/>
              </a:rPr>
            </a:br>
            <a:r>
              <a:rPr lang="ru-RU" sz="1400" b="1" cap="none" dirty="0">
                <a:solidFill>
                  <a:schemeClr val="accent6">
                    <a:lumMod val="50000"/>
                  </a:schemeClr>
                </a:solidFill>
                <a:latin typeface="+mn-lt"/>
                <a:cs typeface="Arial" panose="020B0604020202020204" pitchFamily="34" charset="0"/>
              </a:rPr>
              <a:t/>
            </a:r>
            <a:br>
              <a:rPr lang="ru-RU" sz="1400" b="1" cap="none" dirty="0">
                <a:solidFill>
                  <a:schemeClr val="accent6">
                    <a:lumMod val="50000"/>
                  </a:schemeClr>
                </a:solidFill>
                <a:latin typeface="+mn-lt"/>
                <a:cs typeface="Arial" panose="020B0604020202020204" pitchFamily="34" charset="0"/>
              </a:rPr>
            </a:br>
            <a:endParaRPr lang="ru-RU" sz="1400" i="1" cap="none" dirty="0">
              <a:solidFill>
                <a:schemeClr val="accent1">
                  <a:lumMod val="50000"/>
                </a:schemeClr>
              </a:solidFill>
              <a:latin typeface="+mn-lt"/>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76420399"/>
              </p:ext>
            </p:extLst>
          </p:nvPr>
        </p:nvGraphicFramePr>
        <p:xfrm>
          <a:off x="1606378" y="510747"/>
          <a:ext cx="9481752" cy="5609968"/>
        </p:xfrm>
        <a:graphic>
          <a:graphicData uri="http://schemas.openxmlformats.org/drawingml/2006/table">
            <a:tbl>
              <a:tblPr firstRow="1" bandRow="1">
                <a:tableStyleId>{5C22544A-7EE6-4342-B048-85BDC9FD1C3A}</a:tableStyleId>
              </a:tblPr>
              <a:tblGrid>
                <a:gridCol w="9481752"/>
              </a:tblGrid>
              <a:tr h="5609968">
                <a:tc>
                  <a:txBody>
                    <a:bodyPr/>
                    <a:lstStyle/>
                    <a:p>
                      <a:r>
                        <a:rPr lang="ru-RU" sz="1000" b="0" dirty="0" smtClean="0">
                          <a:solidFill>
                            <a:srgbClr val="002060"/>
                          </a:solidFill>
                        </a:rPr>
                        <a:t>	</a:t>
                      </a:r>
                      <a:r>
                        <a:rPr lang="ru-RU" sz="1100" b="1" dirty="0" smtClean="0">
                          <a:solidFill>
                            <a:schemeClr val="tx1">
                              <a:lumMod val="95000"/>
                              <a:lumOff val="5000"/>
                            </a:schemeClr>
                          </a:solidFill>
                        </a:rPr>
                        <a:t>В данном разделе справки отражается информация обо всех счетах, открытых в банках и иных кредитных организациях по состоянию на отчетную дату, вне зависимости от цели их открытия и использования, в том числе:</a:t>
                      </a:r>
                    </a:p>
                    <a:p>
                      <a:r>
                        <a:rPr lang="ru-RU" sz="1100" b="0" dirty="0" smtClean="0">
                          <a:solidFill>
                            <a:schemeClr val="tx1">
                              <a:lumMod val="95000"/>
                              <a:lumOff val="5000"/>
                            </a:schemeClr>
                          </a:solidFill>
                        </a:rPr>
                        <a:t>1)	счета, на которых находятся денежные средства, принадлежащие служащему (работнику), его супруге (супругу), несовершеннолетним детям (или права на которые принадлежат данному лицу), при этом данный служащий (работник), член его семьи не является клиентом банка (в том числе индивидуальный инвестиционный счет);</a:t>
                      </a:r>
                    </a:p>
                    <a:p>
                      <a:r>
                        <a:rPr lang="ru-RU" sz="1100" b="0" dirty="0" smtClean="0">
                          <a:solidFill>
                            <a:schemeClr val="tx1">
                              <a:lumMod val="95000"/>
                              <a:lumOff val="5000"/>
                            </a:schemeClr>
                          </a:solidFill>
                        </a:rPr>
                        <a:t>2)	счета с нулевым остатком на 31 декабря отчетного года;</a:t>
                      </a:r>
                    </a:p>
                    <a:p>
                      <a:r>
                        <a:rPr lang="ru-RU" sz="1100" b="0" dirty="0" smtClean="0">
                          <a:solidFill>
                            <a:schemeClr val="tx1">
                              <a:lumMod val="95000"/>
                              <a:lumOff val="5000"/>
                            </a:schemeClr>
                          </a:solidFill>
                        </a:rPr>
                        <a:t>3)	счета, открытые для погашения кредита;</a:t>
                      </a:r>
                    </a:p>
                    <a:p>
                      <a:r>
                        <a:rPr lang="ru-RU" sz="1100" b="0" dirty="0" smtClean="0">
                          <a:solidFill>
                            <a:schemeClr val="tx1">
                              <a:lumMod val="95000"/>
                              <a:lumOff val="5000"/>
                            </a:schemeClr>
                          </a:solidFill>
                        </a:rPr>
                        <a:t>4)	счета пластиковых карт, например, различные виды социальных карт (социальная карта москвича, социальная карта студента, социальная карта учащегося), пластиковых карт для зачисления пенсии, кредитные карты;</a:t>
                      </a:r>
                    </a:p>
                    <a:p>
                      <a:r>
                        <a:rPr lang="ru-RU" sz="1100" b="0" dirty="0" smtClean="0">
                          <a:solidFill>
                            <a:schemeClr val="tx1">
                              <a:lumMod val="95000"/>
                              <a:lumOff val="5000"/>
                            </a:schemeClr>
                          </a:solidFill>
                        </a:rPr>
                        <a:t>5)	счета (вклады) в иностранных банках, расположенных за пределами Российской Федерации;</a:t>
                      </a:r>
                    </a:p>
                    <a:p>
                      <a:pPr marL="228600" indent="-228600">
                        <a:buAutoNum type="arabicParenR" startAt="6"/>
                      </a:pPr>
                      <a:r>
                        <a:rPr lang="ru-RU" sz="1100" b="0" dirty="0" smtClean="0">
                          <a:solidFill>
                            <a:schemeClr val="tx1">
                              <a:lumMod val="95000"/>
                              <a:lumOff val="5000"/>
                            </a:schemeClr>
                          </a:solidFill>
                        </a:rPr>
                        <a:t>счета, открываемые для осуществления деятельности на рынке ценных бумаг</a:t>
                      </a:r>
                      <a:r>
                        <a:rPr lang="ru-RU" sz="1100" b="1" dirty="0" smtClean="0">
                          <a:solidFill>
                            <a:schemeClr val="tx1">
                              <a:lumMod val="95000"/>
                              <a:lumOff val="5000"/>
                            </a:schemeClr>
                          </a:solidFill>
                        </a:rPr>
                        <a:t>. </a:t>
                      </a:r>
                    </a:p>
                    <a:p>
                      <a:pPr marL="0" indent="0">
                        <a:buNone/>
                      </a:pPr>
                      <a:endParaRPr lang="ru-RU" sz="1100" b="1" dirty="0" smtClean="0">
                        <a:solidFill>
                          <a:schemeClr val="tx1">
                            <a:lumMod val="95000"/>
                            <a:lumOff val="5000"/>
                          </a:schemeClr>
                        </a:solidFill>
                      </a:endParaRPr>
                    </a:p>
                    <a:p>
                      <a:r>
                        <a:rPr lang="ru-RU" sz="1000" b="0" dirty="0" smtClean="0">
                          <a:solidFill>
                            <a:srgbClr val="002060"/>
                          </a:solidFill>
                        </a:rPr>
                        <a:t>	</a:t>
                      </a:r>
                      <a:r>
                        <a:rPr lang="ru-RU" sz="1100" b="1" i="1" dirty="0" smtClean="0">
                          <a:solidFill>
                            <a:schemeClr val="accent6">
                              <a:lumMod val="50000"/>
                            </a:schemeClr>
                          </a:solidFill>
                        </a:rPr>
                        <a:t>В графе «Наименование и адрес банка или иной кредитной организации» рекомендуется указывать юридический адрес отделения банка или иной кредитной организации, в котором был открыт соответствующий счет.</a:t>
                      </a:r>
                    </a:p>
                    <a:p>
                      <a:r>
                        <a:rPr lang="ru-RU" sz="1100" b="0" i="1" dirty="0" smtClean="0">
                          <a:solidFill>
                            <a:schemeClr val="accent6">
                              <a:lumMod val="50000"/>
                            </a:schemeClr>
                          </a:solidFill>
                        </a:rPr>
                        <a:t>	</a:t>
                      </a:r>
                    </a:p>
                    <a:p>
                      <a:r>
                        <a:rPr lang="ru-RU" sz="1100" b="0" i="1" dirty="0" smtClean="0">
                          <a:solidFill>
                            <a:schemeClr val="accent6">
                              <a:lumMod val="50000"/>
                            </a:schemeClr>
                          </a:solidFill>
                        </a:rPr>
                        <a:t>Подлежит указанию информация о счетах пластиковых карт даже в случаях окончания срока действия этих карт (их блокировки), если счет данной карты не был закрыт банком или иной кредитной организацией по письменному заявлению держателя карты.</a:t>
                      </a:r>
                    </a:p>
                    <a:p>
                      <a:endParaRPr lang="ru-RU" sz="1100" b="0" i="1" dirty="0" smtClean="0">
                        <a:solidFill>
                          <a:schemeClr val="accent6">
                            <a:lumMod val="50000"/>
                          </a:schemeClr>
                        </a:solidFill>
                      </a:endParaRPr>
                    </a:p>
                    <a:p>
                      <a:r>
                        <a:rPr lang="ru-RU" sz="1100" b="0" i="1" dirty="0" smtClean="0">
                          <a:solidFill>
                            <a:schemeClr val="accent6">
                              <a:lumMod val="50000"/>
                            </a:schemeClr>
                          </a:solidFill>
                        </a:rPr>
                        <a:t>	</a:t>
                      </a:r>
                      <a:r>
                        <a:rPr lang="ru-RU" sz="1100" b="1" i="1" dirty="0" smtClean="0">
                          <a:solidFill>
                            <a:schemeClr val="accent6">
                              <a:lumMod val="50000"/>
                            </a:schemeClr>
                          </a:solidFill>
                        </a:rPr>
                        <a:t>Служащие (работники), являющиеся держателями зарплатных карт, указывают их в данном разделе, отражая соответственно наименование и адрес банка или иной кредитной организации, вид и валюту счета, дату открытия счета и остаток на карте по состоянию на 31 декабря отчетного года. Счет зарплатной карты, как правило, текущий. </a:t>
                      </a:r>
                    </a:p>
                    <a:p>
                      <a:endParaRPr lang="ru-RU" sz="1100" b="0" i="1" dirty="0" smtClean="0">
                        <a:solidFill>
                          <a:schemeClr val="accent6">
                            <a:lumMod val="50000"/>
                          </a:schemeClr>
                        </a:solidFill>
                      </a:endParaRPr>
                    </a:p>
                    <a:p>
                      <a:r>
                        <a:rPr lang="ru-RU" sz="1100" b="0" i="1" dirty="0" smtClean="0">
                          <a:solidFill>
                            <a:schemeClr val="accent6">
                              <a:lumMod val="50000"/>
                            </a:schemeClr>
                          </a:solidFill>
                        </a:rPr>
                        <a:t>	При наличии кредитной карты соответствующие данные (наименование и адрес банка или иной кредитной организации, вид и валюта счета, дата открытия счета) указываются в разделе 4 и отражаются в справке лица, на которого оформлен кредитный договор. Учитывая, что средства на кредитной карте отражают обязательства ее держателя перед кредитным учреждением, а не сумму на счете, в графе «остаток на счете» указывается ноль «0». </a:t>
                      </a:r>
                    </a:p>
                    <a:p>
                      <a:endParaRPr lang="ru-RU" sz="1100" b="0" i="1" dirty="0" smtClean="0">
                        <a:solidFill>
                          <a:schemeClr val="accent6">
                            <a:lumMod val="50000"/>
                          </a:schemeClr>
                        </a:solidFill>
                      </a:endParaRPr>
                    </a:p>
                    <a:p>
                      <a:r>
                        <a:rPr lang="ru-RU" sz="1100" b="0" i="1" dirty="0" smtClean="0">
                          <a:solidFill>
                            <a:schemeClr val="accent6">
                              <a:lumMod val="50000"/>
                            </a:schemeClr>
                          </a:solidFill>
                        </a:rPr>
                        <a:t>	</a:t>
                      </a:r>
                      <a:r>
                        <a:rPr lang="ru-RU" sz="1100" b="1" i="1" dirty="0" smtClean="0">
                          <a:solidFill>
                            <a:schemeClr val="accent6">
                              <a:lumMod val="50000"/>
                            </a:schemeClr>
                          </a:solidFill>
                        </a:rPr>
                        <a:t>Денежные средства, размещенные держателем на кредитной карте и не «списанные» банком или кредитной организацией до 31 декабря или иной отчетной даты в счет имеющейся задолженности, в справке указываются как принадлежащие держателю денежные средства, т.е. положительный остаток.</a:t>
                      </a:r>
                    </a:p>
                    <a:p>
                      <a:endParaRPr lang="ru-RU" sz="1000" b="0" i="1" dirty="0">
                        <a:solidFill>
                          <a:schemeClr val="accent6">
                            <a:lumMod val="50000"/>
                          </a:schemeClr>
                        </a:solidFill>
                      </a:endParaRPr>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3435563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637" y="181233"/>
            <a:ext cx="10086173" cy="6046573"/>
          </a:xfrm>
          <a:solidFill>
            <a:schemeClr val="bg1">
              <a:lumMod val="85000"/>
            </a:schemeClr>
          </a:solidFill>
        </p:spPr>
        <p:txBody>
          <a:bodyPr anchor="t">
            <a:normAutofit/>
          </a:bodyPr>
          <a:lstStyle/>
          <a:p>
            <a:pPr algn="l"/>
            <a:r>
              <a:rPr lang="ru-RU" sz="1400" b="1" cap="none" dirty="0" smtClean="0">
                <a:solidFill>
                  <a:schemeClr val="accent6">
                    <a:lumMod val="50000"/>
                  </a:schemeClr>
                </a:solidFill>
                <a:latin typeface="+mn-lt"/>
                <a:cs typeface="Arial" panose="020B0604020202020204" pitchFamily="34" charset="0"/>
              </a:rPr>
              <a:t>Подраздел </a:t>
            </a:r>
            <a:r>
              <a:rPr lang="ru-RU" sz="1400" b="1" cap="none" dirty="0">
                <a:solidFill>
                  <a:schemeClr val="accent6">
                    <a:lumMod val="50000"/>
                  </a:schemeClr>
                </a:solidFill>
                <a:latin typeface="+mn-lt"/>
                <a:cs typeface="Arial" panose="020B0604020202020204" pitchFamily="34" charset="0"/>
              </a:rPr>
              <a:t>5</a:t>
            </a:r>
            <a:r>
              <a:rPr lang="ru-RU" sz="1400" b="1" cap="none" dirty="0" smtClean="0">
                <a:solidFill>
                  <a:schemeClr val="accent6">
                    <a:lumMod val="50000"/>
                  </a:schemeClr>
                </a:solidFill>
                <a:latin typeface="+mn-lt"/>
                <a:cs typeface="Arial" panose="020B0604020202020204" pitchFamily="34" charset="0"/>
              </a:rPr>
              <a:t>.  Сведения о ценных бумагах</a:t>
            </a:r>
            <a:endParaRPr lang="ru-RU" sz="1400" i="1" cap="none" dirty="0">
              <a:solidFill>
                <a:schemeClr val="accent1">
                  <a:lumMod val="50000"/>
                </a:schemeClr>
              </a:solidFill>
              <a:latin typeface="+mn-lt"/>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30072463"/>
              </p:ext>
            </p:extLst>
          </p:nvPr>
        </p:nvGraphicFramePr>
        <p:xfrm>
          <a:off x="1606378" y="510747"/>
          <a:ext cx="9481752" cy="5609968"/>
        </p:xfrm>
        <a:graphic>
          <a:graphicData uri="http://schemas.openxmlformats.org/drawingml/2006/table">
            <a:tbl>
              <a:tblPr firstRow="1" bandRow="1">
                <a:tableStyleId>{5C22544A-7EE6-4342-B048-85BDC9FD1C3A}</a:tableStyleId>
              </a:tblPr>
              <a:tblGrid>
                <a:gridCol w="9481752"/>
              </a:tblGrid>
              <a:tr h="5609968">
                <a:tc>
                  <a:txBody>
                    <a:bodyPr/>
                    <a:lstStyle/>
                    <a:p>
                      <a:r>
                        <a:rPr lang="ru-RU" sz="1000" b="0" dirty="0" smtClean="0">
                          <a:solidFill>
                            <a:srgbClr val="002060"/>
                          </a:solidFill>
                        </a:rPr>
                        <a:t>	</a:t>
                      </a:r>
                      <a:r>
                        <a:rPr lang="ru-RU" sz="1100" b="1" dirty="0" smtClean="0">
                          <a:solidFill>
                            <a:schemeClr val="bg1"/>
                          </a:solidFill>
                        </a:rPr>
                        <a:t>В данном разделе указываются сведения об имеющихся ценных бумагах, долях участия в уставных капиталах коммерческих организаций и фондах. Доход от имеющихся ценных бумаг указывается в разделе 1 «Сведения о доходах» (строка 5 «Доход от ценных бумаг и долей участия в коммерческих организациях»).</a:t>
                      </a:r>
                    </a:p>
                    <a:p>
                      <a:r>
                        <a:rPr lang="ru-RU" sz="1100" b="1" dirty="0" smtClean="0">
                          <a:solidFill>
                            <a:schemeClr val="bg1"/>
                          </a:solidFill>
                        </a:rPr>
                        <a:t>Подраздел 5.1. Акции и иное участие в коммерческих организациях и фондах</a:t>
                      </a:r>
                    </a:p>
                    <a:p>
                      <a:endParaRPr lang="ru-RU" sz="1100" b="1" dirty="0" smtClean="0">
                        <a:solidFill>
                          <a:schemeClr val="bg1"/>
                        </a:solidFill>
                      </a:endParaRPr>
                    </a:p>
                    <a:p>
                      <a:r>
                        <a:rPr lang="ru-RU" sz="1100" b="1" dirty="0" smtClean="0">
                          <a:solidFill>
                            <a:schemeClr val="bg1"/>
                          </a:solidFill>
                        </a:rPr>
                        <a:t>	Уставный капитал указывается согласно учредительным документам организации по состоянию на отчетную дату. Для уставных капиталов, выраженных в иностранной валюте, уставный капитал указывается в рублях по курсу Банка России на отчетную дату. Сведения об официальных курсах валют на заданную дату, устанавливаемые Центральным банком Российской Федерации, размещены на его официальном сайте: http://www.cbr.ru/currency_base/daily.aspx.</a:t>
                      </a:r>
                    </a:p>
                    <a:p>
                      <a:r>
                        <a:rPr lang="ru-RU" sz="1100" b="1" dirty="0" smtClean="0">
                          <a:solidFill>
                            <a:schemeClr val="bg1"/>
                          </a:solidFill>
                        </a:rPr>
                        <a:t>Если законодательством не предусмотрено формирование уставного капитала, то указывается «0 руб.».</a:t>
                      </a:r>
                    </a:p>
                    <a:p>
                      <a:endParaRPr lang="ru-RU" sz="1100" b="1" dirty="0" smtClean="0">
                        <a:solidFill>
                          <a:schemeClr val="bg1"/>
                        </a:solidFill>
                      </a:endParaRPr>
                    </a:p>
                    <a:p>
                      <a:r>
                        <a:rPr lang="ru-RU" sz="1100" b="1" dirty="0" smtClean="0">
                          <a:solidFill>
                            <a:schemeClr val="bg1"/>
                          </a:solidFill>
                        </a:rPr>
                        <a:t>	Доля участия выражается в процентах от уставного капитала. Для акционерных обществ указываются также номинальная стоимость и количество акций.</a:t>
                      </a:r>
                    </a:p>
                    <a:p>
                      <a:endParaRPr lang="ru-RU" sz="1000" b="0" dirty="0" smtClean="0">
                        <a:solidFill>
                          <a:schemeClr val="bg1"/>
                        </a:solidFill>
                      </a:endParaRPr>
                    </a:p>
                    <a:p>
                      <a:endParaRPr lang="ru-RU" sz="1000" b="0" dirty="0" smtClean="0">
                        <a:solidFill>
                          <a:schemeClr val="bg1"/>
                        </a:solidFill>
                      </a:endParaRPr>
                    </a:p>
                    <a:p>
                      <a:r>
                        <a:rPr lang="ru-RU" sz="1400" b="1" dirty="0" smtClean="0">
                          <a:solidFill>
                            <a:schemeClr val="bg1"/>
                          </a:solidFill>
                        </a:rPr>
                        <a:t>Подраздел 5.2. Иные ценные бумаги</a:t>
                      </a:r>
                    </a:p>
                    <a:p>
                      <a:r>
                        <a:rPr lang="ru-RU" sz="1000" b="0" dirty="0" smtClean="0">
                          <a:solidFill>
                            <a:schemeClr val="bg1"/>
                          </a:solidFill>
                        </a:rPr>
                        <a:t>	</a:t>
                      </a:r>
                      <a:r>
                        <a:rPr lang="ru-RU" sz="1100" b="0" i="1" dirty="0" smtClean="0">
                          <a:solidFill>
                            <a:schemeClr val="bg1"/>
                          </a:solidFill>
                        </a:rPr>
                        <a:t>К ценным бумагам относятся акция, вексель, закладная, инвестиционный пай паевого инвестиционного фонда, коносамент, облигация, чек, сберегательный сертификат, и иные ценные бумаги, названные в таком качестве в законе или признанные таковыми в установленном законом порядке, а также ценные бумаги иностранных эмитентов. </a:t>
                      </a:r>
                    </a:p>
                    <a:p>
                      <a:r>
                        <a:rPr lang="ru-RU" sz="1100" b="0" i="1" dirty="0" smtClean="0">
                          <a:solidFill>
                            <a:schemeClr val="bg1"/>
                          </a:solidFill>
                        </a:rPr>
                        <a:t>Государственный сертификат на материнский (семейный) капитал не является ценной бумагой и не подлежит указанию в подразделе 5.2 справки.</a:t>
                      </a:r>
                    </a:p>
                    <a:p>
                      <a:r>
                        <a:rPr lang="ru-RU" sz="1100" b="0" i="1" dirty="0" smtClean="0">
                          <a:solidFill>
                            <a:schemeClr val="bg1"/>
                          </a:solidFill>
                        </a:rPr>
                        <a:t>	В подразделе 5.2 указываются все ценные бумаги по видам (облигации, векселя и другие), за исключением акций, указанных в подразделе 5.1</a:t>
                      </a:r>
                    </a:p>
                    <a:p>
                      <a:r>
                        <a:rPr lang="ru-RU" sz="1100" b="0" i="1" dirty="0" smtClean="0">
                          <a:solidFill>
                            <a:schemeClr val="bg1"/>
                          </a:solidFill>
                        </a:rPr>
                        <a:t>	В графе «Общая стоимость» указывается общая стоимость ценных бумаг данного вида исходя из стоимости их приобретения (если ее нельзя определить - исходя из рыночной стоимости или номинальной стоимости). Для обязательств, выраженных в иностранной валюте, стоимость указывается в рублях по курсу Банка России на отчетную дату. Сведения об официальных курсах валют на заданную дату, устанавливаемые Центральным банком Российской Федерации, размещены на его официальном сайте: http://www.cbr.ru/currency_base/daily.aspx.</a:t>
                      </a:r>
                    </a:p>
                    <a:p>
                      <a:endParaRPr lang="ru-RU" sz="1000" b="0" i="1" dirty="0">
                        <a:solidFill>
                          <a:schemeClr val="accent6">
                            <a:lumMod val="50000"/>
                          </a:schemeClr>
                        </a:solidFill>
                      </a:endParaRPr>
                    </a:p>
                  </a:txBody>
                  <a:tcPr>
                    <a:solidFill>
                      <a:schemeClr val="accent1">
                        <a:lumMod val="50000"/>
                      </a:schemeClr>
                    </a:solidFill>
                  </a:tcPr>
                </a:tc>
              </a:tr>
            </a:tbl>
          </a:graphicData>
        </a:graphic>
      </p:graphicFrame>
    </p:spTree>
    <p:extLst>
      <p:ext uri="{BB962C8B-B14F-4D97-AF65-F5344CB8AC3E}">
        <p14:creationId xmlns:p14="http://schemas.microsoft.com/office/powerpoint/2010/main" val="290284806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1008149" cy="6407316"/>
          </a:xfrm>
        </p:spPr>
        <p:txBody>
          <a:bodyPr anchor="t">
            <a:normAutofit/>
          </a:bodyPr>
          <a:lstStyle/>
          <a:p>
            <a:r>
              <a:rPr lang="ru-RU" sz="3200" b="1" cap="none" dirty="0" smtClean="0">
                <a:solidFill>
                  <a:srgbClr val="002060"/>
                </a:solidFill>
                <a:latin typeface="Segoe UI Light" panose="020B0502040204020203" pitchFamily="34" charset="0"/>
              </a:rPr>
              <a:t>Требованиями антикоррупционного законодательства </a:t>
            </a:r>
            <a:br>
              <a:rPr lang="ru-RU" sz="3200" b="1" cap="none" dirty="0" smtClean="0">
                <a:solidFill>
                  <a:srgbClr val="002060"/>
                </a:solidFill>
                <a:latin typeface="Segoe UI Light" panose="020B0502040204020203" pitchFamily="34" charset="0"/>
              </a:rPr>
            </a:br>
            <a:r>
              <a:rPr lang="ru-RU" sz="3200" b="1" cap="none" dirty="0" smtClean="0">
                <a:solidFill>
                  <a:srgbClr val="FF0000"/>
                </a:solidFill>
                <a:latin typeface="Segoe UI Light" panose="020B0502040204020203" pitchFamily="34" charset="0"/>
              </a:rPr>
              <a:t>не предусматривается </a:t>
            </a:r>
            <a:r>
              <a:rPr lang="ru-RU" sz="3200" b="1" cap="none" dirty="0" smtClean="0">
                <a:solidFill>
                  <a:srgbClr val="002060"/>
                </a:solidFill>
                <a:latin typeface="Segoe UI Light" panose="020B0502040204020203" pitchFamily="34" charset="0"/>
              </a:rPr>
              <a:t>освобождение служащего от обязанности предоставлять сведения:</a:t>
            </a:r>
            <a:br>
              <a:rPr lang="ru-RU" sz="3200" b="1" cap="none" dirty="0" smtClean="0">
                <a:solidFill>
                  <a:srgbClr val="002060"/>
                </a:solidFill>
                <a:latin typeface="Segoe UI Light" panose="020B0502040204020203" pitchFamily="34" charset="0"/>
              </a:rPr>
            </a:br>
            <a:r>
              <a:rPr lang="ru-RU" sz="3200" b="1" cap="none" dirty="0">
                <a:solidFill>
                  <a:srgbClr val="002060"/>
                </a:solidFill>
                <a:latin typeface="Segoe UI Light" panose="020B0502040204020203" pitchFamily="34" charset="0"/>
              </a:rPr>
              <a:t/>
            </a:r>
            <a:br>
              <a:rPr lang="ru-RU" sz="3200" b="1" cap="none" dirty="0">
                <a:solidFill>
                  <a:srgbClr val="002060"/>
                </a:solidFill>
                <a:latin typeface="Segoe UI Light" panose="020B0502040204020203" pitchFamily="34" charset="0"/>
              </a:rPr>
            </a:br>
            <a:r>
              <a:rPr lang="ru-RU" sz="2000" cap="none" dirty="0" smtClean="0">
                <a:solidFill>
                  <a:schemeClr val="accent2">
                    <a:lumMod val="50000"/>
                  </a:schemeClr>
                </a:solidFill>
              </a:rPr>
              <a:t>- в период  нахождения его в отпуске (ежегодный оплачиваемый отпуск, отпуск без сохранения денежного содержания, отпуск по уходу за ребенком и другие предусмотренные законодательством отпуска);</a:t>
            </a:r>
            <a:br>
              <a:rPr lang="ru-RU" sz="2000" cap="none" dirty="0" smtClean="0">
                <a:solidFill>
                  <a:schemeClr val="accent2">
                    <a:lumMod val="50000"/>
                  </a:schemeClr>
                </a:solidFill>
              </a:rPr>
            </a:br>
            <a:r>
              <a:rPr lang="ru-RU" sz="2000" cap="none" dirty="0">
                <a:solidFill>
                  <a:schemeClr val="accent2">
                    <a:lumMod val="50000"/>
                  </a:schemeClr>
                </a:solidFill>
              </a:rPr>
              <a:t/>
            </a:r>
            <a:br>
              <a:rPr lang="ru-RU" sz="2000" cap="none" dirty="0">
                <a:solidFill>
                  <a:schemeClr val="accent2">
                    <a:lumMod val="50000"/>
                  </a:schemeClr>
                </a:solidFill>
              </a:rPr>
            </a:br>
            <a:r>
              <a:rPr lang="ru-RU" sz="2000" cap="none" dirty="0" smtClean="0">
                <a:solidFill>
                  <a:schemeClr val="accent2">
                    <a:lumMod val="50000"/>
                  </a:schemeClr>
                </a:solidFill>
              </a:rPr>
              <a:t>- в период временной нетрудоспособности;</a:t>
            </a:r>
            <a:r>
              <a:rPr lang="ru-RU" sz="2000" cap="none" dirty="0">
                <a:solidFill>
                  <a:schemeClr val="accent2">
                    <a:lumMod val="50000"/>
                  </a:schemeClr>
                </a:solidFill>
              </a:rPr>
              <a:t/>
            </a:r>
            <a:br>
              <a:rPr lang="ru-RU" sz="2000" cap="none" dirty="0">
                <a:solidFill>
                  <a:schemeClr val="accent2">
                    <a:lumMod val="50000"/>
                  </a:schemeClr>
                </a:solidFill>
              </a:rPr>
            </a:br>
            <a:r>
              <a:rPr lang="ru-RU" sz="2000" cap="none" dirty="0" smtClean="0">
                <a:solidFill>
                  <a:schemeClr val="accent2">
                    <a:lumMod val="50000"/>
                  </a:schemeClr>
                </a:solidFill>
              </a:rPr>
              <a:t/>
            </a:r>
            <a:br>
              <a:rPr lang="ru-RU" sz="2000" cap="none" dirty="0" smtClean="0">
                <a:solidFill>
                  <a:schemeClr val="accent2">
                    <a:lumMod val="50000"/>
                  </a:schemeClr>
                </a:solidFill>
              </a:rPr>
            </a:br>
            <a:r>
              <a:rPr lang="ru-RU" sz="2000" cap="none" dirty="0" smtClean="0">
                <a:solidFill>
                  <a:schemeClr val="accent2">
                    <a:lumMod val="50000"/>
                  </a:schemeClr>
                </a:solidFill>
              </a:rPr>
              <a:t>- в иной период неисполнения должностных обязанностей     </a:t>
            </a:r>
            <a:br>
              <a:rPr lang="ru-RU" sz="2000" cap="none" dirty="0" smtClean="0">
                <a:solidFill>
                  <a:schemeClr val="accent2">
                    <a:lumMod val="50000"/>
                  </a:schemeClr>
                </a:solidFill>
              </a:rPr>
            </a:br>
            <a:r>
              <a:rPr lang="ru-RU" sz="2000" cap="none" dirty="0">
                <a:solidFill>
                  <a:schemeClr val="accent2">
                    <a:lumMod val="50000"/>
                  </a:schemeClr>
                </a:solidFill>
              </a:rPr>
              <a:t/>
            </a:r>
            <a:br>
              <a:rPr lang="ru-RU" sz="2000" cap="none" dirty="0">
                <a:solidFill>
                  <a:schemeClr val="accent2">
                    <a:lumMod val="50000"/>
                  </a:schemeClr>
                </a:solidFill>
              </a:rPr>
            </a:br>
            <a:endParaRPr lang="ru-RU" sz="2000" cap="none" dirty="0">
              <a:solidFill>
                <a:schemeClr val="accent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264" y="4359558"/>
            <a:ext cx="3004475" cy="2154152"/>
          </a:xfrm>
          <a:prstGeom prst="rect">
            <a:avLst/>
          </a:prstGeom>
        </p:spPr>
      </p:pic>
    </p:spTree>
    <p:extLst>
      <p:ext uri="{BB962C8B-B14F-4D97-AF65-F5344CB8AC3E}">
        <p14:creationId xmlns:p14="http://schemas.microsoft.com/office/powerpoint/2010/main" val="424430254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637" y="181233"/>
            <a:ext cx="10086173" cy="6046573"/>
          </a:xfrm>
          <a:solidFill>
            <a:schemeClr val="bg1">
              <a:lumMod val="85000"/>
            </a:schemeClr>
          </a:solidFill>
        </p:spPr>
        <p:txBody>
          <a:bodyPr anchor="t">
            <a:normAutofit/>
          </a:bodyPr>
          <a:lstStyle/>
          <a:p>
            <a:pPr algn="l"/>
            <a:r>
              <a:rPr lang="ru-RU" sz="1400" b="1" cap="none" dirty="0" smtClean="0">
                <a:solidFill>
                  <a:schemeClr val="accent6">
                    <a:lumMod val="50000"/>
                  </a:schemeClr>
                </a:solidFill>
                <a:latin typeface="+mn-lt"/>
                <a:cs typeface="Arial" panose="020B0604020202020204" pitchFamily="34" charset="0"/>
              </a:rPr>
              <a:t>Подраздел </a:t>
            </a:r>
            <a:r>
              <a:rPr lang="ru-RU" sz="1400" b="1" cap="none" dirty="0" smtClean="0">
                <a:solidFill>
                  <a:schemeClr val="accent6">
                    <a:lumMod val="50000"/>
                  </a:schemeClr>
                </a:solidFill>
                <a:latin typeface="+mn-lt"/>
                <a:cs typeface="Arial" panose="020B0604020202020204" pitchFamily="34" charset="0"/>
              </a:rPr>
              <a:t>6.  Сведения об обязательствах имущественного характера</a:t>
            </a:r>
            <a:endParaRPr lang="ru-RU" sz="1400" i="1" cap="none" dirty="0">
              <a:solidFill>
                <a:schemeClr val="accent1">
                  <a:lumMod val="50000"/>
                </a:schemeClr>
              </a:solidFill>
              <a:latin typeface="+mn-lt"/>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51500554"/>
              </p:ext>
            </p:extLst>
          </p:nvPr>
        </p:nvGraphicFramePr>
        <p:xfrm>
          <a:off x="1606378" y="510747"/>
          <a:ext cx="9481752" cy="5609968"/>
        </p:xfrm>
        <a:graphic>
          <a:graphicData uri="http://schemas.openxmlformats.org/drawingml/2006/table">
            <a:tbl>
              <a:tblPr firstRow="1" bandRow="1">
                <a:tableStyleId>{5C22544A-7EE6-4342-B048-85BDC9FD1C3A}</a:tableStyleId>
              </a:tblPr>
              <a:tblGrid>
                <a:gridCol w="9481752"/>
              </a:tblGrid>
              <a:tr h="5609968">
                <a:tc>
                  <a:txBody>
                    <a:bodyPr/>
                    <a:lstStyle/>
                    <a:p>
                      <a:r>
                        <a:rPr lang="ru-RU" sz="1000" b="0" dirty="0" smtClean="0">
                          <a:solidFill>
                            <a:srgbClr val="002060"/>
                          </a:solidFill>
                        </a:rPr>
                        <a:t>	</a:t>
                      </a:r>
                      <a:r>
                        <a:rPr lang="ru-RU" sz="1200" b="1" dirty="0" smtClean="0">
                          <a:solidFill>
                            <a:schemeClr val="accent6">
                              <a:lumMod val="50000"/>
                            </a:schemeClr>
                          </a:solidFill>
                        </a:rPr>
                        <a:t>Подраздел 6.1. Объекты недвижимого имущества, находящиеся в пользовании</a:t>
                      </a:r>
                    </a:p>
                    <a:p>
                      <a:r>
                        <a:rPr lang="ru-RU" sz="1000" b="1" i="1" dirty="0" smtClean="0">
                          <a:solidFill>
                            <a:schemeClr val="accent2">
                              <a:lumMod val="50000"/>
                            </a:schemeClr>
                          </a:solidFill>
                        </a:rPr>
                        <a:t>В данном подразделе указывается недвижимое имущество (муниципальное, ведомственное, арендованное и т.п.), находящееся во временном пользовании (не в собственности) служащего (работника), его супруги (супруга), несовершеннолетних детей, а также основание пользования (договор аренды, фактическое предоставление и другие). </a:t>
                      </a:r>
                    </a:p>
                    <a:p>
                      <a:r>
                        <a:rPr lang="ru-RU" sz="1000" b="1" i="1" dirty="0" smtClean="0">
                          <a:solidFill>
                            <a:schemeClr val="accent2">
                              <a:lumMod val="50000"/>
                            </a:schemeClr>
                          </a:solidFill>
                        </a:rPr>
                        <a:t>1.	При заполнении данного подраздела требуется указывать объекты недвижимого имущества, которые находятся в пользовании служащего (работника) и (или) членов его семьи на основании заключенных договоров (аренда, безвозмездное пользование и т.д.) или в результате фактического предоставления в пользование.</a:t>
                      </a:r>
                    </a:p>
                    <a:p>
                      <a:r>
                        <a:rPr lang="ru-RU" sz="1000" b="1" i="1" dirty="0" smtClean="0">
                          <a:solidFill>
                            <a:schemeClr val="accent2">
                              <a:lumMod val="50000"/>
                            </a:schemeClr>
                          </a:solidFill>
                        </a:rPr>
                        <a:t>Не требуется в справке одного из супругов указывать объекты недвижимости, находящиеся в собственности другого супруга, при условии, что эти объекты указаны в разделе 3.1 соответствующей справки.</a:t>
                      </a:r>
                    </a:p>
                    <a:p>
                      <a:r>
                        <a:rPr lang="ru-RU" sz="1000" b="1" i="1" dirty="0" smtClean="0">
                          <a:solidFill>
                            <a:schemeClr val="accent2">
                              <a:lumMod val="50000"/>
                            </a:schemeClr>
                          </a:solidFill>
                        </a:rPr>
                        <a:t>2.	 Данный подраздел заполняется в обязательном порядке теми служащими (работниками), членами их семьи, которые по месту прохождения службы или месту работы (например, в соответствующем субъекте Российской Федерации) имеют временную регистрацию.</a:t>
                      </a:r>
                    </a:p>
                    <a:p>
                      <a:r>
                        <a:rPr lang="ru-RU" sz="1000" b="1" i="1" dirty="0" smtClean="0">
                          <a:solidFill>
                            <a:schemeClr val="accent2">
                              <a:lumMod val="50000"/>
                            </a:schemeClr>
                          </a:solidFill>
                        </a:rPr>
                        <a:t>3.	В том числе указанию подлежат сведения о жилом помещении (дом, квартира, комната), нежилом помещении, земельном участке, гараже и т.д.:</a:t>
                      </a:r>
                    </a:p>
                    <a:p>
                      <a:r>
                        <a:rPr lang="ru-RU" sz="1000" b="1" i="1" dirty="0" smtClean="0">
                          <a:solidFill>
                            <a:schemeClr val="accent2">
                              <a:lumMod val="50000"/>
                            </a:schemeClr>
                          </a:solidFill>
                        </a:rPr>
                        <a:t>1) не принадлежащем служащему (работнику) или членам его семьи на праве собственности или на праве нанимателя, но в котором у служащего (работника), членов его семьи имеется регистрация (постоянная или временная), за исключением, в том числе случая, когда лицо, супруга (супруг), несовершеннолетние дети зарегистрированы по адресу административного здания, являющегося местом прохождения федеральной государственной службы;</a:t>
                      </a:r>
                    </a:p>
                    <a:p>
                      <a:r>
                        <a:rPr lang="ru-RU" sz="1000" b="1" i="1" dirty="0" smtClean="0">
                          <a:solidFill>
                            <a:schemeClr val="accent2">
                              <a:lumMod val="50000"/>
                            </a:schemeClr>
                          </a:solidFill>
                        </a:rPr>
                        <a:t>2) где служащий (работник), члены его семьи фактически проживают без заключения договора аренды, безвозмездного пользования или социального найма;</a:t>
                      </a:r>
                    </a:p>
                    <a:p>
                      <a:r>
                        <a:rPr lang="ru-RU" sz="1000" b="1" i="1" dirty="0" smtClean="0">
                          <a:solidFill>
                            <a:schemeClr val="accent2">
                              <a:lumMod val="50000"/>
                            </a:schemeClr>
                          </a:solidFill>
                        </a:rPr>
                        <a:t>3) занимаемых по договору аренды (найма, поднайма);</a:t>
                      </a:r>
                    </a:p>
                    <a:p>
                      <a:r>
                        <a:rPr lang="ru-RU" sz="1000" b="1" i="1" dirty="0" smtClean="0">
                          <a:solidFill>
                            <a:schemeClr val="accent2">
                              <a:lumMod val="50000"/>
                            </a:schemeClr>
                          </a:solidFill>
                        </a:rPr>
                        <a:t>4) занимаемых по договорам социального найма;</a:t>
                      </a:r>
                    </a:p>
                    <a:p>
                      <a:r>
                        <a:rPr lang="ru-RU" sz="1000" b="1" i="1" dirty="0" smtClean="0">
                          <a:solidFill>
                            <a:schemeClr val="accent2">
                              <a:lumMod val="50000"/>
                            </a:schemeClr>
                          </a:solidFill>
                        </a:rPr>
                        <a:t>5) объекты незавершенного строительства, используемые для бытовых нужд, но не зарегистрированные в установленном порядке органами </a:t>
                      </a:r>
                      <a:r>
                        <a:rPr lang="ru-RU" sz="1000" b="1" i="1" dirty="0" err="1" smtClean="0">
                          <a:solidFill>
                            <a:schemeClr val="accent2">
                              <a:lumMod val="50000"/>
                            </a:schemeClr>
                          </a:solidFill>
                        </a:rPr>
                        <a:t>Росреестра</a:t>
                      </a:r>
                      <a:r>
                        <a:rPr lang="ru-RU" sz="1000" b="1" i="1" dirty="0" smtClean="0">
                          <a:solidFill>
                            <a:schemeClr val="accent2">
                              <a:lumMod val="50000"/>
                            </a:schemeClr>
                          </a:solidFill>
                        </a:rPr>
                        <a:t>;</a:t>
                      </a:r>
                    </a:p>
                    <a:p>
                      <a:r>
                        <a:rPr lang="ru-RU" sz="1000" b="1" i="1" dirty="0" smtClean="0">
                          <a:solidFill>
                            <a:schemeClr val="accent2">
                              <a:lumMod val="50000"/>
                            </a:schemeClr>
                          </a:solidFill>
                        </a:rPr>
                        <a:t>6) принадлежащем на праве пожизненного наследуемого владения земельным участком.</a:t>
                      </a:r>
                    </a:p>
                    <a:p>
                      <a:r>
                        <a:rPr lang="ru-RU" sz="1000" b="1" i="1" dirty="0" smtClean="0">
                          <a:solidFill>
                            <a:schemeClr val="accent2">
                              <a:lumMod val="50000"/>
                            </a:schemeClr>
                          </a:solidFill>
                        </a:rPr>
                        <a:t>4.	При этом указывается общая площадь объекта недвижимого имущества, находящегося в пользовании.</a:t>
                      </a:r>
                    </a:p>
                    <a:p>
                      <a:r>
                        <a:rPr lang="ru-RU" sz="1000" b="1" i="1" dirty="0" smtClean="0">
                          <a:solidFill>
                            <a:schemeClr val="accent2">
                              <a:lumMod val="50000"/>
                            </a:schemeClr>
                          </a:solidFill>
                        </a:rPr>
                        <a:t>5.	Сведения об объектах недвижимого имущества, находящихся в пользовании, указываются по состоянию на отчетную дату.</a:t>
                      </a:r>
                    </a:p>
                    <a:p>
                      <a:r>
                        <a:rPr lang="ru-RU" sz="1000" b="1" i="1" dirty="0" smtClean="0">
                          <a:solidFill>
                            <a:schemeClr val="accent2">
                              <a:lumMod val="50000"/>
                            </a:schemeClr>
                          </a:solidFill>
                        </a:rPr>
                        <a:t>6.	</a:t>
                      </a:r>
                      <a:r>
                        <a:rPr lang="ru-RU" sz="1000" b="1" i="1" u="sng" dirty="0" smtClean="0">
                          <a:solidFill>
                            <a:schemeClr val="tx1"/>
                          </a:solidFill>
                        </a:rPr>
                        <a:t>В графе «Вид имущества» </a:t>
                      </a:r>
                      <a:r>
                        <a:rPr lang="ru-RU" sz="1000" b="1" i="1" dirty="0" smtClean="0">
                          <a:solidFill>
                            <a:schemeClr val="accent2">
                              <a:lumMod val="50000"/>
                            </a:schemeClr>
                          </a:solidFill>
                        </a:rPr>
                        <a:t>указывается вид недвижимого имущества (земельный участок, жилой дом, дача, квартира, комната и др.).</a:t>
                      </a:r>
                    </a:p>
                    <a:p>
                      <a:r>
                        <a:rPr lang="ru-RU" sz="1000" b="1" i="1" dirty="0" smtClean="0">
                          <a:solidFill>
                            <a:schemeClr val="accent2">
                              <a:lumMod val="50000"/>
                            </a:schemeClr>
                          </a:solidFill>
                        </a:rPr>
                        <a:t>7.	</a:t>
                      </a:r>
                      <a:r>
                        <a:rPr lang="ru-RU" sz="1000" b="1" i="1" u="sng" dirty="0" smtClean="0">
                          <a:solidFill>
                            <a:schemeClr val="tx1"/>
                          </a:solidFill>
                        </a:rPr>
                        <a:t>В графе «Вид и сроки пользования» </a:t>
                      </a:r>
                      <a:r>
                        <a:rPr lang="ru-RU" sz="1000" b="1" i="1" dirty="0" smtClean="0">
                          <a:solidFill>
                            <a:schemeClr val="accent2">
                              <a:lumMod val="50000"/>
                            </a:schemeClr>
                          </a:solidFill>
                        </a:rPr>
                        <a:t>указываются вид пользования (аренда, безвозмездное пользование и др.) и сроки пользования.</a:t>
                      </a:r>
                    </a:p>
                    <a:p>
                      <a:r>
                        <a:rPr lang="ru-RU" sz="1000" b="1" i="1" dirty="0" smtClean="0">
                          <a:solidFill>
                            <a:schemeClr val="accent2">
                              <a:lumMod val="50000"/>
                            </a:schemeClr>
                          </a:solidFill>
                        </a:rPr>
                        <a:t>8.	</a:t>
                      </a:r>
                      <a:r>
                        <a:rPr lang="ru-RU" sz="1000" b="1" i="1" u="sng" dirty="0" smtClean="0">
                          <a:solidFill>
                            <a:schemeClr val="tx1"/>
                          </a:solidFill>
                        </a:rPr>
                        <a:t>В графе «Основание пользования» </a:t>
                      </a:r>
                      <a:r>
                        <a:rPr lang="ru-RU" sz="1000" b="1" i="1" dirty="0" smtClean="0">
                          <a:solidFill>
                            <a:schemeClr val="accent2">
                              <a:lumMod val="50000"/>
                            </a:schemeClr>
                          </a:solidFill>
                        </a:rPr>
                        <a:t>указываются основание пользования (договор, фактическое предоставление и др.), а также реквизиты (дата, номер) соответствующего договора или акта. Если имущество предоставлено в безвозмездное пользование или как фактическое предоставление, рекомендуется указывать фамилию, имя и отчество лица, предоставившего объект недвижимого имущества.</a:t>
                      </a:r>
                    </a:p>
                    <a:p>
                      <a:r>
                        <a:rPr lang="ru-RU" sz="1000" b="1" i="1" dirty="0" smtClean="0">
                          <a:solidFill>
                            <a:schemeClr val="accent2">
                              <a:lumMod val="50000"/>
                            </a:schemeClr>
                          </a:solidFill>
                        </a:rPr>
                        <a:t>9.	В данном подразделе не указывается недвижимое имущество, которое находится в собственности и уже отражено в подразделе 3.1 справки. Также не подлежат указанию земельные участки, расположенные под многоквартирными домами.</a:t>
                      </a:r>
                    </a:p>
                    <a:p>
                      <a:r>
                        <a:rPr lang="ru-RU" sz="1000" b="1" i="1" dirty="0" smtClean="0">
                          <a:solidFill>
                            <a:schemeClr val="accent2">
                              <a:lumMod val="50000"/>
                            </a:schemeClr>
                          </a:solidFill>
                        </a:rPr>
                        <a:t>10.	В случае, если объект недвижимого имущества находится в долевой собственности у служащего (работника) и его супруги, сведения о том, что служащий (работник) пользуется долей объекта недвижимого имущества, принадлежащей на праве собственности его супруге, в подраздел 6.1. не вносятся. </a:t>
                      </a:r>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3659751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637" y="181233"/>
            <a:ext cx="10086173" cy="6046573"/>
          </a:xfrm>
          <a:solidFill>
            <a:schemeClr val="bg1">
              <a:lumMod val="85000"/>
            </a:schemeClr>
          </a:solidFill>
        </p:spPr>
        <p:txBody>
          <a:bodyPr anchor="t">
            <a:normAutofit/>
          </a:bodyPr>
          <a:lstStyle/>
          <a:p>
            <a:pPr lvl="0" algn="l">
              <a:lnSpc>
                <a:spcPct val="100000"/>
              </a:lnSpc>
              <a:spcBef>
                <a:spcPts val="0"/>
              </a:spcBef>
            </a:pPr>
            <a:r>
              <a:rPr lang="ru-RU" sz="1200" b="1" cap="none" dirty="0">
                <a:solidFill>
                  <a:srgbClr val="A35DD1">
                    <a:lumMod val="50000"/>
                  </a:srgbClr>
                </a:solidFill>
                <a:ea typeface="+mn-ea"/>
                <a:cs typeface="+mn-cs"/>
              </a:rPr>
              <a:t>Подраздел </a:t>
            </a:r>
            <a:r>
              <a:rPr lang="ru-RU" sz="1200" b="1" cap="none" dirty="0" smtClean="0">
                <a:solidFill>
                  <a:srgbClr val="A35DD1">
                    <a:lumMod val="50000"/>
                  </a:srgbClr>
                </a:solidFill>
                <a:ea typeface="+mn-ea"/>
                <a:cs typeface="+mn-cs"/>
              </a:rPr>
              <a:t>6.2. Срочные обязательства финансового характера</a:t>
            </a:r>
            <a:endParaRPr lang="ru-RU" sz="1200" b="1" cap="none" dirty="0">
              <a:solidFill>
                <a:srgbClr val="A35DD1">
                  <a:lumMod val="50000"/>
                </a:srgbClr>
              </a:solidFill>
              <a:ea typeface="+mn-ea"/>
              <a:cs typeface="+mn-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03021616"/>
              </p:ext>
            </p:extLst>
          </p:nvPr>
        </p:nvGraphicFramePr>
        <p:xfrm>
          <a:off x="1606378" y="510747"/>
          <a:ext cx="9481752" cy="5609968"/>
        </p:xfrm>
        <a:graphic>
          <a:graphicData uri="http://schemas.openxmlformats.org/drawingml/2006/table">
            <a:tbl>
              <a:tblPr firstRow="1" bandRow="1">
                <a:tableStyleId>{5C22544A-7EE6-4342-B048-85BDC9FD1C3A}</a:tableStyleId>
              </a:tblPr>
              <a:tblGrid>
                <a:gridCol w="9481752"/>
              </a:tblGrid>
              <a:tr h="5609968">
                <a:tc>
                  <a:txBody>
                    <a:bodyPr/>
                    <a:lstStyle/>
                    <a:p>
                      <a:r>
                        <a:rPr lang="ru-RU" sz="1000" b="0" dirty="0" smtClean="0">
                          <a:solidFill>
                            <a:srgbClr val="002060"/>
                          </a:solidFill>
                        </a:rPr>
                        <a:t>	</a:t>
                      </a:r>
                      <a:r>
                        <a:rPr lang="ru-RU" sz="1000" b="1" i="1" dirty="0" smtClean="0">
                          <a:solidFill>
                            <a:srgbClr val="002060"/>
                          </a:solidFill>
                        </a:rPr>
                        <a:t>В данном подразделе указывается каждое имеющееся на отчетную дату срочное обязательство финансового характера на сумму, равную или превышающую 500 000 рублей, кредитором или должником по которым является служащий (работник), его супруга (супруг), несовершеннолетний ребенок.</a:t>
                      </a:r>
                    </a:p>
                    <a:p>
                      <a:r>
                        <a:rPr lang="ru-RU" sz="1000" b="1" i="1" dirty="0" smtClean="0">
                          <a:solidFill>
                            <a:srgbClr val="002060"/>
                          </a:solidFill>
                        </a:rPr>
                        <a:t>	В графе «Содержание обязательства» указывается существо обязательства (заем, кредит и другие).	В графе «Кредитор (должник)» указывается вторая сторона обязательства и ее правовое положение в данном обязательстве (кредитор или должник), его фамилия, имя и отчество (наименование юридического лица), адрес. </a:t>
                      </a:r>
                    </a:p>
                    <a:p>
                      <a:r>
                        <a:rPr lang="ru-RU" sz="1000" b="1" i="0" dirty="0" smtClean="0">
                          <a:solidFill>
                            <a:schemeClr val="tx1"/>
                          </a:solidFill>
                        </a:rPr>
                        <a:t>Например, </a:t>
                      </a:r>
                    </a:p>
                    <a:p>
                      <a:r>
                        <a:rPr lang="ru-RU" sz="1000" b="1" i="0" dirty="0" smtClean="0">
                          <a:solidFill>
                            <a:schemeClr val="tx1"/>
                          </a:solidFill>
                        </a:rPr>
                        <a:t>1) если служащий (работник), его супруга (супруг) взял кредит в Сбербанке России и является должником, то в графе «Кредитор (должник)» указывается вторая сторона обязательства: кредитор ПАО «Сбербанк России»;</a:t>
                      </a:r>
                    </a:p>
                    <a:p>
                      <a:r>
                        <a:rPr lang="ru-RU" sz="1000" b="1" i="0" dirty="0" smtClean="0">
                          <a:solidFill>
                            <a:schemeClr val="tx1"/>
                          </a:solidFill>
                        </a:rPr>
                        <a:t>2) если служащий (работник), его супруга (супруг) заключил договор займа денежных средств и является займодавцем, то в графе «Кредитор (должник)» указываются фамилия, имя, отчество и адрес должника: должник Иванов Иван Иванович, г. Москва, Ленинский проспект, д.8, кв. 1. Основанием возникновения обязательства в этом случае является договор займа с указанием даты подписания. </a:t>
                      </a:r>
                    </a:p>
                    <a:p>
                      <a:endParaRPr lang="ru-RU" sz="1000" b="1" i="0" dirty="0" smtClean="0">
                        <a:solidFill>
                          <a:schemeClr val="tx1"/>
                        </a:solidFill>
                      </a:endParaRPr>
                    </a:p>
                    <a:p>
                      <a:r>
                        <a:rPr lang="ru-RU" sz="1000" b="1" i="1" dirty="0" smtClean="0">
                          <a:solidFill>
                            <a:srgbClr val="002060"/>
                          </a:solidFill>
                        </a:rPr>
                        <a:t>	В графе «Основание возникновения» указываются основание возникновения обязательства, а также реквизиты (дата, номер) соответствующего договора или акта.</a:t>
                      </a:r>
                    </a:p>
                    <a:p>
                      <a:endParaRPr lang="ru-RU" sz="1000" b="1" i="1" dirty="0" smtClean="0">
                        <a:solidFill>
                          <a:srgbClr val="002060"/>
                        </a:solidFill>
                      </a:endParaRPr>
                    </a:p>
                    <a:p>
                      <a:r>
                        <a:rPr lang="ru-RU" sz="1000" b="1" i="1" dirty="0" smtClean="0">
                          <a:solidFill>
                            <a:srgbClr val="002060"/>
                          </a:solidFill>
                        </a:rPr>
                        <a:t>	В графе «Сумма обязательства / размер обязательства по состоянию на отчетную дату» указываются сумма основного обязательства (без суммы процентов) (т.е. сумма кредита, долга) и размер обязательства (оставшийся непогашенным долг) по состоянию на отчетную дату. Для обязательств, выраженных в иностранной валюте, сумма указывается в рублях по курсу Банка России на отчетную дату. </a:t>
                      </a:r>
                    </a:p>
                    <a:p>
                      <a:r>
                        <a:rPr lang="ru-RU" sz="1000" b="1" i="1" dirty="0" smtClean="0">
                          <a:solidFill>
                            <a:srgbClr val="002060"/>
                          </a:solidFill>
                        </a:rPr>
                        <a:t>	В случае если на отчетную дату размер обязательства (оставшийся непогашенным долг) составил менее 500 000 рублей, то такое финансовое обязательство в справке не указывается.</a:t>
                      </a:r>
                    </a:p>
                    <a:p>
                      <a:r>
                        <a:rPr lang="ru-RU" sz="1000" b="1" i="1" dirty="0" smtClean="0">
                          <a:solidFill>
                            <a:srgbClr val="002060"/>
                          </a:solidFill>
                        </a:rPr>
                        <a:t>	В графе «Условия обязательства» указываются годовая процентная ставка обязательства, заложенное в обеспечение обязательства имущество, выданные в обеспечение исполнения обязательства гарантии и поручительства.</a:t>
                      </a:r>
                    </a:p>
                    <a:p>
                      <a:endParaRPr lang="ru-RU" sz="1000" b="1" i="1" dirty="0" smtClean="0">
                        <a:solidFill>
                          <a:srgbClr val="002060"/>
                        </a:solidFill>
                      </a:endParaRPr>
                    </a:p>
                    <a:p>
                      <a:endParaRPr lang="ru-RU" sz="1000" b="1" i="1" dirty="0" smtClean="0">
                        <a:solidFill>
                          <a:schemeClr val="accent2">
                            <a:lumMod val="50000"/>
                          </a:schemeClr>
                        </a:solidFill>
                      </a:endParaRPr>
                    </a:p>
                  </a:txBody>
                  <a:tcPr>
                    <a:solidFill>
                      <a:schemeClr val="accent2">
                        <a:lumMod val="60000"/>
                        <a:lumOff val="40000"/>
                      </a:schemeClr>
                    </a:solidFill>
                  </a:tcPr>
                </a:tc>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613" y="4129087"/>
            <a:ext cx="2381250" cy="1647825"/>
          </a:xfrm>
          <a:prstGeom prst="rect">
            <a:avLst/>
          </a:prstGeom>
        </p:spPr>
      </p:pic>
    </p:spTree>
    <p:extLst>
      <p:ext uri="{BB962C8B-B14F-4D97-AF65-F5344CB8AC3E}">
        <p14:creationId xmlns:p14="http://schemas.microsoft.com/office/powerpoint/2010/main" val="30845926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637" y="181233"/>
            <a:ext cx="10086173" cy="6046573"/>
          </a:xfrm>
          <a:solidFill>
            <a:schemeClr val="bg1">
              <a:lumMod val="85000"/>
            </a:schemeClr>
          </a:solidFill>
        </p:spPr>
        <p:txBody>
          <a:bodyPr anchor="t">
            <a:normAutofit/>
          </a:bodyPr>
          <a:lstStyle/>
          <a:p>
            <a:pPr lvl="0" algn="l">
              <a:lnSpc>
                <a:spcPct val="100000"/>
              </a:lnSpc>
              <a:spcBef>
                <a:spcPts val="0"/>
              </a:spcBef>
            </a:pPr>
            <a:r>
              <a:rPr lang="ru-RU" sz="1200" b="1" cap="none" dirty="0">
                <a:solidFill>
                  <a:srgbClr val="A35DD1">
                    <a:lumMod val="50000"/>
                  </a:srgbClr>
                </a:solidFill>
                <a:ea typeface="+mn-ea"/>
                <a:cs typeface="+mn-cs"/>
              </a:rPr>
              <a:t>Отдельные виды срочных обязательств финансового характера:</a:t>
            </a:r>
            <a:br>
              <a:rPr lang="ru-RU" sz="1200" b="1" cap="none" dirty="0">
                <a:solidFill>
                  <a:srgbClr val="A35DD1">
                    <a:lumMod val="50000"/>
                  </a:srgbClr>
                </a:solidFill>
                <a:ea typeface="+mn-ea"/>
                <a:cs typeface="+mn-cs"/>
              </a:rPr>
            </a:br>
            <a:endParaRPr lang="ru-RU" sz="1200" b="1" cap="none" dirty="0">
              <a:solidFill>
                <a:srgbClr val="A35DD1">
                  <a:lumMod val="50000"/>
                </a:srgbClr>
              </a:solidFill>
              <a:ea typeface="+mn-ea"/>
              <a:cs typeface="+mn-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90439999"/>
              </p:ext>
            </p:extLst>
          </p:nvPr>
        </p:nvGraphicFramePr>
        <p:xfrm>
          <a:off x="1606378" y="510747"/>
          <a:ext cx="9481752" cy="5609968"/>
        </p:xfrm>
        <a:graphic>
          <a:graphicData uri="http://schemas.openxmlformats.org/drawingml/2006/table">
            <a:tbl>
              <a:tblPr firstRow="1" bandRow="1">
                <a:tableStyleId>{5C22544A-7EE6-4342-B048-85BDC9FD1C3A}</a:tableStyleId>
              </a:tblPr>
              <a:tblGrid>
                <a:gridCol w="9481752"/>
              </a:tblGrid>
              <a:tr h="5609968">
                <a:tc>
                  <a:txBody>
                    <a:bodyPr/>
                    <a:lstStyle/>
                    <a:p>
                      <a:r>
                        <a:rPr lang="ru-RU" sz="1000" b="0" dirty="0" smtClean="0">
                          <a:solidFill>
                            <a:schemeClr val="accent1">
                              <a:lumMod val="50000"/>
                            </a:schemeClr>
                          </a:solidFill>
                        </a:rPr>
                        <a:t>	</a:t>
                      </a:r>
                    </a:p>
                    <a:p>
                      <a:r>
                        <a:rPr lang="ru-RU" sz="1200" b="1" u="sng" dirty="0" smtClean="0">
                          <a:solidFill>
                            <a:schemeClr val="accent1">
                              <a:lumMod val="50000"/>
                            </a:schemeClr>
                          </a:solidFill>
                        </a:rPr>
                        <a:t>1) участие в долевом строительстве объекта недвижимости</a:t>
                      </a:r>
                      <a:r>
                        <a:rPr lang="ru-RU" sz="1200" b="1" dirty="0" smtClean="0">
                          <a:solidFill>
                            <a:schemeClr val="accent1">
                              <a:lumMod val="50000"/>
                            </a:schemeClr>
                          </a:solidFill>
                        </a:rPr>
                        <a:t>. </a:t>
                      </a:r>
                      <a:r>
                        <a:rPr lang="ru-RU" sz="1050" b="0" i="1" dirty="0" smtClean="0">
                          <a:solidFill>
                            <a:schemeClr val="accent1">
                              <a:lumMod val="50000"/>
                            </a:schemeClr>
                          </a:solidFill>
                        </a:rPr>
                        <a:t>До получения свидетельства о государственной регистрации объекта долевого строительства информация об имеющихся на отчетную дату обязательствах по договору долевого строительства подлежит отражению в данном подразделе. При этом не имеет значения, оформлялся ли кредитный договор с банком или иной кредитной организацией для оплаты по указанному договору.</a:t>
                      </a:r>
                    </a:p>
                    <a:p>
                      <a:r>
                        <a:rPr lang="ru-RU" sz="1050" b="0" i="1" dirty="0" smtClean="0">
                          <a:solidFill>
                            <a:schemeClr val="accent1">
                              <a:lumMod val="50000"/>
                            </a:schemeClr>
                          </a:solidFill>
                        </a:rPr>
                        <a:t>На практике распространены случаи, когда период с даты выплаты в полном объеме денежных средств в соответствии с договором долевого участия до подписания сторонами передаточного акта или иного документа о передаче объекта долевого строительства и его государственной регистрации может составлять более года. В этой связи сведения об имеющихся на отчетную дату обязательствах имущественного характера застройщика по договору долевого участия по отношению к участнику долевого строительства, которым в соответствии с договором долевого участия обязательства по уплате полной стоимости квартиры в многоквартирном доме выполнены, подлежат отражению в подразделе 6.2 справки. В этом случае в графе 3 подраздела 6.2 справки указывается вторая сторона обязательства: должник, наименование юридического лица, адрес организации, с которой заключен договор долевого участия, остальные графы заполняются также в соответствии с договором долевого участия согласно ссылкам к данному разделу справки, при этом в графе «Содержание обязательства» можно отразить, что денежные средства переданы застройщику в полном объеме. Аналогичный порядок распространяется на сделки по участию в строительстве объекта недвижимости, например, ЖСК, предварительные договоры купли-продажи и другие формы участия.</a:t>
                      </a:r>
                    </a:p>
                    <a:p>
                      <a:endParaRPr lang="ru-RU" sz="1050" b="1" i="1" dirty="0" smtClean="0">
                        <a:solidFill>
                          <a:schemeClr val="accent1">
                            <a:lumMod val="50000"/>
                          </a:schemeClr>
                        </a:solidFill>
                      </a:endParaRPr>
                    </a:p>
                    <a:p>
                      <a:r>
                        <a:rPr lang="ru-RU" sz="1200" b="1" u="sng" dirty="0" smtClean="0">
                          <a:solidFill>
                            <a:schemeClr val="accent1">
                              <a:lumMod val="50000"/>
                            </a:schemeClr>
                          </a:solidFill>
                        </a:rPr>
                        <a:t>2) обязательства по ипотеке в случае разделения суммы кредита между супругами. </a:t>
                      </a:r>
                      <a:r>
                        <a:rPr lang="ru-RU" sz="1100" b="0" i="1" dirty="0" smtClean="0">
                          <a:solidFill>
                            <a:schemeClr val="accent1">
                              <a:lumMod val="50000"/>
                            </a:schemeClr>
                          </a:solidFill>
                        </a:rPr>
                        <a:t>Согласно пунктам 4 и 5 статьи 9 Федерального закона от 16 июля 1998 г. № 102-ФЗ «Об ипотеке (залоге недвижимости)» обязательство, обеспечиваемое ипотекой, должно быть названо в договоре об ипотеке с указанием его суммы, основания возникновения и срока исполнения. В тех случаях, когда это обязательство основано на каком-либо договоре, должны быть указаны стороны этого договора, дата и место его заключения. Если обеспечиваемое ипотекой обязательство подлежит исполнению по частям, в договоре об ипотеке должны быть указаны сроки (периодичность) соответствующих платежей и их размеры либо условия, позволяющие определить эти размеры.</a:t>
                      </a:r>
                    </a:p>
                    <a:p>
                      <a:r>
                        <a:rPr lang="ru-RU" sz="1100" b="0" i="1" dirty="0" smtClean="0">
                          <a:solidFill>
                            <a:schemeClr val="accent1">
                              <a:lumMod val="50000"/>
                            </a:schemeClr>
                          </a:solidFill>
                        </a:rPr>
                        <a:t>Таким образом, если в кредитном договоре, на котором основан договор об ипотеке, сумма кредита разделена между супругами, </a:t>
                      </a:r>
                      <a:r>
                        <a:rPr lang="ru-RU" sz="1100" b="0" i="1" dirty="0" err="1" smtClean="0">
                          <a:solidFill>
                            <a:schemeClr val="accent1">
                              <a:lumMod val="50000"/>
                            </a:schemeClr>
                          </a:solidFill>
                        </a:rPr>
                        <a:t>созаемщиками</a:t>
                      </a:r>
                      <a:r>
                        <a:rPr lang="ru-RU" sz="1100" b="0" i="1" dirty="0" smtClean="0">
                          <a:solidFill>
                            <a:schemeClr val="accent1">
                              <a:lumMod val="50000"/>
                            </a:schemeClr>
                          </a:solidFill>
                        </a:rPr>
                        <a:t>, то в данном подразделе в графе 5 следует отразить в каждой справке (служащего (работника) и его супруги (супруга)) сумму в соответствии с данным договором. Если в кредитном договоре сумма обязательств не разделена, то следует отразить всю сумму обязательств, а в графе 6 названного подраздела указать </a:t>
                      </a:r>
                      <a:r>
                        <a:rPr lang="ru-RU" sz="1100" b="0" i="1" dirty="0" err="1" smtClean="0">
                          <a:solidFill>
                            <a:schemeClr val="accent1">
                              <a:lumMod val="50000"/>
                            </a:schemeClr>
                          </a:solidFill>
                        </a:rPr>
                        <a:t>созаемщиков</a:t>
                      </a:r>
                      <a:r>
                        <a:rPr lang="ru-RU" sz="1100" b="0" i="1" dirty="0" smtClean="0">
                          <a:solidFill>
                            <a:schemeClr val="accent1">
                              <a:lumMod val="50000"/>
                            </a:schemeClr>
                          </a:solidFill>
                        </a:rPr>
                        <a:t>. </a:t>
                      </a:r>
                    </a:p>
                    <a:p>
                      <a:endParaRPr lang="ru-RU" sz="1100" b="1" i="1" dirty="0" smtClean="0">
                        <a:solidFill>
                          <a:schemeClr val="accent2">
                            <a:lumMod val="50000"/>
                          </a:schemeClr>
                        </a:solidFill>
                      </a:endParaRPr>
                    </a:p>
                  </a:txBody>
                  <a:tcPr>
                    <a:solidFill>
                      <a:schemeClr val="accent4">
                        <a:lumMod val="60000"/>
                        <a:lumOff val="40000"/>
                      </a:schemeClr>
                    </a:solidFill>
                  </a:tcPr>
                </a:tc>
              </a:tr>
            </a:tbl>
          </a:graphicData>
        </a:graphic>
      </p:graphicFrame>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704" y="4958535"/>
            <a:ext cx="4229100" cy="1076325"/>
          </a:xfrm>
          <a:prstGeom prst="rect">
            <a:avLst/>
          </a:prstGeom>
        </p:spPr>
      </p:pic>
    </p:spTree>
    <p:extLst>
      <p:ext uri="{BB962C8B-B14F-4D97-AF65-F5344CB8AC3E}">
        <p14:creationId xmlns:p14="http://schemas.microsoft.com/office/powerpoint/2010/main" val="42704507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637" y="181233"/>
            <a:ext cx="10086173" cy="6046573"/>
          </a:xfrm>
          <a:solidFill>
            <a:schemeClr val="bg1">
              <a:lumMod val="85000"/>
            </a:schemeClr>
          </a:solidFill>
        </p:spPr>
        <p:txBody>
          <a:bodyPr anchor="t">
            <a:normAutofit/>
          </a:bodyPr>
          <a:lstStyle/>
          <a:p>
            <a:pPr algn="l">
              <a:lnSpc>
                <a:spcPct val="100000"/>
              </a:lnSpc>
              <a:spcBef>
                <a:spcPts val="0"/>
              </a:spcBef>
            </a:pPr>
            <a:r>
              <a:rPr lang="ru-RU" sz="1200" b="1" dirty="0">
                <a:solidFill>
                  <a:schemeClr val="accent6">
                    <a:lumMod val="50000"/>
                  </a:schemeClr>
                </a:solidFill>
              </a:rPr>
              <a:t>РАЗДЕЛ 7. СВЕДЕНИЯ О НЕДВИЖИМОМ ИМУЩЕСТВЕ, ТРАНСПОРТНЫХ СРЕДСТВАХ И ЦЕННЫХ БУМАГАХ, ОТЧУЖДЕННЫХ В ТЕЧЕНИЕ ОТЧЕТНОГО ПЕРИОДА В РЕЗУЛЬТАТЕ БЕЗВОЗМЕЗДНОЙ СДЕЛКИ</a:t>
            </a:r>
            <a:r>
              <a:rPr lang="ru-RU" sz="1200" dirty="0"/>
              <a:t/>
            </a:r>
            <a:br>
              <a:rPr lang="ru-RU" sz="1200" dirty="0"/>
            </a:br>
            <a:endParaRPr lang="ru-RU" sz="1200" b="1" cap="none" dirty="0">
              <a:solidFill>
                <a:srgbClr val="A35DD1">
                  <a:lumMod val="50000"/>
                </a:srgbClr>
              </a:solidFill>
              <a:ea typeface="+mn-ea"/>
              <a:cs typeface="+mn-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80522509"/>
              </p:ext>
            </p:extLst>
          </p:nvPr>
        </p:nvGraphicFramePr>
        <p:xfrm>
          <a:off x="1070919" y="667265"/>
          <a:ext cx="9811265" cy="5453450"/>
        </p:xfrm>
        <a:graphic>
          <a:graphicData uri="http://schemas.openxmlformats.org/drawingml/2006/table">
            <a:tbl>
              <a:tblPr firstRow="1" bandRow="1">
                <a:tableStyleId>{5C22544A-7EE6-4342-B048-85BDC9FD1C3A}</a:tableStyleId>
              </a:tblPr>
              <a:tblGrid>
                <a:gridCol w="9811265"/>
              </a:tblGrid>
              <a:tr h="5453450">
                <a:tc>
                  <a:txBody>
                    <a:bodyPr/>
                    <a:lstStyle/>
                    <a:p>
                      <a:r>
                        <a:rPr lang="ru-RU" sz="1050" b="1" i="1" dirty="0" smtClean="0">
                          <a:solidFill>
                            <a:schemeClr val="accent1">
                              <a:lumMod val="50000"/>
                            </a:schemeClr>
                          </a:solidFill>
                        </a:rPr>
                        <a:t>		</a:t>
                      </a:r>
                      <a:r>
                        <a:rPr lang="ru-RU" sz="1050" b="0" i="1" dirty="0" smtClean="0">
                          <a:solidFill>
                            <a:srgbClr val="002060"/>
                          </a:solidFill>
                        </a:rPr>
                        <a:t>В данном разделе указываются сведения о недвижимом имуществе, транспортных средствах и ценных бумагах (в </a:t>
                      </a:r>
                      <a:r>
                        <a:rPr lang="ru-RU" sz="1050" b="0" i="1" dirty="0" err="1" smtClean="0">
                          <a:solidFill>
                            <a:srgbClr val="002060"/>
                          </a:solidFill>
                        </a:rPr>
                        <a:t>т.ч</a:t>
                      </a:r>
                      <a:r>
                        <a:rPr lang="ru-RU" sz="1050" b="0" i="1" dirty="0" smtClean="0">
                          <a:solidFill>
                            <a:srgbClr val="002060"/>
                          </a:solidFill>
                        </a:rPr>
                        <a:t>. долей участия в уставном капитале общества), отчужденных в течение отчетного периода в результате безвозмездной сделки, а также, например, сведения об утилизации автомобиля. </a:t>
                      </a:r>
                    </a:p>
                    <a:p>
                      <a:r>
                        <a:rPr lang="ru-RU" sz="1050" b="0" i="1" dirty="0" smtClean="0">
                          <a:solidFill>
                            <a:srgbClr val="002060"/>
                          </a:solidFill>
                        </a:rPr>
                        <a:t>	К безвозмездной сделке можно отнести договор дарения.</a:t>
                      </a:r>
                    </a:p>
                    <a:p>
                      <a:r>
                        <a:rPr lang="ru-RU" sz="1050" b="0" i="1" dirty="0" smtClean="0">
                          <a:solidFill>
                            <a:srgbClr val="002060"/>
                          </a:solidFill>
                        </a:rPr>
                        <a:t>	Каждый объект безвозмездной сделки указывается отдельно.</a:t>
                      </a:r>
                    </a:p>
                    <a:p>
                      <a:r>
                        <a:rPr lang="ru-RU" sz="1050" b="0" i="1" dirty="0" smtClean="0">
                          <a:solidFill>
                            <a:schemeClr val="accent1">
                              <a:lumMod val="50000"/>
                            </a:schemeClr>
                          </a:solidFill>
                        </a:rPr>
                        <a:t>	</a:t>
                      </a:r>
                      <a:r>
                        <a:rPr lang="ru-RU" sz="1050" b="1" i="1" u="sng" dirty="0" smtClean="0">
                          <a:solidFill>
                            <a:schemeClr val="tx1"/>
                          </a:solidFill>
                        </a:rPr>
                        <a:t>В строках «Земельные участки» и «Иное недвижимое имущество» </a:t>
                      </a:r>
                      <a:r>
                        <a:rPr lang="ru-RU" sz="1050" b="0" i="1" dirty="0" smtClean="0">
                          <a:solidFill>
                            <a:schemeClr val="accent1">
                              <a:lumMod val="50000"/>
                            </a:schemeClr>
                          </a:solidFill>
                        </a:rPr>
                        <a:t>рекомендуется указывать вид недвижимого имущества (в отношении земельных участков следует руководствоваться пунктом 76 настоящих Методических рекомендаций), местонахождение (адрес) в соответствии с пунктами 86-87 настоящих Методических рекомендаций, площадь (кв. м) в соответствии с пунктом 88 настоящих Методических рекомендаций.</a:t>
                      </a:r>
                    </a:p>
                    <a:p>
                      <a:r>
                        <a:rPr lang="ru-RU" sz="1050" b="0" i="1" dirty="0" smtClean="0">
                          <a:solidFill>
                            <a:schemeClr val="accent1">
                              <a:lumMod val="50000"/>
                            </a:schemeClr>
                          </a:solidFill>
                        </a:rPr>
                        <a:t>	</a:t>
                      </a:r>
                      <a:r>
                        <a:rPr lang="ru-RU" sz="1050" b="1" i="1" u="sng" dirty="0" smtClean="0">
                          <a:solidFill>
                            <a:schemeClr val="tx1"/>
                          </a:solidFill>
                        </a:rPr>
                        <a:t>В строке «Транспортные средства»</a:t>
                      </a:r>
                      <a:r>
                        <a:rPr lang="ru-RU" sz="1050" b="0" i="1" dirty="0" smtClean="0">
                          <a:solidFill>
                            <a:schemeClr val="accent1">
                              <a:lumMod val="50000"/>
                            </a:schemeClr>
                          </a:solidFill>
                        </a:rPr>
                        <a:t> рекомендуется указывать вид, марку, модель транспортного средства, год изготовления, место регистрации.</a:t>
                      </a:r>
                    </a:p>
                    <a:p>
                      <a:r>
                        <a:rPr lang="ru-RU" sz="1050" b="0" i="1" dirty="0" smtClean="0">
                          <a:solidFill>
                            <a:schemeClr val="accent1">
                              <a:lumMod val="50000"/>
                            </a:schemeClr>
                          </a:solidFill>
                        </a:rPr>
                        <a:t>	</a:t>
                      </a:r>
                      <a:r>
                        <a:rPr lang="ru-RU" sz="1050" b="1" i="1" u="sng" dirty="0" smtClean="0">
                          <a:solidFill>
                            <a:schemeClr val="tx1"/>
                          </a:solidFill>
                        </a:rPr>
                        <a:t>В строке «Ценные бумаги» </a:t>
                      </a:r>
                      <a:r>
                        <a:rPr lang="ru-RU" sz="1050" b="0" i="1" dirty="0" smtClean="0">
                          <a:solidFill>
                            <a:schemeClr val="accent1">
                              <a:lumMod val="50000"/>
                            </a:schemeClr>
                          </a:solidFill>
                        </a:rPr>
                        <a:t>рекомендуется указывать вид ценной бумаги, лицо, выпустившее ценную бумагу, общее количество ценных бумаг, отчужденных в результате безвозмездной сделки, а также номинальную стоимость в рублях, а если стоимость выражена в иностранной валюте, то в рублях по курсу Банка России на дату совершения безвозмездной сделки. </a:t>
                      </a:r>
                    </a:p>
                    <a:p>
                      <a:r>
                        <a:rPr lang="ru-RU" sz="1050" b="0" i="1" dirty="0" smtClean="0">
                          <a:solidFill>
                            <a:schemeClr val="accent1">
                              <a:lumMod val="50000"/>
                            </a:schemeClr>
                          </a:solidFill>
                        </a:rPr>
                        <a:t>Для долей участия в уставных капиталах коммерческих организаций и фондах рекомендуется указывать наименование и организационно-правовую форму организации в соответствии с пунктом 129 настоящих Методических рекомендаций, местонахождение организации (адрес), уставный капитал в соответствии с пунктом 130 настоящих Методических рекомендаций, доли участия в соответствии с пунктом 131 настоящих Методических рекомендаций.</a:t>
                      </a:r>
                    </a:p>
                    <a:p>
                      <a:r>
                        <a:rPr lang="ru-RU" sz="1050" b="0" i="1" dirty="0" smtClean="0">
                          <a:solidFill>
                            <a:schemeClr val="accent1">
                              <a:lumMod val="50000"/>
                            </a:schemeClr>
                          </a:solidFill>
                        </a:rPr>
                        <a:t>	</a:t>
                      </a:r>
                      <a:r>
                        <a:rPr lang="ru-RU" sz="1050" b="1" i="1" u="none" dirty="0" smtClean="0">
                          <a:solidFill>
                            <a:schemeClr val="tx1"/>
                          </a:solidFill>
                        </a:rPr>
                        <a:t>В графе «Приобретатель имущества по сделке» </a:t>
                      </a:r>
                      <a:r>
                        <a:rPr lang="ru-RU" sz="1050" b="0" i="1" dirty="0" smtClean="0">
                          <a:solidFill>
                            <a:schemeClr val="accent1">
                              <a:lumMod val="50000"/>
                            </a:schemeClr>
                          </a:solidFill>
                        </a:rPr>
                        <a:t>в случае безвозмездной сделки с физическим лицом указываются его фамилия, имя и отчество (в именительном падеже) полностью, без сокращений в соответствии с документом, удостоверяющим личность, а также серия и номер паспорта. Если сведения представляются в отношении несовершеннолетнего ребенка, не достигшего 14-летнего возраста, вместо паспорта указываются фамилия, имя, отчество ребенка (в именительном падеже), а также серия, номер свидетельства о рождении, дата выдачи и орган, выдавший данное свидетельство. Также указывается актуальный адрес места регистрации физического лица либо адрес, указанный в договоре.</a:t>
                      </a:r>
                    </a:p>
                    <a:p>
                      <a:r>
                        <a:rPr lang="ru-RU" sz="1050" b="0" i="1" dirty="0" smtClean="0">
                          <a:solidFill>
                            <a:schemeClr val="accent1">
                              <a:lumMod val="50000"/>
                            </a:schemeClr>
                          </a:solidFill>
                        </a:rPr>
                        <a:t>В случае безвозмездной сделки с юридическим лицом в данной графе указываются наименование, индивидуальный номер налогоплательщика и основной государственный регистрационный номер юридического лица.</a:t>
                      </a:r>
                    </a:p>
                    <a:p>
                      <a:r>
                        <a:rPr lang="ru-RU" sz="1050" b="0" i="1" dirty="0" smtClean="0">
                          <a:solidFill>
                            <a:schemeClr val="accent1">
                              <a:lumMod val="50000"/>
                            </a:schemeClr>
                          </a:solidFill>
                        </a:rPr>
                        <a:t>	</a:t>
                      </a:r>
                      <a:r>
                        <a:rPr lang="ru-RU" sz="1050" b="1" i="1" u="sng" dirty="0" smtClean="0">
                          <a:solidFill>
                            <a:schemeClr val="tx1"/>
                          </a:solidFill>
                        </a:rPr>
                        <a:t>В графе «Основание отчуждения имущества» </a:t>
                      </a:r>
                      <a:r>
                        <a:rPr lang="ru-RU" sz="1050" b="0" i="1" dirty="0" smtClean="0">
                          <a:solidFill>
                            <a:schemeClr val="accent1">
                              <a:lumMod val="50000"/>
                            </a:schemeClr>
                          </a:solidFill>
                        </a:rPr>
                        <a:t>основания прекращения права собственности (наименование и реквизиты (дата, номер) соответствующего договора или акта).</a:t>
                      </a:r>
                    </a:p>
                    <a:p>
                      <a:endParaRPr lang="ru-RU" sz="1000" b="0" dirty="0" smtClean="0">
                        <a:solidFill>
                          <a:schemeClr val="accent1">
                            <a:lumMod val="50000"/>
                          </a:schemeClr>
                        </a:solidFill>
                      </a:endParaRPr>
                    </a:p>
                    <a:p>
                      <a:endParaRPr lang="ru-RU" sz="1000" b="0" dirty="0" smtClean="0">
                        <a:solidFill>
                          <a:schemeClr val="accent1">
                            <a:lumMod val="50000"/>
                          </a:schemeClr>
                        </a:solidFill>
                      </a:endParaRPr>
                    </a:p>
                  </a:txBody>
                  <a:tcPr>
                    <a:solidFill>
                      <a:schemeClr val="accent5">
                        <a:lumMod val="20000"/>
                        <a:lumOff val="80000"/>
                      </a:schemeClr>
                    </a:solidFill>
                  </a:tcPr>
                </a:tc>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465" y="4835610"/>
            <a:ext cx="5833918" cy="1210964"/>
          </a:xfrm>
          <a:prstGeom prst="rect">
            <a:avLst/>
          </a:prstGeom>
        </p:spPr>
      </p:pic>
    </p:spTree>
    <p:extLst>
      <p:ext uri="{BB962C8B-B14F-4D97-AF65-F5344CB8AC3E}">
        <p14:creationId xmlns:p14="http://schemas.microsoft.com/office/powerpoint/2010/main" val="3400984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637" y="181233"/>
            <a:ext cx="10086173" cy="6046573"/>
          </a:xfrm>
          <a:solidFill>
            <a:schemeClr val="bg1">
              <a:lumMod val="85000"/>
            </a:schemeClr>
          </a:solidFill>
        </p:spPr>
        <p:txBody>
          <a:bodyPr anchor="t">
            <a:normAutofit/>
          </a:bodyPr>
          <a:lstStyle/>
          <a:p>
            <a:pPr algn="l">
              <a:lnSpc>
                <a:spcPct val="100000"/>
              </a:lnSpc>
              <a:spcBef>
                <a:spcPts val="0"/>
              </a:spcBef>
            </a:pPr>
            <a:r>
              <a:rPr lang="ru-RU" sz="1200" b="1" cap="none" dirty="0" smtClean="0">
                <a:solidFill>
                  <a:srgbClr val="A35DD1">
                    <a:lumMod val="50000"/>
                  </a:srgbClr>
                </a:solidFill>
                <a:ea typeface="+mn-ea"/>
                <a:cs typeface="+mn-cs"/>
              </a:rPr>
              <a:t>.</a:t>
            </a:r>
            <a:endParaRPr lang="ru-RU" sz="1200" b="1" cap="none" dirty="0">
              <a:solidFill>
                <a:srgbClr val="A35DD1">
                  <a:lumMod val="50000"/>
                </a:srgbClr>
              </a:solidFill>
              <a:ea typeface="+mn-ea"/>
              <a:cs typeface="+mn-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06319978"/>
              </p:ext>
            </p:extLst>
          </p:nvPr>
        </p:nvGraphicFramePr>
        <p:xfrm>
          <a:off x="1070919" y="667265"/>
          <a:ext cx="9811265" cy="5453450"/>
        </p:xfrm>
        <a:graphic>
          <a:graphicData uri="http://schemas.openxmlformats.org/drawingml/2006/table">
            <a:tbl>
              <a:tblPr firstRow="1" bandRow="1">
                <a:tableStyleId>{5C22544A-7EE6-4342-B048-85BDC9FD1C3A}</a:tableStyleId>
              </a:tblPr>
              <a:tblGrid>
                <a:gridCol w="9811265"/>
              </a:tblGrid>
              <a:tr h="5453450">
                <a:tc>
                  <a:txBody>
                    <a:bodyPr/>
                    <a:lstStyle/>
                    <a:p>
                      <a:pPr algn="ctr"/>
                      <a:r>
                        <a:rPr lang="ru-RU" sz="1050" b="1" i="1" dirty="0" smtClean="0">
                          <a:solidFill>
                            <a:schemeClr val="accent1">
                              <a:lumMod val="50000"/>
                            </a:schemeClr>
                          </a:solidFill>
                        </a:rPr>
                        <a:t>	</a:t>
                      </a:r>
                    </a:p>
                    <a:p>
                      <a:pPr algn="ctr"/>
                      <a:r>
                        <a:rPr lang="ru-RU" sz="3200" b="1" i="1" dirty="0" smtClean="0">
                          <a:solidFill>
                            <a:schemeClr val="accent6">
                              <a:lumMod val="50000"/>
                            </a:schemeClr>
                          </a:solidFill>
                        </a:rPr>
                        <a:t>С БОЛЕЕ ПОДРОБНОЙ</a:t>
                      </a:r>
                      <a:r>
                        <a:rPr lang="ru-RU" sz="3200" b="1" i="1" baseline="0" dirty="0" smtClean="0">
                          <a:solidFill>
                            <a:schemeClr val="accent6">
                              <a:lumMod val="50000"/>
                            </a:schemeClr>
                          </a:solidFill>
                        </a:rPr>
                        <a:t> ИНФОРМАЦИЕЙ МОЖНО ОЗНАКОМИТЬСЯ :</a:t>
                      </a:r>
                    </a:p>
                    <a:p>
                      <a:pPr algn="ctr"/>
                      <a:endParaRPr lang="ru-RU" sz="3200" b="1" i="1" baseline="0" dirty="0" smtClean="0">
                        <a:solidFill>
                          <a:schemeClr val="accent6">
                            <a:lumMod val="50000"/>
                          </a:schemeClr>
                        </a:solidFill>
                      </a:endParaRPr>
                    </a:p>
                    <a:p>
                      <a:pPr algn="ctr"/>
                      <a:r>
                        <a:rPr lang="en-US" sz="3200" b="1" i="1" baseline="0" dirty="0" err="1" smtClean="0">
                          <a:solidFill>
                            <a:schemeClr val="accent6">
                              <a:lumMod val="50000"/>
                            </a:schemeClr>
                          </a:solidFill>
                        </a:rPr>
                        <a:t>Minstroy</a:t>
                      </a:r>
                      <a:r>
                        <a:rPr lang="en-US" sz="3200" b="1" i="1" baseline="0" dirty="0" smtClean="0">
                          <a:solidFill>
                            <a:schemeClr val="accent6">
                              <a:lumMod val="50000"/>
                            </a:schemeClr>
                          </a:solidFill>
                        </a:rPr>
                        <a:t>  - </a:t>
                      </a:r>
                      <a:r>
                        <a:rPr lang="ru-RU" sz="3200" b="1" i="1" baseline="0" dirty="0" smtClean="0">
                          <a:solidFill>
                            <a:schemeClr val="accent6">
                              <a:lumMod val="50000"/>
                            </a:schemeClr>
                          </a:solidFill>
                        </a:rPr>
                        <a:t> № 13 – Информация для общего ознакомления – Методические рекомендации по вопросам представления сведений о доходах, расходах, об имуществе и обязательствах имущественного характера и заполнения соответствующей формы справки в 2018 году</a:t>
                      </a:r>
                      <a:endParaRPr lang="ru-RU" sz="3200" b="0" dirty="0" smtClean="0">
                        <a:solidFill>
                          <a:schemeClr val="accent6">
                            <a:lumMod val="50000"/>
                          </a:schemeClr>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2954788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13773" y="609599"/>
            <a:ext cx="10364452" cy="3427245"/>
          </a:xfrm>
        </p:spPr>
        <p:txBody>
          <a:bodyPr anchor="t">
            <a:normAutofit/>
          </a:bodyPr>
          <a:lstStyle/>
          <a:p>
            <a:pPr algn="l"/>
            <a:r>
              <a:rPr lang="ru-RU" sz="2800" cap="none" dirty="0" smtClean="0">
                <a:solidFill>
                  <a:srgbClr val="002060"/>
                </a:solidFill>
                <a:latin typeface="Segoe Print" panose="02000600000000000000" pitchFamily="2" charset="0"/>
              </a:rPr>
              <a:t>При невозможности  представить сведения лично</a:t>
            </a:r>
            <a:endParaRPr lang="ru-RU" sz="2800" cap="none" dirty="0">
              <a:solidFill>
                <a:srgbClr val="002060"/>
              </a:solidFill>
              <a:latin typeface="Segoe Print" panose="02000600000000000000" pitchFamily="2" charset="0"/>
            </a:endParaRPr>
          </a:p>
        </p:txBody>
      </p:sp>
      <p:sp>
        <p:nvSpPr>
          <p:cNvPr id="4" name="Текст 3"/>
          <p:cNvSpPr>
            <a:spLocks noGrp="1"/>
          </p:cNvSpPr>
          <p:nvPr>
            <p:ph type="body" sz="half" idx="2"/>
          </p:nvPr>
        </p:nvSpPr>
        <p:spPr/>
        <p:txBody>
          <a:bodyPr/>
          <a:lstStyle/>
          <a:p>
            <a:r>
              <a:rPr lang="ru-RU" dirty="0" smtClean="0">
                <a:solidFill>
                  <a:schemeClr val="accent6">
                    <a:lumMod val="50000"/>
                  </a:schemeClr>
                </a:solidFill>
              </a:rPr>
              <a:t>Сведения, направленные через организацию почтовой связи, считаются представленными в срок, если были сданы в организацию почтовой связи до 24 часов последнего дня срока (30 апреля 2018 года)</a:t>
            </a:r>
            <a:endParaRPr lang="ru-RU" dirty="0">
              <a:solidFill>
                <a:schemeClr val="accent6">
                  <a:lumMod val="50000"/>
                </a:schemeClr>
              </a:solidFill>
            </a:endParaRPr>
          </a:p>
        </p:txBody>
      </p:sp>
      <p:sp>
        <p:nvSpPr>
          <p:cNvPr id="5" name="Текст 4"/>
          <p:cNvSpPr>
            <a:spLocks noGrp="1"/>
          </p:cNvSpPr>
          <p:nvPr>
            <p:ph type="body" sz="half" idx="4294967295"/>
          </p:nvPr>
        </p:nvSpPr>
        <p:spPr>
          <a:xfrm>
            <a:off x="913774" y="1273215"/>
            <a:ext cx="9696352" cy="2763629"/>
          </a:xfrm>
        </p:spPr>
        <p:txBody>
          <a:bodyPr anchor="t">
            <a:normAutofit/>
          </a:bodyPr>
          <a:lstStyle/>
          <a:p>
            <a:pPr algn="ctr"/>
            <a:r>
              <a:rPr lang="ru-RU" sz="3600" b="1" dirty="0" smtClean="0">
                <a:solidFill>
                  <a:srgbClr val="002060"/>
                </a:solidFill>
              </a:rPr>
              <a:t>Направь их в министерство посредством почтовой связи!</a:t>
            </a:r>
          </a:p>
          <a:p>
            <a:pPr algn="ctr"/>
            <a:endParaRPr lang="ru-RU" sz="3600" b="1" dirty="0">
              <a:solidFill>
                <a:srgbClr val="00206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174" y="2655029"/>
            <a:ext cx="3114002" cy="1930681"/>
          </a:xfrm>
          <a:prstGeom prst="rect">
            <a:avLst/>
          </a:prstGeom>
        </p:spPr>
      </p:pic>
    </p:spTree>
    <p:extLst>
      <p:ext uri="{BB962C8B-B14F-4D97-AF65-F5344CB8AC3E}">
        <p14:creationId xmlns:p14="http://schemas.microsoft.com/office/powerpoint/2010/main" val="55564316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l"/>
            <a:r>
              <a:rPr lang="ru-RU" cap="none" dirty="0" smtClean="0">
                <a:solidFill>
                  <a:srgbClr val="002060"/>
                </a:solidFill>
              </a:rPr>
              <a:t>Служащие министерства должны представить сведения не позднее </a:t>
            </a:r>
            <a:r>
              <a:rPr lang="ru-RU" cap="none" dirty="0" smtClean="0"/>
              <a:t/>
            </a:r>
            <a:br>
              <a:rPr lang="ru-RU" cap="none" dirty="0" smtClean="0"/>
            </a:br>
            <a:r>
              <a:rPr lang="ru-RU" sz="4800" b="1" cap="none" dirty="0" smtClean="0">
                <a:solidFill>
                  <a:srgbClr val="0070C0"/>
                </a:solidFill>
              </a:rPr>
              <a:t>30 апреля 2018 года</a:t>
            </a:r>
            <a:br>
              <a:rPr lang="ru-RU" sz="4800" b="1" cap="none" dirty="0" smtClean="0">
                <a:solidFill>
                  <a:srgbClr val="0070C0"/>
                </a:solidFill>
              </a:rPr>
            </a:br>
            <a:r>
              <a:rPr lang="ru-RU" cap="none" dirty="0" smtClean="0"/>
              <a:t/>
            </a:r>
            <a:br>
              <a:rPr lang="ru-RU" cap="none" dirty="0" smtClean="0"/>
            </a:br>
            <a:r>
              <a:rPr lang="ru-RU" sz="2400" b="1" cap="none" dirty="0" smtClean="0">
                <a:solidFill>
                  <a:schemeClr val="accent5">
                    <a:lumMod val="50000"/>
                  </a:schemeClr>
                </a:solidFill>
              </a:rPr>
              <a:t>за отчетный период с 01 января 2017 года </a:t>
            </a:r>
            <a:br>
              <a:rPr lang="ru-RU" sz="2400" b="1" cap="none" dirty="0" smtClean="0">
                <a:solidFill>
                  <a:schemeClr val="accent5">
                    <a:lumMod val="50000"/>
                  </a:schemeClr>
                </a:solidFill>
              </a:rPr>
            </a:br>
            <a:r>
              <a:rPr lang="ru-RU" sz="2400" b="1" cap="none" dirty="0" smtClean="0">
                <a:solidFill>
                  <a:schemeClr val="accent5">
                    <a:lumMod val="50000"/>
                  </a:schemeClr>
                </a:solidFill>
              </a:rPr>
              <a:t>по 31 декабря 2017 года</a:t>
            </a:r>
            <a:r>
              <a:rPr lang="ru-RU" b="1" cap="none" dirty="0">
                <a:solidFill>
                  <a:schemeClr val="accent5">
                    <a:lumMod val="50000"/>
                  </a:schemeClr>
                </a:solidFill>
              </a:rPr>
              <a:t/>
            </a:r>
            <a:br>
              <a:rPr lang="ru-RU" b="1" cap="none" dirty="0">
                <a:solidFill>
                  <a:schemeClr val="accent5">
                    <a:lumMod val="50000"/>
                  </a:schemeClr>
                </a:solidFill>
              </a:rPr>
            </a:br>
            <a:r>
              <a:rPr lang="ru-RU" cap="none" dirty="0" smtClean="0"/>
              <a:t/>
            </a:r>
            <a:br>
              <a:rPr lang="ru-RU" cap="none" dirty="0" smtClean="0"/>
            </a:br>
            <a:endParaRPr lang="ru-RU" cap="none" dirty="0"/>
          </a:p>
        </p:txBody>
      </p:sp>
      <p:sp>
        <p:nvSpPr>
          <p:cNvPr id="6" name="Текст 5"/>
          <p:cNvSpPr>
            <a:spLocks noGrp="1"/>
          </p:cNvSpPr>
          <p:nvPr>
            <p:ph type="body" sz="half" idx="2"/>
          </p:nvPr>
        </p:nvSpPr>
        <p:spPr/>
        <p:txBody>
          <a:bodyPr/>
          <a:lstStyle/>
          <a:p>
            <a:r>
              <a:rPr lang="ru-RU" b="1" dirty="0" smtClean="0">
                <a:solidFill>
                  <a:srgbClr val="FF0000"/>
                </a:solidFill>
              </a:rPr>
              <a:t>Откладывать представление сведений до апреля  не рекомендуется, особенно в случае планируемого длительного отсутствия служащего, например убытия в служебную командировку или отпуск</a:t>
            </a:r>
            <a:endParaRPr lang="ru-RU" b="1" dirty="0">
              <a:solidFill>
                <a:srgbClr val="FF0000"/>
              </a:solidFill>
            </a:endParaRPr>
          </a:p>
        </p:txBody>
      </p:sp>
      <p:sp>
        <p:nvSpPr>
          <p:cNvPr id="23" name="Текст 22"/>
          <p:cNvSpPr>
            <a:spLocks noGrp="1"/>
          </p:cNvSpPr>
          <p:nvPr>
            <p:ph type="body" sz="half" idx="4294967295"/>
          </p:nvPr>
        </p:nvSpPr>
        <p:spPr>
          <a:xfrm>
            <a:off x="1720056" y="3907164"/>
            <a:ext cx="8751887" cy="595313"/>
          </a:xfrm>
        </p:spPr>
        <p:txBody>
          <a:bodyPr>
            <a:normAutofit fontScale="77500" lnSpcReduction="20000"/>
          </a:bodyPr>
          <a:lstStyle/>
          <a:p>
            <a:pPr algn="ctr"/>
            <a:r>
              <a:rPr lang="ru-RU" b="1" dirty="0">
                <a:solidFill>
                  <a:schemeClr val="accent5">
                    <a:lumMod val="50000"/>
                  </a:schemeClr>
                </a:solidFill>
              </a:rPr>
              <a:t>Сведения могут быть представлены служащим  в любое время начиная с 1 января 2018 года</a:t>
            </a:r>
          </a:p>
        </p:txBody>
      </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69" y="1237520"/>
            <a:ext cx="3465313" cy="2585656"/>
          </a:xfrm>
          <a:prstGeom prst="rect">
            <a:avLst/>
          </a:prstGeom>
        </p:spPr>
      </p:pic>
    </p:spTree>
    <p:extLst>
      <p:ext uri="{BB962C8B-B14F-4D97-AF65-F5344CB8AC3E}">
        <p14:creationId xmlns:p14="http://schemas.microsoft.com/office/powerpoint/2010/main" val="54373831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9287" y="618517"/>
            <a:ext cx="10768940" cy="5342445"/>
          </a:xfrm>
        </p:spPr>
        <p:txBody>
          <a:bodyPr anchor="t">
            <a:normAutofit/>
          </a:bodyPr>
          <a:lstStyle/>
          <a:p>
            <a:r>
              <a:rPr lang="ru-RU" sz="2800" b="1" i="1" cap="none" dirty="0" smtClean="0">
                <a:solidFill>
                  <a:schemeClr val="accent6">
                    <a:lumMod val="50000"/>
                  </a:schemeClr>
                </a:solidFill>
              </a:rPr>
              <a:t>Лица, в отношении которых представляются сведения:</a:t>
            </a:r>
            <a:br>
              <a:rPr lang="ru-RU" sz="2800" b="1" i="1" cap="none" dirty="0" smtClean="0">
                <a:solidFill>
                  <a:schemeClr val="accent6">
                    <a:lumMod val="50000"/>
                  </a:schemeClr>
                </a:solidFill>
              </a:rPr>
            </a:br>
            <a:r>
              <a:rPr lang="ru-RU" sz="2800" b="1" i="1" cap="none" dirty="0" smtClean="0">
                <a:solidFill>
                  <a:schemeClr val="accent6">
                    <a:lumMod val="50000"/>
                  </a:schemeClr>
                </a:solidFill>
              </a:rPr>
              <a:t/>
            </a:r>
            <a:br>
              <a:rPr lang="ru-RU" sz="2800" b="1" i="1" cap="none" dirty="0" smtClean="0">
                <a:solidFill>
                  <a:schemeClr val="accent6">
                    <a:lumMod val="50000"/>
                  </a:schemeClr>
                </a:solidFill>
              </a:rPr>
            </a:br>
            <a:r>
              <a:rPr lang="ru-RU" sz="2800" i="1" cap="none" dirty="0" smtClean="0">
                <a:solidFill>
                  <a:schemeClr val="accent6">
                    <a:lumMod val="50000"/>
                  </a:schemeClr>
                </a:solidFill>
              </a:rPr>
              <a:t>- в отношении служащего (работника);</a:t>
            </a:r>
            <a:br>
              <a:rPr lang="ru-RU" sz="2800" i="1" cap="none" dirty="0" smtClean="0">
                <a:solidFill>
                  <a:schemeClr val="accent6">
                    <a:lumMod val="50000"/>
                  </a:schemeClr>
                </a:solidFill>
              </a:rPr>
            </a:br>
            <a:r>
              <a:rPr lang="ru-RU" sz="2800" i="1" cap="none" dirty="0" smtClean="0">
                <a:solidFill>
                  <a:schemeClr val="accent6">
                    <a:lumMod val="50000"/>
                  </a:schemeClr>
                </a:solidFill>
              </a:rPr>
              <a:t>- в отношении его супруги (супруга);</a:t>
            </a:r>
            <a:br>
              <a:rPr lang="ru-RU" sz="2800" i="1" cap="none" dirty="0" smtClean="0">
                <a:solidFill>
                  <a:schemeClr val="accent6">
                    <a:lumMod val="50000"/>
                  </a:schemeClr>
                </a:solidFill>
              </a:rPr>
            </a:br>
            <a:r>
              <a:rPr lang="ru-RU" sz="2800" i="1" cap="none" dirty="0" smtClean="0">
                <a:solidFill>
                  <a:schemeClr val="accent6">
                    <a:lumMod val="50000"/>
                  </a:schemeClr>
                </a:solidFill>
              </a:rPr>
              <a:t>-в отношении каждого несовершеннолетнего ребенка служащего (работника)</a:t>
            </a:r>
            <a:br>
              <a:rPr lang="ru-RU" sz="2800" i="1" cap="none" dirty="0" smtClean="0">
                <a:solidFill>
                  <a:schemeClr val="accent6">
                    <a:lumMod val="50000"/>
                  </a:schemeClr>
                </a:solidFill>
              </a:rPr>
            </a:br>
            <a:r>
              <a:rPr lang="ru-RU" sz="2800" i="1" cap="none" dirty="0">
                <a:solidFill>
                  <a:schemeClr val="accent6">
                    <a:lumMod val="50000"/>
                  </a:schemeClr>
                </a:solidFill>
              </a:rPr>
              <a:t/>
            </a:r>
            <a:br>
              <a:rPr lang="ru-RU" sz="2800" i="1" cap="none" dirty="0">
                <a:solidFill>
                  <a:schemeClr val="accent6">
                    <a:lumMod val="50000"/>
                  </a:schemeClr>
                </a:solidFill>
              </a:rPr>
            </a:br>
            <a:r>
              <a:rPr lang="ru-RU" sz="2400" cap="none" dirty="0" smtClean="0">
                <a:solidFill>
                  <a:schemeClr val="accent3">
                    <a:lumMod val="50000"/>
                  </a:schemeClr>
                </a:solidFill>
              </a:rPr>
              <a:t>например, служащий, имеющий супругу и двоих несовершеннолетних детей, обязан представить четыре справки– отдельно на себя и на каждого члена семьи. Не допускается представление сведений на двух и более лиц (например, на двоих несовершеннолетних детей) в одной справке</a:t>
            </a:r>
            <a:endParaRPr lang="ru-RU" sz="2400" i="1" cap="none" dirty="0">
              <a:solidFill>
                <a:schemeClr val="accent6">
                  <a:lumMod val="50000"/>
                </a:schemeClr>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21" y="4810426"/>
            <a:ext cx="2686050" cy="1704975"/>
          </a:xfrm>
          <a:prstGeom prst="rect">
            <a:avLst/>
          </a:prstGeom>
        </p:spPr>
      </p:pic>
    </p:spTree>
    <p:extLst>
      <p:ext uri="{BB962C8B-B14F-4D97-AF65-F5344CB8AC3E}">
        <p14:creationId xmlns:p14="http://schemas.microsoft.com/office/powerpoint/2010/main" val="111424003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6" y="618517"/>
            <a:ext cx="10116898" cy="5967478"/>
          </a:xfrm>
        </p:spPr>
        <p:txBody>
          <a:bodyPr anchor="t">
            <a:normAutofit/>
          </a:bodyPr>
          <a:lstStyle/>
          <a:p>
            <a:r>
              <a:rPr lang="ru-RU" sz="2000" b="1" dirty="0" smtClean="0">
                <a:solidFill>
                  <a:srgbClr val="002060"/>
                </a:solidFill>
              </a:rPr>
              <a:t>СУПРУГИ в БРАКЕ</a:t>
            </a:r>
            <a:br>
              <a:rPr lang="ru-RU" sz="2000" b="1" dirty="0" smtClean="0">
                <a:solidFill>
                  <a:srgbClr val="002060"/>
                </a:solidFill>
              </a:rPr>
            </a:br>
            <a:r>
              <a:rPr lang="ru-RU" sz="2000" b="1" cap="none" dirty="0" smtClean="0">
                <a:solidFill>
                  <a:srgbClr val="002060"/>
                </a:solidFill>
              </a:rPr>
              <a:t>перечень ситуаций и рекомендуемые действия</a:t>
            </a:r>
            <a:r>
              <a:rPr lang="ru-RU" sz="2000" b="1" dirty="0">
                <a:solidFill>
                  <a:srgbClr val="002060"/>
                </a:solidFill>
              </a:rPr>
              <a:t/>
            </a:r>
            <a:br>
              <a:rPr lang="ru-RU" sz="2000" b="1" dirty="0">
                <a:solidFill>
                  <a:srgbClr val="002060"/>
                </a:solidFill>
              </a:rPr>
            </a:br>
            <a:endParaRPr lang="ru-RU" sz="2000" b="1"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80924667"/>
              </p:ext>
            </p:extLst>
          </p:nvPr>
        </p:nvGraphicFramePr>
        <p:xfrm>
          <a:off x="2245488" y="1235052"/>
          <a:ext cx="8067554" cy="5334000"/>
        </p:xfrm>
        <a:graphic>
          <a:graphicData uri="http://schemas.openxmlformats.org/drawingml/2006/table">
            <a:tbl>
              <a:tblPr firstRow="1" bandRow="1">
                <a:tableStyleId>{5C22544A-7EE6-4342-B048-85BDC9FD1C3A}</a:tableStyleId>
              </a:tblPr>
              <a:tblGrid>
                <a:gridCol w="4033777"/>
                <a:gridCol w="4033777"/>
              </a:tblGrid>
              <a:tr h="484196">
                <a:tc gridSpan="2">
                  <a:txBody>
                    <a:bodyPr/>
                    <a:lstStyle/>
                    <a:p>
                      <a:r>
                        <a:rPr lang="ru-RU" dirty="0" smtClean="0"/>
                        <a:t>Пример: служащий представляет сведения</a:t>
                      </a:r>
                      <a:r>
                        <a:rPr lang="ru-RU" baseline="0" dirty="0" smtClean="0"/>
                        <a:t> в 2018 году (за отчетный 2017 год)</a:t>
                      </a:r>
                      <a:endParaRPr lang="ru-RU" dirty="0"/>
                    </a:p>
                  </a:txBody>
                  <a:tcPr/>
                </a:tc>
                <a:tc hMerge="1">
                  <a:txBody>
                    <a:bodyPr/>
                    <a:lstStyle/>
                    <a:p>
                      <a:endParaRPr lang="ru-RU" dirty="0"/>
                    </a:p>
                  </a:txBody>
                  <a:tcPr/>
                </a:tc>
              </a:tr>
              <a:tr h="895785">
                <a:tc>
                  <a:txBody>
                    <a:bodyPr/>
                    <a:lstStyle/>
                    <a:p>
                      <a:r>
                        <a:rPr lang="ru-RU" sz="1600" dirty="0" smtClean="0"/>
                        <a:t>Брак заключен в ЗАГС в ноябре 2017 года</a:t>
                      </a:r>
                      <a:endParaRPr lang="ru-RU" sz="1600" dirty="0"/>
                    </a:p>
                  </a:txBody>
                  <a:tcPr/>
                </a:tc>
                <a:tc>
                  <a:txBody>
                    <a:bodyPr/>
                    <a:lstStyle/>
                    <a:p>
                      <a:pPr algn="just"/>
                      <a:r>
                        <a:rPr lang="ru-RU" sz="1400" dirty="0" smtClean="0"/>
                        <a:t>сведения в отношении супруги (супруга) представляются, поскольку по состоянию на отчетную дату (31 декабря 2017 года) служащий</a:t>
                      </a:r>
                      <a:r>
                        <a:rPr lang="ru-RU" sz="1400" baseline="0" dirty="0" smtClean="0"/>
                        <a:t> состоял в браке</a:t>
                      </a:r>
                      <a:endParaRPr lang="ru-RU" sz="1400" dirty="0"/>
                    </a:p>
                  </a:txBody>
                  <a:tcPr/>
                </a:tc>
              </a:tr>
              <a:tr h="895785">
                <a:tc>
                  <a:txBody>
                    <a:bodyPr/>
                    <a:lstStyle/>
                    <a:p>
                      <a:r>
                        <a:rPr lang="ru-RU" sz="1600" dirty="0" smtClean="0"/>
                        <a:t>Брак заключен в </a:t>
                      </a:r>
                      <a:r>
                        <a:rPr lang="ru-RU" sz="1600" dirty="0" err="1" smtClean="0"/>
                        <a:t>ЗАГСе</a:t>
                      </a:r>
                      <a:r>
                        <a:rPr lang="ru-RU" sz="1600" dirty="0" smtClean="0"/>
                        <a:t> в марте 2018 года</a:t>
                      </a:r>
                      <a:endParaRPr lang="ru-RU" sz="1600" dirty="0"/>
                    </a:p>
                  </a:txBody>
                  <a:tcPr/>
                </a:tc>
                <a:tc>
                  <a:txBody>
                    <a:bodyPr/>
                    <a:lstStyle/>
                    <a:p>
                      <a:pPr algn="just"/>
                      <a:r>
                        <a:rPr lang="ru-RU" sz="1400" dirty="0" smtClean="0"/>
                        <a:t>сведения в отношении супруги (супруга) не представляются,</a:t>
                      </a:r>
                      <a:r>
                        <a:rPr lang="ru-RU" sz="1400" baseline="0" dirty="0" smtClean="0"/>
                        <a:t> поскольку по состоянию на отчетную дату </a:t>
                      </a:r>
                      <a:r>
                        <a:rPr lang="ru-RU" sz="1400" dirty="0" smtClean="0"/>
                        <a:t>(31 декабря 2017 года) </a:t>
                      </a:r>
                      <a:r>
                        <a:rPr lang="ru-RU" sz="1400" baseline="0" dirty="0" smtClean="0"/>
                        <a:t> служащий не состоял в браке</a:t>
                      </a:r>
                      <a:endParaRPr lang="ru-RU" sz="1400" dirty="0"/>
                    </a:p>
                  </a:txBody>
                  <a:tcPr/>
                </a:tc>
              </a:tr>
              <a:tr h="866889">
                <a:tc gridSpan="2">
                  <a:txBody>
                    <a:bodyPr/>
                    <a:lstStyle/>
                    <a:p>
                      <a:pPr algn="just"/>
                      <a:r>
                        <a:rPr lang="ru-RU" sz="1800" b="1" dirty="0" smtClean="0">
                          <a:solidFill>
                            <a:schemeClr val="bg1"/>
                          </a:solidFill>
                        </a:rPr>
                        <a:t>Пример: гражданин в сентябре</a:t>
                      </a:r>
                      <a:r>
                        <a:rPr lang="ru-RU" sz="1800" b="1" baseline="0" dirty="0" smtClean="0">
                          <a:solidFill>
                            <a:schemeClr val="bg1"/>
                          </a:solidFill>
                        </a:rPr>
                        <a:t> 2018 года представляет сведения в связи с подачей документов для назначения на должность. Отчетной датой является 1 августа 2018 года</a:t>
                      </a:r>
                      <a:endParaRPr lang="ru-RU" sz="1800" b="1" dirty="0">
                        <a:solidFill>
                          <a:schemeClr val="bg1"/>
                        </a:solidFill>
                      </a:endParaRPr>
                    </a:p>
                  </a:txBody>
                  <a:tcPr>
                    <a:solidFill>
                      <a:schemeClr val="accent1"/>
                    </a:solidFill>
                  </a:tcPr>
                </a:tc>
                <a:tc hMerge="1">
                  <a:txBody>
                    <a:bodyPr/>
                    <a:lstStyle/>
                    <a:p>
                      <a:endParaRPr lang="ru-RU" sz="1400" dirty="0"/>
                    </a:p>
                  </a:txBody>
                  <a:tcPr/>
                </a:tc>
              </a:tr>
              <a:tr h="895785">
                <a:tc>
                  <a:txBody>
                    <a:bodyPr/>
                    <a:lstStyle/>
                    <a:p>
                      <a:r>
                        <a:rPr lang="ru-RU" sz="1600" dirty="0" smtClean="0"/>
                        <a:t>Брак заключен 1 февраля</a:t>
                      </a:r>
                      <a:r>
                        <a:rPr lang="ru-RU" sz="1600" baseline="0" dirty="0" smtClean="0"/>
                        <a:t> 2018 года</a:t>
                      </a:r>
                      <a:endParaRPr lang="ru-RU" sz="1600" dirty="0"/>
                    </a:p>
                  </a:txBody>
                  <a:tcPr/>
                </a:tc>
                <a:tc>
                  <a:txBody>
                    <a:bodyPr/>
                    <a:lstStyle/>
                    <a:p>
                      <a:pPr algn="just"/>
                      <a:r>
                        <a:rPr lang="ru-RU" sz="1400" dirty="0" smtClean="0"/>
                        <a:t>сведения</a:t>
                      </a:r>
                      <a:r>
                        <a:rPr lang="ru-RU" sz="1400" baseline="0" dirty="0" smtClean="0"/>
                        <a:t> в отношении супруги (супруга)  представляются</a:t>
                      </a:r>
                      <a:r>
                        <a:rPr lang="ru-RU" sz="1400" baseline="0" smtClean="0"/>
                        <a:t>, поскольку по  состоянию на отчетную дату (1 августа 2018 года) гражданин состоял в браке</a:t>
                      </a:r>
                      <a:endParaRPr lang="ru-RU" sz="1400" dirty="0"/>
                    </a:p>
                  </a:txBody>
                  <a:tcPr/>
                </a:tc>
              </a:tr>
              <a:tr h="484196">
                <a:tc>
                  <a:txBody>
                    <a:bodyPr/>
                    <a:lstStyle/>
                    <a:p>
                      <a:r>
                        <a:rPr lang="ru-RU" sz="1600" dirty="0" smtClean="0"/>
                        <a:t>Брак заключен 2 августа</a:t>
                      </a:r>
                      <a:r>
                        <a:rPr lang="ru-RU" sz="1600" baseline="0" dirty="0" smtClean="0"/>
                        <a:t> 2018 года</a:t>
                      </a:r>
                      <a:endParaRPr lang="ru-RU" sz="1600" dirty="0"/>
                    </a:p>
                  </a:txBody>
                  <a:tcPr/>
                </a:tc>
                <a:tc>
                  <a:txBody>
                    <a:bodyPr/>
                    <a:lstStyle/>
                    <a:p>
                      <a:pPr algn="just"/>
                      <a:r>
                        <a:rPr lang="ru-RU" sz="1400" smtClean="0"/>
                        <a:t>сведения в отношении супруги не представляются, поскольку по состоянию на отчетную</a:t>
                      </a:r>
                      <a:r>
                        <a:rPr lang="ru-RU" sz="1400" baseline="0" smtClean="0"/>
                        <a:t> дату (1 августа 2018 года) гражданин еще не вступил в брак</a:t>
                      </a:r>
                      <a:endParaRPr lang="ru-RU" sz="1400" dirty="0"/>
                    </a:p>
                  </a:txBody>
                  <a:tcPr/>
                </a:tc>
              </a:tr>
            </a:tbl>
          </a:graphicData>
        </a:graphic>
      </p:graphicFrame>
    </p:spTree>
    <p:extLst>
      <p:ext uri="{BB962C8B-B14F-4D97-AF65-F5344CB8AC3E}">
        <p14:creationId xmlns:p14="http://schemas.microsoft.com/office/powerpoint/2010/main" val="150289167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418254" cy="5923797"/>
          </a:xfrm>
        </p:spPr>
        <p:txBody>
          <a:bodyPr anchor="t">
            <a:normAutofit/>
          </a:bodyPr>
          <a:lstStyle/>
          <a:p>
            <a:r>
              <a:rPr lang="ru-RU" sz="2000" b="1" dirty="0" smtClean="0">
                <a:solidFill>
                  <a:srgbClr val="002060"/>
                </a:solidFill>
              </a:rPr>
              <a:t>Брак расторгнут</a:t>
            </a:r>
            <a:br>
              <a:rPr lang="ru-RU" sz="2000" b="1" dirty="0" smtClean="0">
                <a:solidFill>
                  <a:srgbClr val="002060"/>
                </a:solidFill>
              </a:rPr>
            </a:br>
            <a:r>
              <a:rPr lang="ru-RU" sz="2000" b="1" cap="none" dirty="0" smtClean="0">
                <a:solidFill>
                  <a:srgbClr val="002060"/>
                </a:solidFill>
              </a:rPr>
              <a:t>перечень </a:t>
            </a:r>
            <a:r>
              <a:rPr lang="ru-RU" sz="2000" b="1" cap="none" dirty="0">
                <a:solidFill>
                  <a:srgbClr val="002060"/>
                </a:solidFill>
              </a:rPr>
              <a:t>ситуаций и рекомендуемые </a:t>
            </a:r>
            <a:r>
              <a:rPr lang="ru-RU" sz="2000" b="1" cap="none" dirty="0" smtClean="0">
                <a:solidFill>
                  <a:srgbClr val="002060"/>
                </a:solidFill>
              </a:rPr>
              <a:t>действия</a:t>
            </a:r>
            <a:br>
              <a:rPr lang="ru-RU" sz="2000" b="1" cap="none" dirty="0" smtClean="0">
                <a:solidFill>
                  <a:srgbClr val="002060"/>
                </a:solidFill>
              </a:rPr>
            </a:br>
            <a:r>
              <a:rPr lang="ru-RU" sz="2000" b="1" dirty="0">
                <a:solidFill>
                  <a:srgbClr val="002060"/>
                </a:solidFill>
              </a:rPr>
              <a:t/>
            </a:r>
            <a:br>
              <a:rPr lang="ru-RU" sz="2000" b="1" dirty="0">
                <a:solidFill>
                  <a:srgbClr val="002060"/>
                </a:solidFill>
              </a:rPr>
            </a:br>
            <a:r>
              <a:rPr lang="ru-RU" sz="2000" dirty="0" smtClean="0"/>
              <a:t/>
            </a:r>
            <a:br>
              <a:rPr lang="ru-RU" sz="2000" dirty="0" smtClean="0"/>
            </a:b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val="1161953140"/>
              </p:ext>
            </p:extLst>
          </p:nvPr>
        </p:nvGraphicFramePr>
        <p:xfrm>
          <a:off x="1143000" y="1328058"/>
          <a:ext cx="9895114" cy="5240219"/>
        </p:xfrm>
        <a:graphic>
          <a:graphicData uri="http://schemas.openxmlformats.org/drawingml/2006/table">
            <a:tbl>
              <a:tblPr>
                <a:tableStyleId>{5C22544A-7EE6-4342-B048-85BDC9FD1C3A}</a:tableStyleId>
              </a:tblPr>
              <a:tblGrid>
                <a:gridCol w="3559733"/>
                <a:gridCol w="6335381"/>
              </a:tblGrid>
              <a:tr h="216486">
                <a:tc gridSpan="2">
                  <a:txBody>
                    <a:bodyPr/>
                    <a:lstStyle/>
                    <a:p>
                      <a:pPr indent="450215" algn="l">
                        <a:spcAft>
                          <a:spcPts val="0"/>
                        </a:spcAft>
                      </a:pPr>
                      <a:r>
                        <a:rPr lang="ru-RU" sz="1600" b="1" dirty="0">
                          <a:solidFill>
                            <a:schemeClr val="bg1"/>
                          </a:solidFill>
                          <a:effectLst/>
                        </a:rPr>
                        <a:t>Пример: служащий (работник) представляет сведения в 2018 году (за отчетный 2017 г.)</a:t>
                      </a:r>
                      <a:endParaRPr lang="ru-RU"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solidFill>
                      <a:schemeClr val="accent1"/>
                    </a:solidFill>
                  </a:tcPr>
                </a:tc>
                <a:tc hMerge="1">
                  <a:txBody>
                    <a:bodyPr/>
                    <a:lstStyle/>
                    <a:p>
                      <a:endParaRPr lang="ru-RU"/>
                    </a:p>
                  </a:txBody>
                  <a:tcPr/>
                </a:tc>
              </a:tr>
              <a:tr h="541216">
                <a:tc>
                  <a:txBody>
                    <a:bodyPr/>
                    <a:lstStyle/>
                    <a:p>
                      <a:pPr indent="450215" algn="l">
                        <a:spcAft>
                          <a:spcPts val="0"/>
                        </a:spcAft>
                      </a:pPr>
                      <a:r>
                        <a:rPr lang="ru-RU" sz="1600" dirty="0">
                          <a:effectLst/>
                        </a:rPr>
                        <a:t>Брак был расторгнут в </a:t>
                      </a:r>
                      <a:r>
                        <a:rPr lang="ru-RU" sz="1600" dirty="0" err="1">
                          <a:effectLst/>
                        </a:rPr>
                        <a:t>ЗАГСе</a:t>
                      </a:r>
                      <a:r>
                        <a:rPr lang="ru-RU" sz="1600" dirty="0">
                          <a:effectLst/>
                        </a:rPr>
                        <a:t> в ноябре 2017 года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c>
                  <a:txBody>
                    <a:bodyPr/>
                    <a:lstStyle/>
                    <a:p>
                      <a:pPr indent="450215" algn="ctr">
                        <a:spcAft>
                          <a:spcPts val="0"/>
                        </a:spcAft>
                      </a:pPr>
                      <a:r>
                        <a:rPr lang="ru-RU" sz="1400" dirty="0">
                          <a:effectLst/>
                        </a:rPr>
                        <a:t>сведения в отношении бывшей супруги не представляются, поскольку по состоянию на отчетную дату (31 декабря 2017 года) служащий (работник) не состоял в браке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r>
              <a:tr h="1190677">
                <a:tc>
                  <a:txBody>
                    <a:bodyPr/>
                    <a:lstStyle/>
                    <a:p>
                      <a:pPr indent="450215" algn="l">
                        <a:spcAft>
                          <a:spcPts val="0"/>
                        </a:spcAft>
                      </a:pPr>
                      <a:r>
                        <a:rPr lang="ru-RU" sz="1600" dirty="0">
                          <a:effectLst/>
                        </a:rPr>
                        <a:t>Окончательное решение о расторжении брака было принято судом 12 декабря 2017 года и вступило в законную силу 12 января 2018 года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c>
                  <a:txBody>
                    <a:bodyPr/>
                    <a:lstStyle/>
                    <a:p>
                      <a:pPr indent="450215" algn="ctr">
                        <a:spcAft>
                          <a:spcPts val="0"/>
                        </a:spcAft>
                      </a:pPr>
                      <a:r>
                        <a:rPr lang="ru-RU" sz="1400">
                          <a:effectLst/>
                        </a:rPr>
                        <a:t>сведения в отношении бывшей супруги представляются, поскольку решение о расторжении брака вступает в силу по истечении месяца со дня принятия решения суда в окончательной форме. В рассматриваемой ситуации решение о расторжении брака вступило в силу 12 января 2018 года. Таким образом, по состоянию на отчетную дату (31 декабря 2017 года) служащий (работник) считался состоявшим в браке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r>
              <a:tr h="541216">
                <a:tc>
                  <a:txBody>
                    <a:bodyPr/>
                    <a:lstStyle/>
                    <a:p>
                      <a:pPr indent="450215" algn="l">
                        <a:spcAft>
                          <a:spcPts val="0"/>
                        </a:spcAft>
                      </a:pPr>
                      <a:r>
                        <a:rPr lang="ru-RU" sz="1600" dirty="0">
                          <a:effectLst/>
                        </a:rPr>
                        <a:t>Брак был расторгнут в </a:t>
                      </a:r>
                      <a:r>
                        <a:rPr lang="ru-RU" sz="1600" dirty="0" err="1">
                          <a:effectLst/>
                        </a:rPr>
                        <a:t>ЗАГСе</a:t>
                      </a:r>
                      <a:r>
                        <a:rPr lang="ru-RU" sz="1600" dirty="0">
                          <a:effectLst/>
                        </a:rPr>
                        <a:t> в марте 2018 года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c>
                  <a:txBody>
                    <a:bodyPr/>
                    <a:lstStyle/>
                    <a:p>
                      <a:pPr indent="450215" algn="ctr">
                        <a:spcAft>
                          <a:spcPts val="0"/>
                        </a:spcAft>
                      </a:pPr>
                      <a:r>
                        <a:rPr lang="ru-RU" sz="1400" dirty="0">
                          <a:effectLst/>
                        </a:rPr>
                        <a:t>сведения в отношении бывшей супруги представляются поскольку по состоянию на отчетную дату (31 декабря 2017 года) служащий (работник) состоял в браке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r>
              <a:tr h="324730">
                <a:tc gridSpan="2">
                  <a:txBody>
                    <a:bodyPr/>
                    <a:lstStyle/>
                    <a:p>
                      <a:pPr indent="450215" algn="ctr">
                        <a:spcAft>
                          <a:spcPts val="0"/>
                        </a:spcAft>
                      </a:pPr>
                      <a:r>
                        <a:rPr lang="ru-RU" sz="1600" b="1" dirty="0">
                          <a:solidFill>
                            <a:schemeClr val="bg1"/>
                          </a:solidFill>
                          <a:effectLst/>
                        </a:rPr>
                        <a:t>Пример: гражданин в сентябре 2018 года представляет сведения в связи с подачей документов для назначения на должность. Отчетной датой является 1 августа 2018 года</a:t>
                      </a:r>
                      <a:endParaRPr lang="ru-RU"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solidFill>
                      <a:schemeClr val="accent1"/>
                    </a:solidFill>
                  </a:tcPr>
                </a:tc>
                <a:tc hMerge="1">
                  <a:txBody>
                    <a:bodyPr/>
                    <a:lstStyle/>
                    <a:p>
                      <a:endParaRPr lang="ru-RU"/>
                    </a:p>
                  </a:txBody>
                  <a:tcPr/>
                </a:tc>
              </a:tr>
              <a:tr h="432973">
                <a:tc>
                  <a:txBody>
                    <a:bodyPr/>
                    <a:lstStyle/>
                    <a:p>
                      <a:pPr indent="450215" algn="ctr">
                        <a:spcAft>
                          <a:spcPts val="0"/>
                        </a:spcAft>
                      </a:pPr>
                      <a:r>
                        <a:rPr lang="ru-RU" sz="1400">
                          <a:effectLst/>
                        </a:rPr>
                        <a:t>Брак был расторгнут в ЗАГСе 1 июля 2018 года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c>
                  <a:txBody>
                    <a:bodyPr/>
                    <a:lstStyle/>
                    <a:p>
                      <a:pPr indent="450215" algn="ctr">
                        <a:spcAft>
                          <a:spcPts val="0"/>
                        </a:spcAft>
                      </a:pPr>
                      <a:r>
                        <a:rPr lang="ru-RU" sz="1400" dirty="0">
                          <a:effectLst/>
                        </a:rPr>
                        <a:t>сведения в отношении бывшей супруги не представляются, поскольку по состоянию на отчетную дату (1 августа 2018 года) гражданин не состоял в браке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r>
              <a:tr h="432973">
                <a:tc>
                  <a:txBody>
                    <a:bodyPr/>
                    <a:lstStyle/>
                    <a:p>
                      <a:pPr indent="450215" algn="ctr">
                        <a:spcAft>
                          <a:spcPts val="0"/>
                        </a:spcAft>
                      </a:pPr>
                      <a:r>
                        <a:rPr lang="ru-RU" sz="1400">
                          <a:effectLst/>
                        </a:rPr>
                        <a:t>Брак был расторгнут в ЗАГСе 2 августа 2018 года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c>
                  <a:txBody>
                    <a:bodyPr/>
                    <a:lstStyle/>
                    <a:p>
                      <a:pPr indent="450215" algn="ctr">
                        <a:spcAft>
                          <a:spcPts val="0"/>
                        </a:spcAft>
                      </a:pPr>
                      <a:r>
                        <a:rPr lang="ru-RU" sz="1400" dirty="0">
                          <a:effectLst/>
                        </a:rPr>
                        <a:t>сведения в отношении бывшей супруги представляются, поскольку по состоянию на отчетную дату (1 августа 2018 года) гражданин состоял в браке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r>
              <a:tr h="1082433">
                <a:tc>
                  <a:txBody>
                    <a:bodyPr/>
                    <a:lstStyle/>
                    <a:p>
                      <a:pPr indent="450215" algn="ctr">
                        <a:spcAft>
                          <a:spcPts val="0"/>
                        </a:spcAft>
                      </a:pPr>
                      <a:r>
                        <a:rPr lang="ru-RU" sz="1400">
                          <a:effectLst/>
                        </a:rPr>
                        <a:t>Окончательное решение о расторжении брака было принято судом 4 июля 2018 года и вступило в законную силу 4 августа 2018 г.</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c>
                  <a:txBody>
                    <a:bodyPr/>
                    <a:lstStyle/>
                    <a:p>
                      <a:pPr indent="450215" algn="ctr">
                        <a:spcAft>
                          <a:spcPts val="0"/>
                        </a:spcAft>
                      </a:pPr>
                      <a:r>
                        <a:rPr lang="ru-RU" sz="1400" dirty="0">
                          <a:effectLst/>
                        </a:rPr>
                        <a:t>сведения в отношении бывшей супруги представляются, поскольку решение о расторжении брака вступает в законную силу по истечении месяца со дня принятия решения суда в окончательной форме. В рассматриваемой ситуации срок истек 5 августа 2018 года. Таким образом, по состоянию на отчетную дату (1 августа 2018 года) гражданин считался состоявшим в браке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tc>
              </a:tr>
            </a:tbl>
          </a:graphicData>
        </a:graphic>
      </p:graphicFrame>
    </p:spTree>
    <p:extLst>
      <p:ext uri="{BB962C8B-B14F-4D97-AF65-F5344CB8AC3E}">
        <p14:creationId xmlns:p14="http://schemas.microsoft.com/office/powerpoint/2010/main" val="16446156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418254" cy="5923797"/>
          </a:xfrm>
        </p:spPr>
        <p:txBody>
          <a:bodyPr anchor="t">
            <a:normAutofit/>
          </a:bodyPr>
          <a:lstStyle/>
          <a:p>
            <a:r>
              <a:rPr lang="ru-RU" sz="2000" b="1" dirty="0" smtClean="0">
                <a:solidFill>
                  <a:srgbClr val="002060"/>
                </a:solidFill>
              </a:rPr>
              <a:t>НЕСОВЕРШЕННОЛЕТНИЕ ДЕТИ</a:t>
            </a:r>
            <a:br>
              <a:rPr lang="ru-RU" sz="2000" b="1" dirty="0" smtClean="0">
                <a:solidFill>
                  <a:srgbClr val="002060"/>
                </a:solidFill>
              </a:rPr>
            </a:br>
            <a:r>
              <a:rPr lang="ru-RU" sz="2000" b="1" cap="none" dirty="0" smtClean="0">
                <a:solidFill>
                  <a:srgbClr val="002060"/>
                </a:solidFill>
              </a:rPr>
              <a:t>перечень </a:t>
            </a:r>
            <a:r>
              <a:rPr lang="ru-RU" sz="2000" b="1" cap="none" dirty="0">
                <a:solidFill>
                  <a:srgbClr val="002060"/>
                </a:solidFill>
              </a:rPr>
              <a:t>ситуаций и рекомендуемые </a:t>
            </a:r>
            <a:r>
              <a:rPr lang="ru-RU" sz="2000" b="1" cap="none" dirty="0" smtClean="0">
                <a:solidFill>
                  <a:srgbClr val="002060"/>
                </a:solidFill>
              </a:rPr>
              <a:t>действия</a:t>
            </a:r>
            <a:br>
              <a:rPr lang="ru-RU" sz="2000" b="1" cap="none" dirty="0" smtClean="0">
                <a:solidFill>
                  <a:srgbClr val="002060"/>
                </a:solidFill>
              </a:rPr>
            </a:br>
            <a:r>
              <a:rPr lang="ru-RU" sz="2000" b="1" dirty="0">
                <a:solidFill>
                  <a:srgbClr val="002060"/>
                </a:solidFill>
              </a:rPr>
              <a:t/>
            </a:r>
            <a:br>
              <a:rPr lang="ru-RU" sz="2000" b="1" dirty="0">
                <a:solidFill>
                  <a:srgbClr val="002060"/>
                </a:solidFill>
              </a:rPr>
            </a:br>
            <a:r>
              <a:rPr lang="ru-RU" sz="2000" dirty="0" smtClean="0"/>
              <a:t/>
            </a:r>
            <a:br>
              <a:rPr lang="ru-RU" sz="2000" dirty="0" smtClean="0"/>
            </a:b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val="4028578292"/>
              </p:ext>
            </p:extLst>
          </p:nvPr>
        </p:nvGraphicFramePr>
        <p:xfrm>
          <a:off x="1143000" y="1328058"/>
          <a:ext cx="9763897" cy="5388288"/>
        </p:xfrm>
        <a:graphic>
          <a:graphicData uri="http://schemas.openxmlformats.org/drawingml/2006/table">
            <a:tbl>
              <a:tblPr>
                <a:tableStyleId>{5C22544A-7EE6-4342-B048-85BDC9FD1C3A}</a:tableStyleId>
              </a:tblPr>
              <a:tblGrid>
                <a:gridCol w="3512528"/>
                <a:gridCol w="6251369"/>
              </a:tblGrid>
              <a:tr h="198732">
                <a:tc gridSpan="2">
                  <a:txBody>
                    <a:bodyPr/>
                    <a:lstStyle/>
                    <a:p>
                      <a:pPr indent="450215" algn="l">
                        <a:spcAft>
                          <a:spcPts val="0"/>
                        </a:spcAft>
                      </a:pPr>
                      <a:r>
                        <a:rPr lang="ru-RU" sz="1600" b="1" dirty="0" smtClean="0">
                          <a:solidFill>
                            <a:schemeClr val="bg1"/>
                          </a:solidFill>
                          <a:effectLst/>
                        </a:rPr>
                        <a:t>Пример: служащий (работник) представляет сведения в 2018 году (за отчетный 2017 г.)</a:t>
                      </a:r>
                      <a:endParaRPr lang="ru-RU"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solidFill>
                      <a:schemeClr val="accent1"/>
                    </a:solidFill>
                  </a:tcPr>
                </a:tc>
                <a:tc hMerge="1">
                  <a:txBody>
                    <a:bodyPr/>
                    <a:lstStyle/>
                    <a:p>
                      <a:endParaRPr lang="ru-RU"/>
                    </a:p>
                  </a:txBody>
                  <a:tcPr/>
                </a:tc>
              </a:tr>
              <a:tr h="521672">
                <a:tc>
                  <a:txBody>
                    <a:bodyPr/>
                    <a:lstStyle/>
                    <a:p>
                      <a:pPr indent="450215" algn="just">
                        <a:spcAft>
                          <a:spcPts val="0"/>
                        </a:spcAft>
                      </a:pPr>
                      <a:r>
                        <a:rPr lang="ru-RU" sz="1350" b="0" dirty="0">
                          <a:effectLst/>
                          <a:latin typeface="Times New Roman" panose="02020603050405020304" pitchFamily="18" charset="0"/>
                          <a:ea typeface="Calibri" panose="020F0502020204030204" pitchFamily="34" charset="0"/>
                          <a:cs typeface="Times New Roman" panose="02020603050405020304" pitchFamily="18" charset="0"/>
                        </a:rPr>
                        <a:t>Дочери служащего (работника) 21 мая 2017 года исполнилось 18 лет</a:t>
                      </a:r>
                      <a:endParaRPr lang="ru-RU" sz="13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spcAft>
                          <a:spcPts val="0"/>
                        </a:spcAft>
                      </a:pPr>
                      <a:r>
                        <a:rPr lang="ru-RU" sz="1350" b="0" dirty="0">
                          <a:effectLst/>
                          <a:latin typeface="Times New Roman" panose="02020603050405020304" pitchFamily="18" charset="0"/>
                          <a:ea typeface="Calibri" panose="020F0502020204030204" pitchFamily="34" charset="0"/>
                          <a:cs typeface="Times New Roman" panose="02020603050405020304" pitchFamily="18" charset="0"/>
                        </a:rPr>
                        <a:t>сведения в отношении дочери не представляются, поскольку по состоянию на отчетную дату (31 декабря 2017 года) дочери служащего (работника) уже исполнилось 18 лет, она являлась совершеннолетней</a:t>
                      </a:r>
                      <a:endParaRPr lang="ru-RU" sz="13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0414">
                <a:tc>
                  <a:txBody>
                    <a:bodyPr/>
                    <a:lstStyle/>
                    <a:p>
                      <a:pPr indent="450215" algn="just">
                        <a:spcAft>
                          <a:spcPts val="0"/>
                        </a:spcAft>
                      </a:pPr>
                      <a:r>
                        <a:rPr lang="ru-RU" sz="1350" b="0" dirty="0">
                          <a:effectLst/>
                          <a:latin typeface="Times New Roman" panose="02020603050405020304" pitchFamily="18" charset="0"/>
                          <a:ea typeface="Calibri" panose="020F0502020204030204" pitchFamily="34" charset="0"/>
                          <a:cs typeface="Times New Roman" panose="02020603050405020304" pitchFamily="18" charset="0"/>
                        </a:rPr>
                        <a:t>Дочери служащего (работника) 30 декабря 2017 года исполнилось 18 лет</a:t>
                      </a:r>
                      <a:endParaRPr lang="ru-RU" sz="13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spcAft>
                          <a:spcPts val="0"/>
                        </a:spcAft>
                      </a:pPr>
                      <a:r>
                        <a:rPr lang="ru-RU" sz="1350" b="0" dirty="0">
                          <a:effectLst/>
                          <a:latin typeface="Times New Roman" panose="02020603050405020304" pitchFamily="18" charset="0"/>
                          <a:ea typeface="Calibri" panose="020F0502020204030204" pitchFamily="34" charset="0"/>
                          <a:cs typeface="Times New Roman" panose="02020603050405020304" pitchFamily="18" charset="0"/>
                        </a:rPr>
                        <a:t>сведения в отношении дочери не представляются, поскольку по состоянию на отчетную дату (31 декабря 2017 года) дочери служащего (работника) уже исполнилось 18 лет, она являлась совершеннолетней</a:t>
                      </a:r>
                      <a:endParaRPr lang="ru-RU" sz="13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6440">
                <a:tc>
                  <a:txBody>
                    <a:bodyPr/>
                    <a:lstStyle/>
                    <a:p>
                      <a:pPr indent="450215" algn="just">
                        <a:spcAft>
                          <a:spcPts val="0"/>
                        </a:spcAft>
                      </a:pPr>
                      <a:r>
                        <a:rPr lang="ru-RU" sz="1350" b="0">
                          <a:effectLst/>
                          <a:latin typeface="Times New Roman" panose="02020603050405020304" pitchFamily="18" charset="0"/>
                          <a:ea typeface="Calibri" panose="020F0502020204030204" pitchFamily="34" charset="0"/>
                          <a:cs typeface="Times New Roman" panose="02020603050405020304" pitchFamily="18" charset="0"/>
                        </a:rPr>
                        <a:t>Дочери служащего (работника) 31 декабря 2017 года исполнилось 18 лет</a:t>
                      </a:r>
                      <a:endParaRPr lang="ru-RU" sz="135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spcAft>
                          <a:spcPts val="0"/>
                        </a:spcAft>
                      </a:pPr>
                      <a:r>
                        <a:rPr lang="ru-RU" sz="1350" b="0" dirty="0">
                          <a:effectLst/>
                          <a:latin typeface="Times New Roman" panose="02020603050405020304" pitchFamily="18" charset="0"/>
                          <a:ea typeface="Calibri" panose="020F0502020204030204" pitchFamily="34" charset="0"/>
                          <a:cs typeface="Times New Roman" panose="02020603050405020304" pitchFamily="18" charset="0"/>
                        </a:rPr>
                        <a:t>сведения в отношении дочери представляются, поскольку дочь служащего (работника) считается достигшей возраста 18 лет на следующий день после дня рождения, то есть 1 января 2018 года. Таким образом, по состоянию на отчетную дату (31 декабря 2017 года) она еще являлась несовершеннолетней</a:t>
                      </a:r>
                      <a:endParaRPr lang="ru-RU" sz="13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7464">
                <a:tc gridSpan="2">
                  <a:txBody>
                    <a:bodyPr/>
                    <a:lstStyle/>
                    <a:p>
                      <a:pPr indent="450215" algn="ctr">
                        <a:spcAft>
                          <a:spcPts val="0"/>
                        </a:spcAft>
                      </a:pPr>
                      <a:r>
                        <a:rPr lang="ru-RU" sz="1350" b="1" dirty="0" smtClean="0">
                          <a:solidFill>
                            <a:schemeClr val="bg1"/>
                          </a:solidFill>
                          <a:effectLst/>
                        </a:rPr>
                        <a:t>Пример: гражданин представляет в сентябре 2017 года сведения в связи с назначением на должность. Отчетной датой является 1 августа 2017 года</a:t>
                      </a:r>
                      <a:endParaRPr lang="ru-RU" sz="13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16" marR="27516" marT="0" marB="0">
                    <a:solidFill>
                      <a:schemeClr val="accent1"/>
                    </a:solidFill>
                  </a:tcPr>
                </a:tc>
                <a:tc hMerge="1">
                  <a:txBody>
                    <a:bodyPr/>
                    <a:lstStyle/>
                    <a:p>
                      <a:endParaRPr lang="ru-RU"/>
                    </a:p>
                  </a:txBody>
                  <a:tcPr/>
                </a:tc>
              </a:tr>
              <a:tr h="521672">
                <a:tc>
                  <a:txBody>
                    <a:bodyPr/>
                    <a:lstStyle/>
                    <a:p>
                      <a:pPr indent="450215" algn="just">
                        <a:spcAft>
                          <a:spcPts val="0"/>
                        </a:spcAft>
                      </a:pPr>
                      <a:r>
                        <a:rPr lang="ru-RU" sz="1350">
                          <a:effectLst/>
                          <a:latin typeface="Times New Roman" panose="02020603050405020304" pitchFamily="18" charset="0"/>
                          <a:ea typeface="Calibri" panose="020F0502020204030204" pitchFamily="34" charset="0"/>
                          <a:cs typeface="Times New Roman" panose="02020603050405020304" pitchFamily="18" charset="0"/>
                        </a:rPr>
                        <a:t>Сыну гражданина 5 мая 2017 года исполнилось 18 лет</a:t>
                      </a:r>
                      <a:endParaRPr lang="ru-RU"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spcAft>
                          <a:spcPts val="0"/>
                        </a:spcAft>
                      </a:pPr>
                      <a:r>
                        <a:rPr lang="ru-RU" sz="1350" dirty="0">
                          <a:effectLst/>
                          <a:latin typeface="Times New Roman" panose="02020603050405020304" pitchFamily="18" charset="0"/>
                          <a:ea typeface="Calibri" panose="020F0502020204030204" pitchFamily="34" charset="0"/>
                          <a:cs typeface="Times New Roman" panose="02020603050405020304" pitchFamily="18" charset="0"/>
                        </a:rPr>
                        <a:t>сведения в отношении сына не представляются, поскольку он являлся совершеннолетним и по состоянию на отчетную дату (1 августа 2017 года) сыну гражданина уже исполнилось 18 лет</a:t>
                      </a:r>
                      <a:endParaRPr lang="ru-RU"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5562">
                <a:tc>
                  <a:txBody>
                    <a:bodyPr/>
                    <a:lstStyle/>
                    <a:p>
                      <a:pPr indent="450215" algn="just">
                        <a:spcAft>
                          <a:spcPts val="0"/>
                        </a:spcAft>
                      </a:pPr>
                      <a:r>
                        <a:rPr lang="ru-RU" sz="1350">
                          <a:effectLst/>
                          <a:latin typeface="Times New Roman" panose="02020603050405020304" pitchFamily="18" charset="0"/>
                          <a:ea typeface="Calibri" panose="020F0502020204030204" pitchFamily="34" charset="0"/>
                          <a:cs typeface="Times New Roman" panose="02020603050405020304" pitchFamily="18" charset="0"/>
                        </a:rPr>
                        <a:t>Сыну гражданина 1 августа 2017 года исполнилось 18 лет</a:t>
                      </a:r>
                      <a:endParaRPr lang="ru-RU"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spcAft>
                          <a:spcPts val="0"/>
                        </a:spcAft>
                      </a:pPr>
                      <a:r>
                        <a:rPr lang="ru-RU" sz="1350" dirty="0">
                          <a:effectLst/>
                          <a:latin typeface="Times New Roman" panose="02020603050405020304" pitchFamily="18" charset="0"/>
                          <a:ea typeface="Calibri" panose="020F0502020204030204" pitchFamily="34" charset="0"/>
                          <a:cs typeface="Times New Roman" panose="02020603050405020304" pitchFamily="18" charset="0"/>
                        </a:rPr>
                        <a:t>сведения в отношении сына представляются, поскольку сын гражданина считается достигшим возраста 18 лет на следующий день после дня рождения, то есть 2 августа 2017 года. Таким образом, по состоянию на отчетную дату (1 августа 2017 года) он еще являлся несовершеннолетним</a:t>
                      </a:r>
                      <a:endParaRPr lang="ru-RU"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82194">
                <a:tc>
                  <a:txBody>
                    <a:bodyPr/>
                    <a:lstStyle/>
                    <a:p>
                      <a:pPr indent="450215" algn="just">
                        <a:spcAft>
                          <a:spcPts val="0"/>
                        </a:spcAft>
                      </a:pPr>
                      <a:r>
                        <a:rPr lang="ru-RU" sz="1350">
                          <a:effectLst/>
                          <a:latin typeface="Times New Roman" panose="02020603050405020304" pitchFamily="18" charset="0"/>
                          <a:ea typeface="Calibri" panose="020F0502020204030204" pitchFamily="34" charset="0"/>
                          <a:cs typeface="Times New Roman" panose="02020603050405020304" pitchFamily="18" charset="0"/>
                        </a:rPr>
                        <a:t>Сыну гражданина 17 августа 2017 года исполнилось 18 лет</a:t>
                      </a:r>
                      <a:endParaRPr lang="ru-RU"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spcAft>
                          <a:spcPts val="0"/>
                        </a:spcAft>
                      </a:pPr>
                      <a:r>
                        <a:rPr lang="ru-RU" sz="1350" dirty="0">
                          <a:effectLst/>
                          <a:latin typeface="Times New Roman" panose="02020603050405020304" pitchFamily="18" charset="0"/>
                          <a:ea typeface="Calibri" panose="020F0502020204030204" pitchFamily="34" charset="0"/>
                          <a:cs typeface="Times New Roman" panose="02020603050405020304" pitchFamily="18" charset="0"/>
                        </a:rPr>
                        <a:t>сведения в отношении сына представляются, поскольку по состоянию на отчетную дату (1 августа 2017 года) сын гражданина являлся несовершеннолетним </a:t>
                      </a:r>
                      <a:endParaRPr lang="ru-RU"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07192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832</TotalTime>
  <Words>2086</Words>
  <Application>Microsoft Office PowerPoint</Application>
  <PresentationFormat>Широкоэкранный</PresentationFormat>
  <Paragraphs>305</Paragraphs>
  <Slides>34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34</vt:i4>
      </vt:variant>
    </vt:vector>
  </HeadingPairs>
  <TitlesOfParts>
    <vt:vector size="43" baseType="lpstr">
      <vt:lpstr>Arial</vt:lpstr>
      <vt:lpstr>Arial Black</vt:lpstr>
      <vt:lpstr>Calibri</vt:lpstr>
      <vt:lpstr>Segoe Print</vt:lpstr>
      <vt:lpstr>Segoe UI Light</vt:lpstr>
      <vt:lpstr>Times New Roman</vt:lpstr>
      <vt:lpstr>Tw Cen MT</vt:lpstr>
      <vt:lpstr>Wingdings</vt:lpstr>
      <vt:lpstr>Капля</vt:lpstr>
      <vt:lpstr>ПАМЯТКА  МЕТОДИЧЕСКИЕ РЕКОМЕНДАЦИИ ПО ВОПРОСАМ ПРЕДСТАВЛЕНИЯ СВЕДЕНИЙ О ДОХОДАХ, РАСХОДАХ, ОБ ИМУЩЕСТВЕ И ОБЯЗАТЕЛЬСТВАХ ИМУЩЕСТВЕННОГО ХАРАКТЕРА  И ЗАПОЛНЕНИЯ СООТВЕТСТВУЮЩЕЙ ФОРМЫ СПРАВКИ  в 2018 году (за отчетный 2017 год)   </vt:lpstr>
      <vt:lpstr>Представление сведений о доходах, расходах, об имуществе и обязательствах имущественного характера –   обязанность государственного гражданского служащего  </vt:lpstr>
      <vt:lpstr>Требованиями антикоррупционного законодательства  не предусматривается освобождение служащего от обязанности предоставлять сведения:  - в период  нахождения его в отпуске (ежегодный оплачиваемый отпуск, отпуск без сохранения денежного содержания, отпуск по уходу за ребенком и другие предусмотренные законодательством отпуска);  - в период временной нетрудоспособности;  - в иной период неисполнения должностных обязанностей       </vt:lpstr>
      <vt:lpstr>При невозможности  представить сведения лично</vt:lpstr>
      <vt:lpstr>Служащие министерства должны представить сведения не позднее  30 апреля 2018 года  за отчетный период с 01 января 2017 года  по 31 декабря 2017 года  </vt:lpstr>
      <vt:lpstr>Лица, в отношении которых представляются сведения:  - в отношении служащего (работника); - в отношении его супруги (супруга); -в отношении каждого несовершеннолетнего ребенка служащего (работника)  например, служащий, имеющий супругу и двоих несовершеннолетних детей, обязан представить четыре справки– отдельно на себя и на каждого члена семьи. Не допускается представление сведений на двух и более лиц (например, на двоих несовершеннолетних детей) в одной справке</vt:lpstr>
      <vt:lpstr>СУПРУГИ в БРАКЕ перечень ситуаций и рекомендуемые действия </vt:lpstr>
      <vt:lpstr>Брак расторгнут перечень ситуаций и рекомендуемые действия   </vt:lpstr>
      <vt:lpstr>НЕСОВЕРШЕННОЛЕТНИЕ ДЕТИ перечень ситуаций и рекомендуемые действия   </vt:lpstr>
      <vt:lpstr>Заполнение справки о доходах, расходах, об имуществе и обязательствах имущественного характера</vt:lpstr>
      <vt:lpstr>Раздел 1. сведения о доходах</vt:lpstr>
      <vt:lpstr>Доход от педагогической и научной деятельности  - в данной строке указывается сумма дохода от педагогической деятельности (сумма дохода, содержащаяся в справке по форме 2-ндфл, выданной по месту преподавания) и дохода от научной деятельности (доходы, полученные по результатам заключенных договоров на выполнение НИОКР и за оказание возмездных услуг в области интеллектуальной деятельности, от публикации статей, учебных пособий и монографий, от использования авторских или иных смежных прав и т.д.).  - если педагогическая или научная деятельность являлась деятельностью по основному месту работы (например, супруга служащего (работника), гражданина либо сам гражданин в отчетном периоде работали преподавателем в образовательной организации), то сведения о полученных от нее доходах следует указывать в графе «доход по основному месту работы», а не в графе «доход от педагогической и научной деятельности». </vt:lpstr>
      <vt:lpstr>Доход от иной творческой деятельности  -  в данной строке указывается сумма доходов, полученных в разных сферах творческой деятельности (технической, художественной, публицистической и т.д.), включающих доход от создания литературных произведений (их публикации), фоторабот для печати, произведений архитектуры и дизайна, произведений скульптуры, аудиовизуальных произведений (видео-, теле- и кинофильмов), музыкальных произведений, гонорары за участие в съемках и т.д.   - подлежат указанию в строках 2, 3 суммы, полученные в виде грантов, предоставляемых для поддержки науки и образования, культуры и искусства в российской федерации от международных и иных организаций, в виде международных (и иных) премий за выдающиеся достижения в области науки и техники, литературы и искусства, образования, культуры и т.д. </vt:lpstr>
      <vt:lpstr>Доход от вкладов в банках и иных кредитных организациях    - в данной строке указывается общая сумма доходов, выплаченных в отчетном периоде в виде процентов по любым вкладам (счетам) в банках и иных кредитных организациях, вне зависимости от их вида и валюты, включая такие доходы от вкладов (счетов), закрытых в отчетном периоде. следует учитывать срок вклада и периодичность начисления по нему процентов.   - сведения о наличии соответствующих банковских счетов и вкладов указываются в разделе 4 справки «сведения о счетах в банках и иных кредитных организациях».  - доход, полученный в иностранной валюте, указывается в рублях по курсу банка россии на дату получения дохода.  датой получения дохода по вкладам в банках является день выплаты дохода, в том числе день перечисления дохода на счет служащего (работника) либо по его поручению на счета третьих лиц.   - сведения об официальных курсах валют на заданную дату, устанавливаемых центральным банком российской федерации, доступны на официальном сайте банка россии по адресу: http://www.cbr.ru/currency_base/daily.aspx.                                     В случае неоднократного получения доходов по вкладам в иностранной валюте за отчетный период доход рассчитывается путем суммирования полученных доходов, переведенных в рубли по курсу, установленному банком россии, на каждую дату их получения.   - не рекомендуется проводить какие-либо самостоятельные расчеты, поскольку вероятно возникновение различного рода ошибок.  - особое внимание следует уделить хранению документов, связанных с вкладами (счетами) в банке или иной кредитной организации, закрытыми в период с отчетной даты до даты представления сведений. в связи с тем, что по состоянию на 31 декабря отчетного года счет был открыт, но на момент заполнения справки счет закрыт, кредитная организация может отказать в предоставлении информации, касающейся такого счета.  -денежные средства, выплачиваемые кредитной организацией вкладчику (владельцу счета) при закрытии вклада (счета), в том числе обезличенного металлического счета, за исключением процентов по вкладу (счету), не подлежат отражению в справке.  </vt:lpstr>
      <vt:lpstr>Доход от ценных бумаг и долей участия в коммерческих организациях    В данной строке указывается сумма доходов от ценных бумаг и долей участия в коммерческих организациях, в том числе при владении инвестиционным фондом, включающая:  1) дивиденды, полученные служащим (работником), членом его семьи - акционером (участником) от организации при распределении прибыли, остающейся после налогообложения (в том числе в виде процентов по привилегированным акциям), по принадлежащим акционеру (участнику) акциям (долям) пропорционально долям акционеров (участников) в уставном (складочном) капитале этой организации;  2) доход от операций с ценными бумагами, в том числе доход от погашения сберегательных сертификатов, который выражается в величине суммы финансового результата. Нулевой или отрицательный доход (нулевой или отрицательный финансовый результат) в справке не указывается. Сами ценные бумаги указываются в разделе 5 справки «сведения о ценных бумагах» (в случае если по состоянию на отчетную дату служащий (работник), член его семьи обладал такими бумагами).   </vt:lpstr>
      <vt:lpstr>ИНЫЕ ДОХОДЫ В данной строке указываются доходы, которые не были отражены в строках 1-5 справки.  Так, например, в строке иные доходы могут быть указаны:     </vt:lpstr>
      <vt:lpstr>Внимание!  В строке «Иные доходы» указываются доходы от реализации недвижимого имущества, транспортных средств и иного имущества, в том числе в случае продажи указанного имущества членам семьи или иным родственникам.   При этом рекомендуется указать вид и адрес проданного недвижимого имущества, вид и марку проданного транспортного средства (в том числе в случае зачета стоимости старого транспортного средства в стоимость при покупке нового по договорам «трейд-ин»).   Например, служащий (работник), член его семьи приобрел в отчетном году в автосалоне новый автомобиль за 900,0 тыс. руб., при этом в ходе покупки автосалон оценил имевшийся у служащего (работника), члена его семьи старый автомобиль в 300,0 тыс. руб. и учел данные средства в качестве взноса при покупке нового автомобиля. Оставшуюся сумму служащий (работник), член его семьи выплатил автосалону. Сумма в размере 300,0 тыс. руб. является доходом и подлежит указанию в строке «Иные доходы»)   </vt:lpstr>
      <vt:lpstr>  С учетом целей антикоррупционного законодательства в строке 6 «Иные доходы» не указываются сведения о денежных средствах, касающихся возмещения расходов, понесенных служащим (работником), его супругой (супругом), несовершеннолетним ребенком, в том числе связанных: </vt:lpstr>
      <vt:lpstr> РАЗДЕЛ 2. СВЕДЕНИЯ О РАСХОДАХ ! Данный раздел справки заполняется только в случае, если в отчетном периоде служащим (работником), его супругой (супругом) и несовершеннолетними детьми осуществлены расходы по сделке (сделкам)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и сумма расходов по такой сделке или общая сумма совершенных сделок превышает общий доход данного лица и его супруги (супруга) за три последних года, предшествующих отчетному периоду. Например, при представлении сведений в 2018 году сообщаются сведения о расходах по сделкам, совершенных в 2017 году.    При расчете общего дохода служащего (работника) и его супруги (супруга) суммируются доходы, полученные ими за три календарных года, предшествовавших году совершения сделки. Например, при представлении сведений о сделках, совершенных в 2017 году, суммируются доходы служащего (работника) и его супруги (супруга), полученные в 2014, 2015 и 2016 годах. Общий доход служащего (работника) и его супруги (супруга) рассчитывается вне зависимости от замещаемой им должности в течение трех указанных лет, а также вне зависимости от места прохождения государственной службы, осуществления трудовой деятельности (на территории Российской Федерации, за рубежом). Доход несовершеннолетнего ребенка при расчете общего дохода не учитывается.  При расчете общего дохода служащего (работника) и его супруга (супруги) за три года, предшествующих отчетному, доходы супруга (супруги) служащего (работника) учитываются только в случае, если они состояли в браке на момент осуществления расходов по сделке (сделкам) и в течение трех лет, предшествующих отчетному периоду. Во всех остальных случаях учитывается только доход служащего (работника) за три последних года, предшествующих отчетному периоду.  Использование для приобретения объекта недвижимого имущества средств, предоставленных государством (например, единовременная субсидия на приобретение жилого помещения, денежные средства, полученные участником накопительно-ипотечной системы жилищного обеспечения военнослужащих), не освобождает служащего (работника), его супругу (супруга) от обязанности представить сведения о расходах (при условии, что сделка совершена в отчетном периоде и сумма сделки или общая сумма совершенных сделок превышает доход служащего (работника) и его супруги (супруга) за три последних года, предшествующих совершению сделки).  </vt:lpstr>
      <vt:lpstr> Раздел «СВЕДЕНИЯ О РАСХОДАХ»  не заполняется в следующих случаях:  1) при отсутствии правовых оснований для представления сведений о расходах (например, приобретено имущество или имущественные права, не предусмотренные Федеральным законом от 3 декабря 2012 г. № 230-ФЗ);  2) земельный участок, другой объект недвижимости, транспортное средство, ценные бумаги, акции (доля участия, пай в уставном (складочном) капитале организации) приобретены в результате совершения безвозмездной сделки (наследование, дарение). При этом такое имущество отражается в соответствующих разделах справки;  3) получено свидетельство о государственной регистрации права на недвижимое имущество без совершения сделки по приобретению данного имущества (например, возведение жилого дома на земельном участке).  </vt:lpstr>
      <vt:lpstr> </vt:lpstr>
      <vt:lpstr> ОСОБЕННОСТИ ЗАПОЛНЕНИЯ РАЗДЕЛА «СВЕДЕНИЯ О РАСХОДАХ»: </vt:lpstr>
      <vt:lpstr>                                                 РАЗДЕЛ 3. СВЕДЕНИЯ ОБ ИМУЩЕСТВЕ   При заполнении данного подраздела указываются все объекты недвижимости, принадлежащие служащему (работнику), члену семьи на праве собственности, независимо от того, когда они были приобретены, в каком регионе Российской Федерации или в каком государстве зарегистрированы.  При заполнении данного подраздела рекомендуется заблаговременно проверить наличие и достоверность документов о праве собственности и/или выписки из Единого государственного реестра недвижимости (ЕГРН).  Лицо после передачи права владения, но до государственной регистрации права собственности является законным владельцем имущества на основании статьи 305 Гражданского кодекса Российской Федерации.  Указанию также подлежит недвижимое имущество, полученное в порядке наследования (выдано свидетельство о праве на наследство) или по решению суда (вступило в законную силу), право собственности на которое не зарегистрировано в установленном порядке (не осуществлена регистрация в Росреестре).  Каждый объект недвижимости, на который зарегистрировано право собственности, указывается отдельно (например, два земельных участка, расположенные рядом и объединенные одним забором, указываются в справке как два земельных участка, если на каждый участок есть отдельный документ о праве собственности и т.п.).  </vt:lpstr>
      <vt:lpstr> ЗАПОЛНЕНИЕ ГРАФЫ «ВИД И НАИМЕНОВАНИЕ ИМУЩЕСТВА»  </vt:lpstr>
      <vt:lpstr> </vt:lpstr>
      <vt:lpstr>Основание приобретения и источники средств </vt:lpstr>
      <vt:lpstr>Подраздел 3.2. Транспортные средства    </vt:lpstr>
      <vt:lpstr>Подраздел 4. Сведения о счетах в банках и иных кредитных организациях  </vt:lpstr>
      <vt:lpstr>Подраздел 5.  Сведения о ценных бумагах</vt:lpstr>
      <vt:lpstr>Подраздел 6.  Сведения об обязательствах имущественного характера</vt:lpstr>
      <vt:lpstr>Подраздел 6.2. Срочные обязательства финансового характера</vt:lpstr>
      <vt:lpstr>Отдельные виды срочных обязательств финансового характера: </vt:lpstr>
      <vt:lpstr>РАЗДЕЛ 7. СВЕДЕНИЯ О НЕДВИЖИМОМ ИМУЩЕСТВЕ, ТРАНСПОРТНЫХ СРЕДСТВАХ И ЦЕННЫХ БУМАГАХ, ОТЧУЖДЕННЫХ В ТЕЧЕНИЕ ОТЧЕТНОГО ПЕРИОДА В РЕЗУЛЬТАТЕ БЕЗВОЗМЕЗДНОЙ СДЕЛКИ </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МЕТОДИЧЕСКИЕ РЕКОМЕНДАЦИИ ПО ВОПРОСАМ ПРЕДСТАВЛЕНИЯ СВЕДЕНИЙ О ДОХОДАХ, РАСХОДАХ, ОБ ИМУЩЕСТВЕ И ОБЯЗАТЕЛЬСТВАХ ИМУЩЕСТВЕННОГО ХАРАКТЕРА  И ЗАПОЛНЕНИЯ СООТВЕТСТВУЮЩЕЙ ФОРМЫ СПРАВКИ  в 2018 году (за отчетный 2017 год)</dc:title>
  <dc:creator>Хазан Екатерина Сергеевна</dc:creator>
  <cp:lastModifiedBy>Хазан Екатерина Сергеевна</cp:lastModifiedBy>
  <cp:revision>55</cp:revision>
  <dcterms:created xsi:type="dcterms:W3CDTF">2018-02-06T04:54:02Z</dcterms:created>
  <dcterms:modified xsi:type="dcterms:W3CDTF">2018-03-25T00:56:17Z</dcterms:modified>
</cp:coreProperties>
</file>