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4.xml" ContentType="application/vnd.openxmlformats-officedocument.presentationml.notesSlide+xml"/>
  <Override PartName="/ppt/charts/chart1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5"/>
  </p:sldMasterIdLst>
  <p:notesMasterIdLst>
    <p:notesMasterId r:id="rId24"/>
  </p:notesMasterIdLst>
  <p:sldIdLst>
    <p:sldId id="257" r:id="rId6"/>
    <p:sldId id="294" r:id="rId7"/>
    <p:sldId id="258" r:id="rId8"/>
    <p:sldId id="299" r:id="rId9"/>
    <p:sldId id="324" r:id="rId10"/>
    <p:sldId id="325" r:id="rId11"/>
    <p:sldId id="326" r:id="rId12"/>
    <p:sldId id="328" r:id="rId13"/>
    <p:sldId id="327" r:id="rId14"/>
    <p:sldId id="329" r:id="rId15"/>
    <p:sldId id="330" r:id="rId16"/>
    <p:sldId id="331" r:id="rId17"/>
    <p:sldId id="332" r:id="rId18"/>
    <p:sldId id="333" r:id="rId19"/>
    <p:sldId id="334" r:id="rId20"/>
    <p:sldId id="271" r:id="rId21"/>
    <p:sldId id="336" r:id="rId22"/>
    <p:sldId id="335" r:id="rId23"/>
  </p:sldIdLst>
  <p:sldSz cx="9144000" cy="6858000" type="screen4x3"/>
  <p:notesSz cx="6669088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CC"/>
    <a:srgbClr val="000099"/>
    <a:srgbClr val="9900CC"/>
    <a:srgbClr val="FF6600"/>
    <a:srgbClr val="008000"/>
    <a:srgbClr val="006600"/>
    <a:srgbClr val="000066"/>
    <a:srgbClr val="990033"/>
    <a:srgbClr val="F3FD95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56" autoAdjust="0"/>
    <p:restoredTop sz="94201" autoAdjust="0"/>
  </p:normalViewPr>
  <p:slideViewPr>
    <p:cSldViewPr>
      <p:cViewPr varScale="1">
        <p:scale>
          <a:sx n="110" d="100"/>
          <a:sy n="110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12" y="-90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PonomarevaOI\Documents\&#1052;&#1057;&#1055;%20&#1056;&#1072;&#1079;&#1085;&#1099;&#1077;%20&#1087;&#1072;&#1087;&#1082;&#1080;\&#1057;&#1086;&#1074;&#1077;&#1090;%20&#1090;&#1077;&#1088;&#1088;&#1080;&#1090;&#1086;&#1088;&#1080;&#1080;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44,8%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86,8%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77,6%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56,1%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56,5%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58,4%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71,3%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300" b="1">
                        <a:solidFill>
                          <a:srgbClr val="000099"/>
                        </a:solidFill>
                      </a:rPr>
                      <a:t>72,1%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1922031485194785"/>
                  <c:y val="-1.8089262021055316E-2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solidFill>
                          <a:srgbClr val="FF0000"/>
                        </a:solidFill>
                      </a:defRPr>
                    </a:pPr>
                    <a:r>
                      <a:rPr lang="en-US" sz="1300" b="1" dirty="0">
                        <a:solidFill>
                          <a:srgbClr val="FF0000"/>
                        </a:solidFill>
                      </a:rPr>
                      <a:t>26,0%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300" b="1"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'ГЛАВА МО'!$B$3:$B$11</c:f>
              <c:strCache>
                <c:ptCount val="9"/>
                <c:pt idx="0">
                  <c:v>Город Магадан (n=362)</c:v>
                </c:pt>
                <c:pt idx="1">
                  <c:v>Ольский (n=174)</c:v>
                </c:pt>
                <c:pt idx="2">
                  <c:v>Омсукчанский (n=156)</c:v>
                </c:pt>
                <c:pt idx="3">
                  <c:v>Северо-Эвенский (n=41)</c:v>
                </c:pt>
                <c:pt idx="4">
                  <c:v>Среднеканский (n=46)</c:v>
                </c:pt>
                <c:pt idx="5">
                  <c:v>Сусуманский (n=113)</c:v>
                </c:pt>
                <c:pt idx="6">
                  <c:v>Тенькинский (n=80)</c:v>
                </c:pt>
                <c:pt idx="7">
                  <c:v>Хасынский (n=122)</c:v>
                </c:pt>
                <c:pt idx="8">
                  <c:v>Ягоднинский (n=227)</c:v>
                </c:pt>
              </c:strCache>
            </c:strRef>
          </c:cat>
          <c:val>
            <c:numRef>
              <c:f>'ГЛАВА МО'!$C$3:$C$11</c:f>
              <c:numCache>
                <c:formatCode>0.0</c:formatCode>
                <c:ptCount val="9"/>
                <c:pt idx="0">
                  <c:v>44.75</c:v>
                </c:pt>
                <c:pt idx="1">
                  <c:v>86.78</c:v>
                </c:pt>
                <c:pt idx="2">
                  <c:v>77.56</c:v>
                </c:pt>
                <c:pt idx="3">
                  <c:v>56.1</c:v>
                </c:pt>
                <c:pt idx="4">
                  <c:v>56.52</c:v>
                </c:pt>
                <c:pt idx="5">
                  <c:v>58.41</c:v>
                </c:pt>
                <c:pt idx="6">
                  <c:v>71.25</c:v>
                </c:pt>
                <c:pt idx="7">
                  <c:v>72.13</c:v>
                </c:pt>
                <c:pt idx="8">
                  <c:v>25.99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224688"/>
        <c:axId val="162963704"/>
      </c:barChart>
      <c:catAx>
        <c:axId val="161224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ru-RU"/>
          </a:p>
        </c:txPr>
        <c:crossAx val="162963704"/>
        <c:crosses val="autoZero"/>
        <c:auto val="1"/>
        <c:lblAlgn val="ctr"/>
        <c:lblOffset val="100"/>
        <c:noMultiLvlLbl val="0"/>
      </c:catAx>
      <c:valAx>
        <c:axId val="162963704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1224688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23908100804582"/>
          <c:y val="3.2376747608535691E-2"/>
          <c:w val="0.78192717584947857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'неуд транспорт'!$C$3</c:f>
              <c:strCache>
                <c:ptCount val="1"/>
                <c:pt idx="0">
                  <c:v>не устраивает график движения транспорта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55,6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64,3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111656203094342E-3"/>
                  <c:y val="7.9365079365079361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36,4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1.5873015873015872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0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50,0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7.9365079365079846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52,2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6334968609283026E-3"/>
                  <c:y val="7.9365079365079361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12,5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FF6600"/>
                        </a:solidFill>
                      </a:rPr>
                      <a:t>87,5</a:t>
                    </a:r>
                    <a:r>
                      <a:rPr lang="ru-RU">
                        <a:solidFill>
                          <a:srgbClr val="FF660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1.0582010582010569E-2"/>
                </c:manualLayout>
              </c:layout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rgbClr val="FF6600"/>
                        </a:solidFill>
                      </a:rPr>
                      <a:t>41,6</a:t>
                    </a:r>
                    <a:r>
                      <a:rPr lang="ru-RU" sz="1050">
                        <a:solidFill>
                          <a:srgbClr val="FF6600"/>
                        </a:solidFill>
                      </a:rPr>
                      <a:t>%</a:t>
                    </a:r>
                    <a:endParaRPr lang="en-US" sz="105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FF6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транспорт'!$B$4:$B$12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транспорт'!$C$4:$C$12</c:f>
              <c:numCache>
                <c:formatCode>0.0</c:formatCode>
                <c:ptCount val="9"/>
                <c:pt idx="0">
                  <c:v>55.6</c:v>
                </c:pt>
                <c:pt idx="1">
                  <c:v>64.3</c:v>
                </c:pt>
                <c:pt idx="2">
                  <c:v>36.4</c:v>
                </c:pt>
                <c:pt idx="3" formatCode="0">
                  <c:v>0</c:v>
                </c:pt>
                <c:pt idx="4">
                  <c:v>50</c:v>
                </c:pt>
                <c:pt idx="5">
                  <c:v>52.2</c:v>
                </c:pt>
                <c:pt idx="6">
                  <c:v>12.5</c:v>
                </c:pt>
                <c:pt idx="7">
                  <c:v>87.5</c:v>
                </c:pt>
                <c:pt idx="8">
                  <c:v>41.6</c:v>
                </c:pt>
              </c:numCache>
            </c:numRef>
          </c:val>
        </c:ser>
        <c:ser>
          <c:idx val="1"/>
          <c:order val="1"/>
          <c:tx>
            <c:strRef>
              <c:f>'неуд транспорт'!$D$3</c:f>
              <c:strCache>
                <c:ptCount val="1"/>
                <c:pt idx="0">
                  <c:v>отсутствие прямого транспортного сообщения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29,6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57,1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63,6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100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25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45,7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"/>
                  <c:y val="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0099"/>
                        </a:solidFill>
                      </a:rPr>
                      <a:t>50</a:t>
                    </a:r>
                    <a:r>
                      <a:rPr lang="ru-RU">
                        <a:solidFill>
                          <a:srgbClr val="000099"/>
                        </a:solidFill>
                      </a:rPr>
                      <a:t>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1.3227513227513227E-2"/>
                </c:manualLayout>
              </c:layout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rgbClr val="000099"/>
                        </a:solidFill>
                      </a:rPr>
                      <a:t>58,3</a:t>
                    </a:r>
                    <a:r>
                      <a:rPr lang="ru-RU" sz="1050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050">
                        <a:solidFill>
                          <a:srgbClr val="000099"/>
                        </a:solidFill>
                      </a:rPr>
                      <a:t>75,3</a:t>
                    </a:r>
                    <a:r>
                      <a:rPr lang="ru-RU" sz="1050">
                        <a:solidFill>
                          <a:srgbClr val="000099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транспорт'!$B$4:$B$12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транспорт'!$D$4:$D$12</c:f>
              <c:numCache>
                <c:formatCode>General</c:formatCode>
                <c:ptCount val="9"/>
                <c:pt idx="0">
                  <c:v>29.6</c:v>
                </c:pt>
                <c:pt idx="1">
                  <c:v>57.1</c:v>
                </c:pt>
                <c:pt idx="2">
                  <c:v>63.6</c:v>
                </c:pt>
                <c:pt idx="3">
                  <c:v>100</c:v>
                </c:pt>
                <c:pt idx="4">
                  <c:v>25</c:v>
                </c:pt>
                <c:pt idx="5">
                  <c:v>45.7</c:v>
                </c:pt>
                <c:pt idx="6">
                  <c:v>50</c:v>
                </c:pt>
                <c:pt idx="7">
                  <c:v>58.3</c:v>
                </c:pt>
                <c:pt idx="8">
                  <c:v>75.3</c:v>
                </c:pt>
              </c:numCache>
            </c:numRef>
          </c:val>
        </c:ser>
        <c:ser>
          <c:idx val="2"/>
          <c:order val="2"/>
          <c:tx>
            <c:strRef>
              <c:f>'неуд транспорт'!$E$3</c:f>
              <c:strCache>
                <c:ptCount val="1"/>
                <c:pt idx="0">
                  <c:v>плохое техническое состояние транспортных средств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57,4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53,6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2111656203094342E-3"/>
                  <c:y val="-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18,2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7.9365079365079361E-3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20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33,3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-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41,3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75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,0%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-1.0582010582010581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20,8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0"/>
                  <c:y val="-1.5873015873015869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rgbClr val="00B050"/>
                        </a:solidFill>
                      </a:rPr>
                      <a:t>55,8</a:t>
                    </a:r>
                    <a:r>
                      <a:rPr lang="ru-RU">
                        <a:solidFill>
                          <a:srgbClr val="00B050"/>
                        </a:solidFill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транспорт'!$B$4:$B$12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транспорт'!$E$4:$E$12</c:f>
              <c:numCache>
                <c:formatCode>General</c:formatCode>
                <c:ptCount val="9"/>
                <c:pt idx="0">
                  <c:v>57.4</c:v>
                </c:pt>
                <c:pt idx="1">
                  <c:v>53.6</c:v>
                </c:pt>
                <c:pt idx="2">
                  <c:v>18.2</c:v>
                </c:pt>
                <c:pt idx="3">
                  <c:v>20</c:v>
                </c:pt>
                <c:pt idx="4">
                  <c:v>33.299999999999997</c:v>
                </c:pt>
                <c:pt idx="5">
                  <c:v>41.3</c:v>
                </c:pt>
                <c:pt idx="6">
                  <c:v>75</c:v>
                </c:pt>
                <c:pt idx="7">
                  <c:v>20.8</c:v>
                </c:pt>
                <c:pt idx="8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495928"/>
        <c:axId val="163496320"/>
      </c:barChart>
      <c:catAx>
        <c:axId val="163495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3496320"/>
        <c:crosses val="autoZero"/>
        <c:auto val="1"/>
        <c:lblAlgn val="ctr"/>
        <c:lblOffset val="100"/>
        <c:noMultiLvlLbl val="0"/>
      </c:catAx>
      <c:valAx>
        <c:axId val="163496320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349592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7108242824985197"/>
          <c:y val="0.6410975201666389"/>
          <c:w val="0.28229026627195425"/>
          <c:h val="0.26689788683126686"/>
        </c:manualLayout>
      </c:layout>
      <c:overlay val="0"/>
      <c:txPr>
        <a:bodyPr/>
        <a:lstStyle/>
        <a:p>
          <a:pPr>
            <a:defRPr sz="900" b="1" i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363948117532687"/>
          <c:y val="1.3189975888564937E-2"/>
          <c:w val="0.72953010318825573"/>
          <c:h val="0.9391717361734581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'неуд дороги'!$C$3</c:f>
              <c:strCache>
                <c:ptCount val="1"/>
                <c:pt idx="0">
                  <c:v>плохое состояние дорожного полотна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97,5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86,4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2403172430338482E-3"/>
                  <c:y val="-4.76673762975285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75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6.720951729101544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1201586215169241E-2"/>
                  <c:y val="7.15010644462927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91,9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4.4806344860676963E-3"/>
                  <c:y val="4.76673762975285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88,9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8.9612689721353927E-3"/>
                  <c:y val="-7.15010644462927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7.9837321215627893E-2"/>
                  <c:y val="-7.128337091674498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95,1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6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дороги'!$B$4:$B$12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дороги'!$C$4:$C$12</c:f>
              <c:numCache>
                <c:formatCode>0.0</c:formatCode>
                <c:ptCount val="9"/>
                <c:pt idx="0">
                  <c:v>97.5</c:v>
                </c:pt>
                <c:pt idx="1">
                  <c:v>86.4</c:v>
                </c:pt>
                <c:pt idx="2">
                  <c:v>90.7</c:v>
                </c:pt>
                <c:pt idx="3" formatCode="0">
                  <c:v>75</c:v>
                </c:pt>
                <c:pt idx="4">
                  <c:v>100</c:v>
                </c:pt>
                <c:pt idx="5">
                  <c:v>91.9</c:v>
                </c:pt>
                <c:pt idx="6">
                  <c:v>88.9</c:v>
                </c:pt>
                <c:pt idx="7">
                  <c:v>87.5</c:v>
                </c:pt>
                <c:pt idx="8">
                  <c:v>95.1</c:v>
                </c:pt>
              </c:numCache>
            </c:numRef>
          </c:val>
        </c:ser>
        <c:ser>
          <c:idx val="1"/>
          <c:order val="1"/>
          <c:tx>
            <c:strRef>
              <c:f>'неуд дороги'!$D$3</c:f>
              <c:strCache>
                <c:ptCount val="1"/>
                <c:pt idx="0">
                  <c:v>отсутствие асфальтового покрытия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2.2403172430338482E-3"/>
                  <c:y val="-2.383368814876425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17,9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6,8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51,9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50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33,3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6.7209517291014625E-3"/>
                  <c:y val="-7.150106444629275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64,8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32,5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61,5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дороги'!$B$4:$B$12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дороги'!$D$4:$D$12</c:f>
              <c:numCache>
                <c:formatCode>General</c:formatCode>
                <c:ptCount val="9"/>
                <c:pt idx="0">
                  <c:v>17.899999999999999</c:v>
                </c:pt>
                <c:pt idx="1">
                  <c:v>6.8</c:v>
                </c:pt>
                <c:pt idx="2">
                  <c:v>51.9</c:v>
                </c:pt>
                <c:pt idx="3">
                  <c:v>50</c:v>
                </c:pt>
                <c:pt idx="4">
                  <c:v>33.299999999999997</c:v>
                </c:pt>
                <c:pt idx="5">
                  <c:v>80.5</c:v>
                </c:pt>
                <c:pt idx="6">
                  <c:v>64.8</c:v>
                </c:pt>
                <c:pt idx="7">
                  <c:v>32.5</c:v>
                </c:pt>
                <c:pt idx="8">
                  <c:v>61.5</c:v>
                </c:pt>
              </c:numCache>
            </c:numRef>
          </c:val>
        </c:ser>
        <c:ser>
          <c:idx val="2"/>
          <c:order val="2"/>
          <c:tx>
            <c:strRef>
              <c:f>'неуд дороги'!$E$3</c:f>
              <c:strCache>
                <c:ptCount val="1"/>
                <c:pt idx="0">
                  <c:v>отсутствие остановочных пунктов общественного транспорта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766737629752850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70,5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18,5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7,4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2.2403172430338482E-3"/>
                  <c:y val="-1.19168440743821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2.240317243033848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7,5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24,7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 дороги'!$B$4:$B$12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 дороги'!$E$4:$E$12</c:f>
              <c:numCache>
                <c:formatCode>General</c:formatCode>
                <c:ptCount val="9"/>
                <c:pt idx="0">
                  <c:v>9.5</c:v>
                </c:pt>
                <c:pt idx="1">
                  <c:v>70.5</c:v>
                </c:pt>
                <c:pt idx="2">
                  <c:v>18.5</c:v>
                </c:pt>
                <c:pt idx="3">
                  <c:v>0</c:v>
                </c:pt>
                <c:pt idx="4">
                  <c:v>7.4</c:v>
                </c:pt>
                <c:pt idx="5">
                  <c:v>10.3</c:v>
                </c:pt>
                <c:pt idx="6">
                  <c:v>29.6</c:v>
                </c:pt>
                <c:pt idx="7">
                  <c:v>7.5</c:v>
                </c:pt>
                <c:pt idx="8">
                  <c:v>24.7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929488"/>
        <c:axId val="193929880"/>
      </c:barChart>
      <c:catAx>
        <c:axId val="193929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93929880"/>
        <c:crosses val="autoZero"/>
        <c:auto val="1"/>
        <c:lblAlgn val="ctr"/>
        <c:lblOffset val="100"/>
        <c:noMultiLvlLbl val="0"/>
      </c:catAx>
      <c:valAx>
        <c:axId val="193929880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3929488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2963846757811666"/>
          <c:y val="7.6453624840721601E-3"/>
          <c:w val="0.1552201337808557"/>
          <c:h val="0.47805930722412227"/>
        </c:manualLayout>
      </c:layout>
      <c:overlay val="0"/>
      <c:txPr>
        <a:bodyPr/>
        <a:lstStyle/>
        <a:p>
          <a:pPr>
            <a:defRPr sz="800" b="1" i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363948117532687"/>
          <c:y val="5.8473965024418796E-2"/>
          <c:w val="0.7196962494733558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'неуд. ЖКХ'!$C$3</c:f>
              <c:strCache>
                <c:ptCount val="1"/>
                <c:pt idx="0">
                  <c:v>высокая стоимость на ЖКХ услуги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83,6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85,0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81,7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7.422329992115965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57,0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"/>
                  <c:y val="9.89643998948795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66,6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64,4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7.9622650501840389E-17"/>
                  <c:y val="1.23705499868599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61,3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2.1715519175316395E-3"/>
                  <c:y val="-4.948219994743977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73,7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FF66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'неуд. ЖКХ'!$B$4:$B$12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'неуд. ЖКХ'!$C$4:$C$12</c:f>
              <c:numCache>
                <c:formatCode>0.0</c:formatCode>
                <c:ptCount val="9"/>
                <c:pt idx="0">
                  <c:v>83.63333333333334</c:v>
                </c:pt>
                <c:pt idx="1">
                  <c:v>85</c:v>
                </c:pt>
                <c:pt idx="2">
                  <c:v>81.7</c:v>
                </c:pt>
                <c:pt idx="3">
                  <c:v>66.666666666666671</c:v>
                </c:pt>
                <c:pt idx="4">
                  <c:v>56.966666666666669</c:v>
                </c:pt>
                <c:pt idx="5">
                  <c:v>66.63333333333334</c:v>
                </c:pt>
                <c:pt idx="6">
                  <c:v>64.433333333333337</c:v>
                </c:pt>
                <c:pt idx="7">
                  <c:v>61.300000000000004</c:v>
                </c:pt>
                <c:pt idx="8">
                  <c:v>73.7</c:v>
                </c:pt>
              </c:numCache>
            </c:numRef>
          </c:val>
        </c:ser>
        <c:ser>
          <c:idx val="1"/>
          <c:order val="1"/>
          <c:tx>
            <c:strRef>
              <c:f>'неуд. ЖКХ'!$D$3</c:f>
              <c:strCache>
                <c:ptCount val="1"/>
                <c:pt idx="0">
                  <c:v>услуги не соответствуют нормативам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46,7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46,2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mtClean="0"/>
                      <a:t>47,3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9.896439989487955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46,4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4.343103835063279E-3"/>
                  <c:y val="2.47410999737198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70,7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50,2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57,9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53,7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00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'неуд. ЖКХ'!$B$4:$B$12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'неуд. ЖКХ'!$D$4:$D$12</c:f>
              <c:numCache>
                <c:formatCode>0.0</c:formatCode>
                <c:ptCount val="9"/>
                <c:pt idx="0">
                  <c:v>46.733333333333341</c:v>
                </c:pt>
                <c:pt idx="1">
                  <c:v>46.166666666666664</c:v>
                </c:pt>
                <c:pt idx="2">
                  <c:v>47.333333333333336</c:v>
                </c:pt>
                <c:pt idx="3">
                  <c:v>66.666666666666671</c:v>
                </c:pt>
                <c:pt idx="4" formatCode="General">
                  <c:v>46.4</c:v>
                </c:pt>
                <c:pt idx="5">
                  <c:v>70.733333333333334</c:v>
                </c:pt>
                <c:pt idx="6">
                  <c:v>50.166666666666664</c:v>
                </c:pt>
                <c:pt idx="7">
                  <c:v>57.93333333333333</c:v>
                </c:pt>
                <c:pt idx="8">
                  <c:v>53.666666666666664</c:v>
                </c:pt>
              </c:numCache>
            </c:numRef>
          </c:val>
        </c:ser>
        <c:ser>
          <c:idx val="2"/>
          <c:order val="2"/>
          <c:tx>
            <c:strRef>
              <c:f>'неуд. ЖКХ'!$E$3</c:f>
              <c:strCache>
                <c:ptCount val="1"/>
                <c:pt idx="0">
                  <c:v>отсутствие общедомовых приборов учета потребления услуг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mtClean="0"/>
                      <a:t>22,1</a:t>
                    </a:r>
                    <a:r>
                      <a:rPr lang="ru-RU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mtClean="0"/>
                      <a:t>13,7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2.1715519175316395E-3"/>
                  <c:y val="-2.474109997371988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35,5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mtClean="0"/>
                      <a:t>24,0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9,3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mtClean="0"/>
                      <a:t>20,6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mtClean="0"/>
                      <a:t>22,4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rgbClr val="008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'неуд. ЖКХ'!$B$4:$B$12</c:f>
              <c:strCache>
                <c:ptCount val="9"/>
                <c:pt idx="0">
                  <c:v>Город Магадан </c:v>
                </c:pt>
                <c:pt idx="1">
                  <c:v>Ольский </c:v>
                </c:pt>
                <c:pt idx="2">
                  <c:v>Омсукчанский </c:v>
                </c:pt>
                <c:pt idx="3">
                  <c:v>Северо-Эвенский </c:v>
                </c:pt>
                <c:pt idx="4">
                  <c:v>Среднеканский </c:v>
                </c:pt>
                <c:pt idx="5">
                  <c:v>Сусуманский</c:v>
                </c:pt>
                <c:pt idx="6">
                  <c:v>Тенькинский</c:v>
                </c:pt>
                <c:pt idx="7">
                  <c:v>Хасынский </c:v>
                </c:pt>
                <c:pt idx="8">
                  <c:v>Ягоднинский </c:v>
                </c:pt>
              </c:strCache>
            </c:strRef>
          </c:cat>
          <c:val>
            <c:numRef>
              <c:f>'неуд. ЖКХ'!$E$4:$E$12</c:f>
              <c:numCache>
                <c:formatCode>General</c:formatCode>
                <c:ptCount val="9"/>
                <c:pt idx="0">
                  <c:v>22.099999999999998</c:v>
                </c:pt>
                <c:pt idx="1">
                  <c:v>13.699999999999998</c:v>
                </c:pt>
                <c:pt idx="2">
                  <c:v>35.5</c:v>
                </c:pt>
                <c:pt idx="3">
                  <c:v>0</c:v>
                </c:pt>
                <c:pt idx="4" formatCode="0.0">
                  <c:v>1.6666666666666667</c:v>
                </c:pt>
                <c:pt idx="5" formatCode="0.0">
                  <c:v>24.033333333333331</c:v>
                </c:pt>
                <c:pt idx="6" formatCode="0.0">
                  <c:v>9.2666666666666657</c:v>
                </c:pt>
                <c:pt idx="7" formatCode="0.0">
                  <c:v>20.566666666666666</c:v>
                </c:pt>
                <c:pt idx="8" formatCode="0.0">
                  <c:v>22.433333333333334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3930664"/>
        <c:axId val="193931056"/>
      </c:barChart>
      <c:catAx>
        <c:axId val="1939306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93931056"/>
        <c:crosses val="autoZero"/>
        <c:auto val="1"/>
        <c:lblAlgn val="ctr"/>
        <c:lblOffset val="100"/>
        <c:noMultiLvlLbl val="0"/>
      </c:catAx>
      <c:valAx>
        <c:axId val="193931056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9393066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0.84477986277159789"/>
          <c:y val="3.98037543742557E-2"/>
          <c:w val="0.1552201337808557"/>
          <c:h val="0.53009773715254493"/>
        </c:manualLayout>
      </c:layout>
      <c:overlay val="0"/>
      <c:txPr>
        <a:bodyPr/>
        <a:lstStyle/>
        <a:p>
          <a:pPr>
            <a:defRPr sz="900" b="1" i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300"/>
                      <a:t>45,2%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300"/>
                      <a:t>83,7%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300"/>
                      <a:t>81,9%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300"/>
                      <a:t>84,6%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300"/>
                      <a:t>63,6%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300"/>
                      <a:t>60,9%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sz="1300"/>
                      <a:t>71,8%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z="1300"/>
                      <a:t>73,9%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sz="1300"/>
                      <a:t>31,8%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'Глава мест. адм.'!$B$3:$B$11</c:f>
              <c:strCache>
                <c:ptCount val="9"/>
                <c:pt idx="0">
                  <c:v>Город Магадан (n=321)</c:v>
                </c:pt>
                <c:pt idx="1">
                  <c:v>Ольский (n=172)</c:v>
                </c:pt>
                <c:pt idx="2">
                  <c:v>Омсукчанский (n=155)</c:v>
                </c:pt>
                <c:pt idx="3">
                  <c:v>Северо-Эвенский (n=26)</c:v>
                </c:pt>
                <c:pt idx="4">
                  <c:v>Среднеканский (n=44)</c:v>
                </c:pt>
                <c:pt idx="5">
                  <c:v>Сусуманский (n=110)</c:v>
                </c:pt>
                <c:pt idx="6">
                  <c:v>Тенькинский (n=78)</c:v>
                </c:pt>
                <c:pt idx="7">
                  <c:v>Хасынский (n=115)</c:v>
                </c:pt>
                <c:pt idx="8">
                  <c:v>Ягоднинский (n=211)</c:v>
                </c:pt>
              </c:strCache>
            </c:strRef>
          </c:cat>
          <c:val>
            <c:numRef>
              <c:f>'Глава мест. адм.'!$C$3:$C$11</c:f>
              <c:numCache>
                <c:formatCode>0.0</c:formatCode>
                <c:ptCount val="9"/>
                <c:pt idx="0">
                  <c:v>45.17</c:v>
                </c:pt>
                <c:pt idx="1">
                  <c:v>83.72</c:v>
                </c:pt>
                <c:pt idx="2">
                  <c:v>81.94</c:v>
                </c:pt>
                <c:pt idx="3">
                  <c:v>84.62</c:v>
                </c:pt>
                <c:pt idx="4">
                  <c:v>63.64</c:v>
                </c:pt>
                <c:pt idx="5">
                  <c:v>60.91</c:v>
                </c:pt>
                <c:pt idx="6">
                  <c:v>71.790000000000006</c:v>
                </c:pt>
                <c:pt idx="7">
                  <c:v>73.91</c:v>
                </c:pt>
                <c:pt idx="8">
                  <c:v>31.75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700792"/>
        <c:axId val="163715368"/>
      </c:barChart>
      <c:catAx>
        <c:axId val="1637007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ru-RU"/>
          </a:p>
        </c:txPr>
        <c:crossAx val="163715368"/>
        <c:crosses val="autoZero"/>
        <c:auto val="1"/>
        <c:lblAlgn val="ctr"/>
        <c:lblOffset val="100"/>
        <c:noMultiLvlLbl val="0"/>
      </c:catAx>
      <c:valAx>
        <c:axId val="163715368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3700792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13823547647095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7.87401574803149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31,9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32,9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5.8866813833701251E-3"/>
                </c:manualLayout>
              </c:layout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74,0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pPr>
                      <a:defRPr sz="13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11,5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45,5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67,0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40,8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56,9</a:t>
                    </a:r>
                    <a:r>
                      <a:rPr lang="ru-RU" sz="13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2422360248447205"/>
                  <c:y val="-2.9433406916850625E-3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30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25,5</a:t>
                    </a:r>
                    <a:r>
                      <a:rPr lang="ru-RU" sz="130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%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 b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'Представ. орган'!$B$3:$B$11</c:f>
              <c:strCache>
                <c:ptCount val="9"/>
                <c:pt idx="0">
                  <c:v>Город Магадан (n=298)</c:v>
                </c:pt>
                <c:pt idx="1">
                  <c:v>Ольский (n=170)</c:v>
                </c:pt>
                <c:pt idx="2">
                  <c:v>Омсукчанский (n=154)</c:v>
                </c:pt>
                <c:pt idx="3">
                  <c:v>Северо-Эвенский (n=26)</c:v>
                </c:pt>
                <c:pt idx="4">
                  <c:v>Среднеканский (n=44)</c:v>
                </c:pt>
                <c:pt idx="5">
                  <c:v>Сусуманский (n=106)</c:v>
                </c:pt>
                <c:pt idx="6">
                  <c:v>Тенькинский (n=76)</c:v>
                </c:pt>
                <c:pt idx="7">
                  <c:v>Хасынский (n=109)</c:v>
                </c:pt>
                <c:pt idx="8">
                  <c:v>Ягоднинский (n=204)</c:v>
                </c:pt>
              </c:strCache>
            </c:strRef>
          </c:cat>
          <c:val>
            <c:numRef>
              <c:f>'Представ. орган'!$C$3:$C$11</c:f>
              <c:numCache>
                <c:formatCode>0.0</c:formatCode>
                <c:ptCount val="9"/>
                <c:pt idx="0">
                  <c:v>31.88</c:v>
                </c:pt>
                <c:pt idx="1">
                  <c:v>32.94</c:v>
                </c:pt>
                <c:pt idx="2">
                  <c:v>74.03</c:v>
                </c:pt>
                <c:pt idx="3">
                  <c:v>11.54</c:v>
                </c:pt>
                <c:pt idx="4">
                  <c:v>45.45</c:v>
                </c:pt>
                <c:pt idx="5">
                  <c:v>66.98</c:v>
                </c:pt>
                <c:pt idx="6">
                  <c:v>40.79</c:v>
                </c:pt>
                <c:pt idx="7">
                  <c:v>56.88</c:v>
                </c:pt>
                <c:pt idx="8">
                  <c:v>25.49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778944"/>
        <c:axId val="163812160"/>
      </c:barChart>
      <c:catAx>
        <c:axId val="1637789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3812160"/>
        <c:crosses val="autoZero"/>
        <c:auto val="1"/>
        <c:lblAlgn val="ctr"/>
        <c:lblOffset val="100"/>
        <c:noMultiLvlLbl val="0"/>
      </c:catAx>
      <c:valAx>
        <c:axId val="163812160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3778944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13823547647095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/>
                      <a:t>47,8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/>
                      <a:t>77,4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/>
                      <a:t>80,4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/>
                      <a:t>46,2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/>
                      <a:t>54,6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sz="1200"/>
                      <a:t>34,6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sz="1200"/>
                      <a:t>82,2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/>
                      <a:t>62,6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sz="1200"/>
                      <a:t>42,6</a:t>
                    </a:r>
                    <a:r>
                      <a:rPr lang="ru-RU" sz="12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'Транспортные '!$B$3:$B$11</c:f>
              <c:strCache>
                <c:ptCount val="9"/>
                <c:pt idx="0">
                  <c:v>Город Магадан (n=295)</c:v>
                </c:pt>
                <c:pt idx="1">
                  <c:v>Ольский (n=168)</c:v>
                </c:pt>
                <c:pt idx="2">
                  <c:v>Омсукчанский (n=153)</c:v>
                </c:pt>
                <c:pt idx="3">
                  <c:v>Северо-Эвенский (n=26)</c:v>
                </c:pt>
                <c:pt idx="4">
                  <c:v>Среднеканский (n=44)</c:v>
                </c:pt>
                <c:pt idx="5">
                  <c:v>Сусуманский (n=104)</c:v>
                </c:pt>
                <c:pt idx="6">
                  <c:v>Тенькинский (n=73)</c:v>
                </c:pt>
                <c:pt idx="7">
                  <c:v>Хасынский (n=107)</c:v>
                </c:pt>
                <c:pt idx="8">
                  <c:v>Ягоднинский (n=195)</c:v>
                </c:pt>
              </c:strCache>
            </c:strRef>
          </c:cat>
          <c:val>
            <c:numRef>
              <c:f>'Транспортные '!$C$3:$C$11</c:f>
              <c:numCache>
                <c:formatCode>0.0</c:formatCode>
                <c:ptCount val="9"/>
                <c:pt idx="0">
                  <c:v>47.8</c:v>
                </c:pt>
                <c:pt idx="1">
                  <c:v>77.38</c:v>
                </c:pt>
                <c:pt idx="2">
                  <c:v>80.39</c:v>
                </c:pt>
                <c:pt idx="3">
                  <c:v>46.15</c:v>
                </c:pt>
                <c:pt idx="4">
                  <c:v>54.55</c:v>
                </c:pt>
                <c:pt idx="5">
                  <c:v>34.619999999999997</c:v>
                </c:pt>
                <c:pt idx="6">
                  <c:v>82.19</c:v>
                </c:pt>
                <c:pt idx="7">
                  <c:v>62.62</c:v>
                </c:pt>
                <c:pt idx="8">
                  <c:v>42.56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4229480"/>
        <c:axId val="164124096"/>
      </c:barChart>
      <c:catAx>
        <c:axId val="164229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4124096"/>
        <c:crosses val="autoZero"/>
        <c:auto val="1"/>
        <c:lblAlgn val="ctr"/>
        <c:lblOffset val="100"/>
        <c:noMultiLvlLbl val="0"/>
      </c:catAx>
      <c:valAx>
        <c:axId val="164124096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4229480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13823547647095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8.1784386617100371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sz="1200">
                        <a:solidFill>
                          <a:srgbClr val="FF0000"/>
                        </a:solidFill>
                      </a:rPr>
                      <a:t>23,5</a:t>
                    </a:r>
                    <a:r>
                      <a:rPr lang="ru-RU" sz="1200">
                        <a:solidFill>
                          <a:srgbClr val="FF0000"/>
                        </a:solidFill>
                      </a:rPr>
                      <a:t>%</a:t>
                    </a:r>
                    <a:endParaRPr lang="en-US">
                      <a:solidFill>
                        <a:srgbClr val="FF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42,9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50,0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32,0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31,8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/>
                      <a:t>9,6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349442379182153E-3"/>
                  <c:y val="-5.9865053798414097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 dirty="0" smtClean="0"/>
                      <a:t>15,</a:t>
                    </a:r>
                    <a:r>
                      <a:rPr lang="ru-RU" dirty="0" smtClean="0"/>
                      <a:t>2%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58,5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defRPr>
                    </a:pPr>
                    <a:r>
                      <a:rPr lang="en-US"/>
                      <a:t>3,7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'Автомоб-е дороги'!$B$3:$B$11</c:f>
              <c:strCache>
                <c:ptCount val="9"/>
                <c:pt idx="0">
                  <c:v>Город Магадан (n=290)</c:v>
                </c:pt>
                <c:pt idx="1">
                  <c:v>Ольский (n=168)</c:v>
                </c:pt>
                <c:pt idx="2">
                  <c:v>Омсукчанский (n=152)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(n=104)</c:v>
                </c:pt>
                <c:pt idx="6">
                  <c:v>Тенькинский (n=73)</c:v>
                </c:pt>
                <c:pt idx="7">
                  <c:v>Хасынский (n=106)</c:v>
                </c:pt>
                <c:pt idx="8">
                  <c:v>Ягоднинский (n=192)</c:v>
                </c:pt>
              </c:strCache>
            </c:strRef>
          </c:cat>
          <c:val>
            <c:numRef>
              <c:f>'Автомоб-е дороги'!$C$3:$C$11</c:f>
              <c:numCache>
                <c:formatCode>0.0</c:formatCode>
                <c:ptCount val="9"/>
                <c:pt idx="0">
                  <c:v>23.45</c:v>
                </c:pt>
                <c:pt idx="1">
                  <c:v>42.86</c:v>
                </c:pt>
                <c:pt idx="2">
                  <c:v>50</c:v>
                </c:pt>
                <c:pt idx="3">
                  <c:v>32</c:v>
                </c:pt>
                <c:pt idx="4">
                  <c:v>31.82</c:v>
                </c:pt>
                <c:pt idx="5">
                  <c:v>9.6199999999999992</c:v>
                </c:pt>
                <c:pt idx="6">
                  <c:v>15.1</c:v>
                </c:pt>
                <c:pt idx="7">
                  <c:v>58.5</c:v>
                </c:pt>
                <c:pt idx="8">
                  <c:v>3.65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195584"/>
        <c:axId val="160195976"/>
      </c:barChart>
      <c:catAx>
        <c:axId val="1601955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0195976"/>
        <c:crosses val="autoZero"/>
        <c:auto val="1"/>
        <c:lblAlgn val="ctr"/>
        <c:lblOffset val="100"/>
        <c:noMultiLvlLbl val="0"/>
      </c:catAx>
      <c:valAx>
        <c:axId val="160195976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0195584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38176987135867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65,8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87,9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76,2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96,0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75,0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69,9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68,5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7.9051383399209481E-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73,3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55,8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'тепло-'!$B$3:$B$11</c:f>
              <c:strCache>
                <c:ptCount val="9"/>
                <c:pt idx="0">
                  <c:v>Город Магадан (n=287)</c:v>
                </c:pt>
                <c:pt idx="1">
                  <c:v>Ольский (n=165)</c:v>
                </c:pt>
                <c:pt idx="2">
                  <c:v>Омсукчанский (n=151)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(n=103)</c:v>
                </c:pt>
                <c:pt idx="6">
                  <c:v>Тенькинский (n=73)</c:v>
                </c:pt>
                <c:pt idx="7">
                  <c:v>Хасынский (n=105)</c:v>
                </c:pt>
                <c:pt idx="8">
                  <c:v>Ягоднинский (n=190)</c:v>
                </c:pt>
              </c:strCache>
            </c:strRef>
          </c:cat>
          <c:val>
            <c:numRef>
              <c:f>'тепло-'!$C$3:$C$11</c:f>
              <c:numCache>
                <c:formatCode>0.0</c:formatCode>
                <c:ptCount val="9"/>
                <c:pt idx="0">
                  <c:v>65.8</c:v>
                </c:pt>
                <c:pt idx="1">
                  <c:v>87.9</c:v>
                </c:pt>
                <c:pt idx="2">
                  <c:v>76.2</c:v>
                </c:pt>
                <c:pt idx="3">
                  <c:v>96</c:v>
                </c:pt>
                <c:pt idx="4">
                  <c:v>75</c:v>
                </c:pt>
                <c:pt idx="5">
                  <c:v>69.900000000000006</c:v>
                </c:pt>
                <c:pt idx="6">
                  <c:v>68.5</c:v>
                </c:pt>
                <c:pt idx="7">
                  <c:v>73.3</c:v>
                </c:pt>
                <c:pt idx="8">
                  <c:v>55.8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196760"/>
        <c:axId val="160197152"/>
      </c:barChart>
      <c:catAx>
        <c:axId val="1601967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0197152"/>
        <c:crosses val="autoZero"/>
        <c:auto val="1"/>
        <c:lblAlgn val="ctr"/>
        <c:lblOffset val="100"/>
        <c:noMultiLvlLbl val="0"/>
      </c:catAx>
      <c:valAx>
        <c:axId val="160197152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0196760"/>
        <c:crosses val="autoZero"/>
        <c:crossBetween val="between"/>
        <c:minorUnit val="1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38176987135867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79,6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84,2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84,8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88,0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59,1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63,7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76,7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88,6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59,0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'Водо-'!$B$3:$B$11</c:f>
              <c:strCache>
                <c:ptCount val="9"/>
                <c:pt idx="0">
                  <c:v>Город Магадан (n=285)</c:v>
                </c:pt>
                <c:pt idx="1">
                  <c:v>Ольский (n=165)</c:v>
                </c:pt>
                <c:pt idx="2">
                  <c:v>Омсукчанский (n=151)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(n=102)</c:v>
                </c:pt>
                <c:pt idx="6">
                  <c:v>Тенькинский (n=73)</c:v>
                </c:pt>
                <c:pt idx="7">
                  <c:v>Хасынский (n=105)</c:v>
                </c:pt>
                <c:pt idx="8">
                  <c:v>Ягоднинский (n=188)</c:v>
                </c:pt>
              </c:strCache>
            </c:strRef>
          </c:cat>
          <c:val>
            <c:numRef>
              <c:f>'Водо-'!$C$3:$C$11</c:f>
              <c:numCache>
                <c:formatCode>0.0</c:formatCode>
                <c:ptCount val="9"/>
                <c:pt idx="0">
                  <c:v>79.599999999999994</c:v>
                </c:pt>
                <c:pt idx="1">
                  <c:v>84.2</c:v>
                </c:pt>
                <c:pt idx="2">
                  <c:v>84.8</c:v>
                </c:pt>
                <c:pt idx="3">
                  <c:v>88</c:v>
                </c:pt>
                <c:pt idx="4">
                  <c:v>59.09</c:v>
                </c:pt>
                <c:pt idx="5">
                  <c:v>63.7</c:v>
                </c:pt>
                <c:pt idx="6">
                  <c:v>76.7</c:v>
                </c:pt>
                <c:pt idx="7">
                  <c:v>88.6</c:v>
                </c:pt>
                <c:pt idx="8">
                  <c:v>59.04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197936"/>
        <c:axId val="160198328"/>
      </c:barChart>
      <c:catAx>
        <c:axId val="1601979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0198328"/>
        <c:crosses val="autoZero"/>
        <c:auto val="1"/>
        <c:lblAlgn val="ctr"/>
        <c:lblOffset val="100"/>
        <c:noMultiLvlLbl val="0"/>
      </c:catAx>
      <c:valAx>
        <c:axId val="160198328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0197936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38176987135867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68,2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77,6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77,9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96,0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50,0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74,5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74,0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86,7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68,3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Электроснабжение!$B$3:$B$11</c:f>
              <c:strCache>
                <c:ptCount val="9"/>
                <c:pt idx="0">
                  <c:v>Город Магадан (n=283)</c:v>
                </c:pt>
                <c:pt idx="1">
                  <c:v>Ольский (n=165)</c:v>
                </c:pt>
                <c:pt idx="2">
                  <c:v>Омсукчанский (n=149)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(n=102)</c:v>
                </c:pt>
                <c:pt idx="6">
                  <c:v>Тенькинский (n=73)</c:v>
                </c:pt>
                <c:pt idx="7">
                  <c:v>Хасынский (n=105)</c:v>
                </c:pt>
                <c:pt idx="8">
                  <c:v>Ягоднинский (n=180)</c:v>
                </c:pt>
              </c:strCache>
            </c:strRef>
          </c:cat>
          <c:val>
            <c:numRef>
              <c:f>Электроснабжение!$C$3:$C$11</c:f>
              <c:numCache>
                <c:formatCode>0.0</c:formatCode>
                <c:ptCount val="9"/>
                <c:pt idx="0">
                  <c:v>68.2</c:v>
                </c:pt>
                <c:pt idx="1">
                  <c:v>77.599999999999994</c:v>
                </c:pt>
                <c:pt idx="2">
                  <c:v>77.900000000000006</c:v>
                </c:pt>
                <c:pt idx="3">
                  <c:v>96</c:v>
                </c:pt>
                <c:pt idx="4">
                  <c:v>50</c:v>
                </c:pt>
                <c:pt idx="5">
                  <c:v>74.5</c:v>
                </c:pt>
                <c:pt idx="6">
                  <c:v>74</c:v>
                </c:pt>
                <c:pt idx="7">
                  <c:v>86.7</c:v>
                </c:pt>
                <c:pt idx="8">
                  <c:v>68.3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493184"/>
        <c:axId val="163493576"/>
      </c:barChart>
      <c:catAx>
        <c:axId val="1634931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3493576"/>
        <c:crosses val="autoZero"/>
        <c:auto val="1"/>
        <c:lblAlgn val="ctr"/>
        <c:lblOffset val="100"/>
        <c:noMultiLvlLbl val="0"/>
      </c:catAx>
      <c:valAx>
        <c:axId val="163493576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3493184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2083534833736336"/>
          <c:y val="3.2376747608535691E-2"/>
          <c:w val="0.53817698713586726"/>
          <c:h val="0.893887701123452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dLbl>
              <c:idx val="8"/>
              <c:layout>
                <c:manualLayout>
                  <c:x val="-8.8073411461564013E-2"/>
                  <c:y val="2.635046113306983E-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rgbClr val="FF00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000066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меры!$B$3:$B$11</c:f>
              <c:strCache>
                <c:ptCount val="9"/>
                <c:pt idx="0">
                  <c:v>Город Магадан (n=283)</c:v>
                </c:pt>
                <c:pt idx="1">
                  <c:v>Ольский (n=165)</c:v>
                </c:pt>
                <c:pt idx="2">
                  <c:v>Омсукчанский (n=148)</c:v>
                </c:pt>
                <c:pt idx="3">
                  <c:v>Северо-Эвенский (n=25)</c:v>
                </c:pt>
                <c:pt idx="4">
                  <c:v>Среднеканский (n=44)</c:v>
                </c:pt>
                <c:pt idx="5">
                  <c:v>Сусуманский (n=101)</c:v>
                </c:pt>
                <c:pt idx="6">
                  <c:v>Тенькинский (n=73)</c:v>
                </c:pt>
                <c:pt idx="7">
                  <c:v>Хасынский (n=103)</c:v>
                </c:pt>
                <c:pt idx="8">
                  <c:v>Ягоднинский (n=179)</c:v>
                </c:pt>
              </c:strCache>
            </c:strRef>
          </c:cat>
          <c:val>
            <c:numRef>
              <c:f>меры!$C$3:$C$11</c:f>
              <c:numCache>
                <c:formatCode>0.0</c:formatCode>
                <c:ptCount val="9"/>
                <c:pt idx="0">
                  <c:v>39.6</c:v>
                </c:pt>
                <c:pt idx="1">
                  <c:v>83.6</c:v>
                </c:pt>
                <c:pt idx="2">
                  <c:v>76.400000000000006</c:v>
                </c:pt>
                <c:pt idx="3">
                  <c:v>92</c:v>
                </c:pt>
                <c:pt idx="4">
                  <c:v>52.3</c:v>
                </c:pt>
                <c:pt idx="5">
                  <c:v>33.700000000000003</c:v>
                </c:pt>
                <c:pt idx="6">
                  <c:v>54.8</c:v>
                </c:pt>
                <c:pt idx="7">
                  <c:v>80.599999999999994</c:v>
                </c:pt>
                <c:pt idx="8">
                  <c:v>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494752"/>
        <c:axId val="163495144"/>
      </c:barChart>
      <c:catAx>
        <c:axId val="1634947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100" b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63495144"/>
        <c:crosses val="autoZero"/>
        <c:auto val="1"/>
        <c:lblAlgn val="ctr"/>
        <c:lblOffset val="100"/>
        <c:noMultiLvlLbl val="0"/>
      </c:catAx>
      <c:valAx>
        <c:axId val="163495144"/>
        <c:scaling>
          <c:orientation val="minMax"/>
          <c:min val="0"/>
        </c:scaling>
        <c:delete val="0"/>
        <c:axPos val="b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63494752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0.6046</cdr:x>
      <cdr:y>0.03893</cdr:y>
    </cdr:from>
    <cdr:to>
      <cdr:x>0.61454</cdr:x>
      <cdr:y>0.92635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876407" y="167971"/>
          <a:ext cx="47291" cy="382906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0.61588</cdr:x>
      <cdr:y>0.03338</cdr:y>
    </cdr:from>
    <cdr:to>
      <cdr:x>0.62582</cdr:x>
      <cdr:y>0.9208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833382" y="144016"/>
          <a:ext cx="45730" cy="382906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0.60762</cdr:x>
      <cdr:y>0.0351</cdr:y>
    </cdr:from>
    <cdr:to>
      <cdr:x>0.61756</cdr:x>
      <cdr:y>0.92252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096344" y="151430"/>
          <a:ext cx="50653" cy="382906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0.57188</cdr:x>
      <cdr:y>0.04636</cdr:y>
    </cdr:from>
    <cdr:to>
      <cdr:x>0.58182</cdr:x>
      <cdr:y>0.93378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914209" y="200035"/>
          <a:ext cx="50653" cy="382906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0.60534</cdr:x>
      <cdr:y>0.05491</cdr:y>
    </cdr:from>
    <cdr:to>
      <cdr:x>0.61528</cdr:x>
      <cdr:y>0.94233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102020" y="244759"/>
          <a:ext cx="50937" cy="3955852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0.55324</cdr:x>
      <cdr:y>0.05689</cdr:y>
    </cdr:from>
    <cdr:to>
      <cdr:x>0.56318</cdr:x>
      <cdr:y>0.94431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135414" y="274172"/>
          <a:ext cx="56333" cy="42770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0.5826</cdr:x>
      <cdr:y>0.06247</cdr:y>
    </cdr:from>
    <cdr:to>
      <cdr:x>0.59254</cdr:x>
      <cdr:y>0.94989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3024336" y="301080"/>
          <a:ext cx="51600" cy="42770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0.55189</cdr:x>
      <cdr:y>0.05689</cdr:y>
    </cdr:from>
    <cdr:to>
      <cdr:x>0.56183</cdr:x>
      <cdr:y>0.94431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864917" y="274195"/>
          <a:ext cx="51600" cy="42770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0.57747</cdr:x>
      <cdr:y>0.06495</cdr:y>
    </cdr:from>
    <cdr:to>
      <cdr:x>0.58741</cdr:x>
      <cdr:y>0.95237</cdr:y>
    </cdr:to>
    <cdr:sp macro="" textlink="">
      <cdr:nvSpPr>
        <cdr:cNvPr id="2" name="Стрелка вниз 1"/>
        <cdr:cNvSpPr/>
      </cdr:nvSpPr>
      <cdr:spPr>
        <a:xfrm xmlns:a="http://schemas.openxmlformats.org/drawingml/2006/main">
          <a:off x="2997743" y="313059"/>
          <a:ext cx="51600" cy="42770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FF0000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699251-8C6F-406C-8E3B-9ABD96296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655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98B580-F437-4C45-B484-2319D112502E}" type="slidenum">
              <a:rPr lang="ru-RU" altLang="ru-RU" smtClean="0"/>
              <a:pPr eaLnBrk="1" hangingPunct="1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  <p:sp>
        <p:nvSpPr>
          <p:cNvPr id="3686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Согласно Концепции снижения административных барьеров и Указа Президента РФ от 7 мая 2012 года №601</a:t>
            </a:r>
          </a:p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6869" name="Номер слайда 3"/>
          <p:cNvSpPr txBox="1">
            <a:spLocks noGrp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7A37F4-D970-4A12-AD47-682D4FA3F1D2}" type="slidenum">
              <a:rPr lang="ru-RU" altLang="ru-RU">
                <a:latin typeface="Calibri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81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9251-8C6F-406C-8E3B-9ABD96296ED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12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9251-8C6F-406C-8E3B-9ABD96296ED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030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699251-8C6F-406C-8E3B-9ABD96296ED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1117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998B580-F437-4C45-B484-2319D112502E}" type="slidenum">
              <a:rPr lang="ru-RU" altLang="ru-RU" smtClean="0"/>
              <a:pPr eaLnBrk="1" hangingPunct="1">
                <a:spcBef>
                  <a:spcPct val="0"/>
                </a:spcBef>
              </a:pPr>
              <a:t>18</a:t>
            </a:fld>
            <a:endParaRPr lang="ru-RU" altLang="ru-RU" smtClean="0"/>
          </a:p>
        </p:txBody>
      </p:sp>
      <p:sp>
        <p:nvSpPr>
          <p:cNvPr id="3686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8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altLang="ru-RU" dirty="0" smtClean="0"/>
              <a:t>Согласно Концепции снижения административных барьеров и Указа Президента РФ от 7 мая 2012 года №601</a:t>
            </a:r>
          </a:p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36869" name="Номер слайда 3"/>
          <p:cNvSpPr txBox="1">
            <a:spLocks noGrp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7A37F4-D970-4A12-AD47-682D4FA3F1D2}" type="slidenum">
              <a:rPr lang="ru-RU" altLang="ru-RU">
                <a:latin typeface="Calibri" pitchFamily="34" charset="0"/>
              </a:rPr>
              <a:pPr algn="r" eaLnBrk="1" hangingPunct="1">
                <a:spcBef>
                  <a:spcPct val="0"/>
                </a:spcBef>
              </a:pPr>
              <a:t>18</a:t>
            </a:fld>
            <a:endParaRPr lang="ru-RU" altLang="ru-RU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118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A755-5450-4B03-8EE4-A63D11FB9D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7699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DF0D-551E-49A8-9920-6A8DBEDAA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8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FEC1F-DB68-419E-92C0-8B0D8B7A4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92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B67C5-F92E-4DAC-B004-08A9CBC63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4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8FA7B-30D7-4B87-B4DC-C379F439C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35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146E2-9986-4F0B-B822-95AE893A7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28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1207F-EDB7-4A87-A732-006487503B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77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AC906-8B46-4F4B-B477-A1C35C0E8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40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CF2A0-33C8-455E-BBFA-EEC9963BE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2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2E7E1C-3260-4CBB-9EF2-F72073A4B9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891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31909-DDD2-4B6E-A17E-BDF0838067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85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244D0-628C-464A-B4B9-A1B5FCF793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chart" Target="../charts/chart7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chart" Target="../charts/chart8.x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chart" Target="../charts/chart9.x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chart" Target="../charts/chart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.png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7" Type="http://schemas.openxmlformats.org/officeDocument/2006/relationships/chart" Target="../charts/chart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.png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conomy.49gov.ru/activities/decree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1.x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2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3.x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5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3.xml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31008" y="1268760"/>
            <a:ext cx="7704138" cy="4320480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FFFF"/>
                </a:solidFill>
              </a:rPr>
              <a:t/>
            </a:r>
            <a:br>
              <a:rPr lang="ru-RU" sz="2400" b="1" dirty="0" smtClean="0">
                <a:solidFill>
                  <a:srgbClr val="FFFFFF"/>
                </a:solidFill>
              </a:rPr>
            </a:br>
            <a:r>
              <a:rPr lang="ru-RU" sz="2700" b="1" dirty="0" smtClean="0">
                <a:solidFill>
                  <a:srgbClr val="006600"/>
                </a:solidFill>
              </a:rPr>
              <a:t>Оценка </a:t>
            </a:r>
            <a:br>
              <a:rPr lang="ru-RU" sz="2700" b="1" dirty="0" smtClean="0">
                <a:solidFill>
                  <a:srgbClr val="006600"/>
                </a:solidFill>
              </a:rPr>
            </a:br>
            <a:r>
              <a:rPr lang="ru-RU" sz="2700" b="1" dirty="0" smtClean="0">
                <a:solidFill>
                  <a:srgbClr val="006600"/>
                </a:solidFill>
              </a:rPr>
              <a:t>населением эффективности деятельности руководителей ОМСУ, унитарных предприятий и учреждений, действующих на региональном и </a:t>
            </a:r>
            <a:r>
              <a:rPr lang="ru-RU" sz="3100" b="1" dirty="0" smtClean="0">
                <a:solidFill>
                  <a:srgbClr val="006600"/>
                </a:solidFill>
              </a:rPr>
              <a:t>муниципальном</a:t>
            </a:r>
            <a:r>
              <a:rPr lang="ru-RU" sz="2700" b="1" dirty="0" smtClean="0">
                <a:solidFill>
                  <a:srgbClr val="006600"/>
                </a:solidFill>
              </a:rPr>
              <a:t> уровнях, контрольный пакет акций которых находится в государственной собственности Магаданской  области или в муниципальной собственности, осуществляющих оказание услуг населению муниципальных образований Магаданской области в 2017 году</a:t>
            </a:r>
            <a:br>
              <a:rPr lang="ru-RU" sz="2700" b="1" dirty="0" smtClean="0">
                <a:solidFill>
                  <a:srgbClr val="006600"/>
                </a:solidFill>
              </a:rPr>
            </a:br>
            <a:endParaRPr lang="ru-RU" sz="2700" b="1" dirty="0" smtClean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8864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3366CC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2000" b="1" dirty="0">
              <a:ln w="0"/>
              <a:solidFill>
                <a:srgbClr val="3366CC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90463" y="980728"/>
            <a:ext cx="8493554" cy="36004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2600" b="1" dirty="0" smtClean="0">
                <a:solidFill>
                  <a:srgbClr val="9900CC"/>
                </a:solidFill>
              </a:rPr>
            </a:br>
            <a:r>
              <a:rPr lang="ru-RU" altLang="ru-RU" sz="1700" b="1" i="1" dirty="0" smtClean="0">
                <a:solidFill>
                  <a:srgbClr val="9900CC"/>
                </a:solidFill>
              </a:rPr>
              <a:t>Оценка   уровня организации водоснабжения (водоотведения)  </a:t>
            </a: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283932"/>
              </p:ext>
            </p:extLst>
          </p:nvPr>
        </p:nvGraphicFramePr>
        <p:xfrm>
          <a:off x="230827" y="2053858"/>
          <a:ext cx="349251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54" name="Диаграмма" r:id="rId4" imgW="4038549" imgH="4695722" progId="MSGraph.Chart.8">
                  <p:embed followColorScheme="full"/>
                </p:oleObj>
              </mc:Choice>
              <mc:Fallback>
                <p:oleObj name="Диаграмма" r:id="rId4" imgW="4038549" imgH="4695722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827" y="2053858"/>
                        <a:ext cx="3492512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90463" y="1530951"/>
            <a:ext cx="371164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24961" y="5857527"/>
            <a:ext cx="3297186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1138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377416" y="1484784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4497330"/>
              </p:ext>
            </p:extLst>
          </p:nvPr>
        </p:nvGraphicFramePr>
        <p:xfrm>
          <a:off x="3851920" y="1697632"/>
          <a:ext cx="5191124" cy="4467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702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50532" cy="7146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60" y="895671"/>
            <a:ext cx="8177459" cy="50405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2600" b="1" dirty="0" smtClean="0">
                <a:solidFill>
                  <a:srgbClr val="9900CC"/>
                </a:solidFill>
              </a:rPr>
            </a:br>
            <a:r>
              <a:rPr lang="ru-RU" altLang="ru-RU" sz="1700" b="1" i="1" dirty="0" smtClean="0">
                <a:solidFill>
                  <a:srgbClr val="9900CC"/>
                </a:solidFill>
              </a:rPr>
              <a:t>Оценка   уровня организации электроснабжения  </a:t>
            </a: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47795"/>
              </p:ext>
            </p:extLst>
          </p:nvPr>
        </p:nvGraphicFramePr>
        <p:xfrm>
          <a:off x="398157" y="1988840"/>
          <a:ext cx="3435960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77" name="Диаграмма" r:id="rId4" imgW="4286269" imgH="4705453" progId="MSGraph.Chart.8">
                  <p:embed followColorScheme="full"/>
                </p:oleObj>
              </mc:Choice>
              <mc:Fallback>
                <p:oleObj name="Диаграмма" r:id="rId4" imgW="428626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57" y="1988840"/>
                        <a:ext cx="3435960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67544" y="1553615"/>
            <a:ext cx="3297186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67544" y="5805264"/>
            <a:ext cx="3297186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1126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57530" y="1399727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280985"/>
              </p:ext>
            </p:extLst>
          </p:nvPr>
        </p:nvGraphicFramePr>
        <p:xfrm>
          <a:off x="3787161" y="1816085"/>
          <a:ext cx="5191124" cy="4446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016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3" y="1042864"/>
            <a:ext cx="8928993" cy="576064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600" b="1" dirty="0" smtClean="0">
                <a:solidFill>
                  <a:schemeClr val="bg1"/>
                </a:solidFill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1500" b="1" i="1" dirty="0" smtClean="0">
                <a:solidFill>
                  <a:srgbClr val="9900CC"/>
                </a:solidFill>
              </a:rPr>
              <a:t>Оценка  предпринятых в прошедшем году органами местного самоуправления мер, приведших к улучшению или ухудшению качества жизни граждан</a:t>
            </a: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r>
              <a:rPr lang="ru-RU" altLang="ru-RU" sz="1600" b="1" i="1" dirty="0" smtClean="0">
                <a:solidFill>
                  <a:srgbClr val="00B050"/>
                </a:solidFill>
              </a:rPr>
              <a:t/>
            </a:r>
            <a:br>
              <a:rPr lang="ru-RU" altLang="ru-RU" sz="1600" b="1" i="1" dirty="0" smtClean="0">
                <a:solidFill>
                  <a:srgbClr val="00B050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endParaRPr lang="ru-RU" alt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38322" y="5859134"/>
            <a:ext cx="3384378" cy="2762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2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200" b="1" i="1" dirty="0" smtClean="0">
                <a:solidFill>
                  <a:srgbClr val="000099"/>
                </a:solidFill>
              </a:rPr>
              <a:t>1121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335639" y="1695871"/>
            <a:ext cx="4464496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990033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990033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990033"/>
                </a:solidFill>
              </a:rPr>
              <a:t>оценки </a:t>
            </a:r>
            <a:r>
              <a:rPr lang="ru-RU" sz="1400" b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6875811"/>
              </p:ext>
            </p:extLst>
          </p:nvPr>
        </p:nvGraphicFramePr>
        <p:xfrm>
          <a:off x="251520" y="2113506"/>
          <a:ext cx="3654377" cy="3888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6" name="Диаграмма" r:id="rId4" imgW="4286269" imgH="4705453" progId="MSGraph.Chart.8">
                  <p:embed followColorScheme="full"/>
                </p:oleObj>
              </mc:Choice>
              <mc:Fallback>
                <p:oleObj name="Диаграмма" r:id="rId4" imgW="4286269" imgH="4705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113506"/>
                        <a:ext cx="3654377" cy="3888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1618928"/>
            <a:ext cx="33843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Оценка в целом по муниципальным  образованиям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4155064"/>
              </p:ext>
            </p:extLst>
          </p:nvPr>
        </p:nvGraphicFramePr>
        <p:xfrm>
          <a:off x="3707905" y="2080593"/>
          <a:ext cx="5191124" cy="421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104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38322" y="1042864"/>
            <a:ext cx="8461813" cy="576064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600" b="1" dirty="0" smtClean="0">
                <a:solidFill>
                  <a:schemeClr val="bg1"/>
                </a:solidFill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1600" b="1" dirty="0">
                <a:solidFill>
                  <a:srgbClr val="FF0000"/>
                </a:solidFill>
              </a:rPr>
              <a:t>причины неудовлетворенности граждан </a:t>
            </a:r>
            <a:r>
              <a:rPr lang="ru-RU" sz="1600" b="1" dirty="0">
                <a:solidFill>
                  <a:srgbClr val="C00000"/>
                </a:solidFill>
              </a:rPr>
              <a:t>качеством </a:t>
            </a:r>
            <a:r>
              <a:rPr lang="ru-RU" sz="1600" b="1" dirty="0" smtClean="0">
                <a:solidFill>
                  <a:srgbClr val="C00000"/>
                </a:solidFill>
              </a:rPr>
              <a:t>транспортного обслуживания</a:t>
            </a:r>
            <a:r>
              <a:rPr lang="ru-RU" sz="1600" dirty="0">
                <a:solidFill>
                  <a:srgbClr val="C00000"/>
                </a:solidFill>
              </a:rPr>
              <a:t/>
            </a:r>
            <a:br>
              <a:rPr lang="ru-RU" sz="1600" dirty="0">
                <a:solidFill>
                  <a:srgbClr val="C00000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00B050"/>
                </a:solidFill>
              </a:rPr>
              <a:t/>
            </a:r>
            <a:br>
              <a:rPr lang="ru-RU" altLang="ru-RU" sz="1600" b="1" i="1" dirty="0" smtClean="0">
                <a:solidFill>
                  <a:srgbClr val="00B050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endParaRPr lang="ru-RU" alt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27238" y="6236467"/>
            <a:ext cx="3384378" cy="2762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2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200" b="1" i="1" dirty="0" smtClean="0">
                <a:solidFill>
                  <a:srgbClr val="000099"/>
                </a:solidFill>
              </a:rPr>
              <a:t>319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713349"/>
              </p:ext>
            </p:extLst>
          </p:nvPr>
        </p:nvGraphicFramePr>
        <p:xfrm>
          <a:off x="179512" y="2113506"/>
          <a:ext cx="3888432" cy="4051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Диаграмма" r:id="rId4" imgW="4295714" imgH="4714914" progId="MSGraph.Chart.8">
                  <p:embed followColorScheme="full"/>
                </p:oleObj>
              </mc:Choice>
              <mc:Fallback>
                <p:oleObj name="Диаграмма" r:id="rId4" imgW="4295714" imgH="47149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113506"/>
                        <a:ext cx="3888432" cy="40517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1618928"/>
            <a:ext cx="33843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Оценка в целом по муниципальным  образованиям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36357"/>
              </p:ext>
            </p:extLst>
          </p:nvPr>
        </p:nvGraphicFramePr>
        <p:xfrm>
          <a:off x="3347864" y="1385466"/>
          <a:ext cx="5743577" cy="5133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37896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6"/>
            <a:ext cx="9323512" cy="6858000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559" y="906902"/>
            <a:ext cx="8640961" cy="289850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600" b="1" dirty="0" smtClean="0">
                <a:solidFill>
                  <a:schemeClr val="bg1"/>
                </a:solidFill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sz="15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1500" b="1" dirty="0">
                <a:solidFill>
                  <a:srgbClr val="FF0000"/>
                </a:solidFill>
              </a:rPr>
              <a:t>причины неудовлетворенности граждан </a:t>
            </a:r>
            <a:r>
              <a:rPr lang="ru-RU" sz="1500" b="1" dirty="0">
                <a:solidFill>
                  <a:srgbClr val="C00000"/>
                </a:solidFill>
              </a:rPr>
              <a:t>качеством </a:t>
            </a:r>
            <a:r>
              <a:rPr lang="ru-RU" sz="1500" b="1" dirty="0" smtClean="0">
                <a:solidFill>
                  <a:srgbClr val="C00000"/>
                </a:solidFill>
              </a:rPr>
              <a:t>автомобильных дорог</a:t>
            </a:r>
            <a:r>
              <a:rPr lang="ru-RU" sz="1500" dirty="0">
                <a:solidFill>
                  <a:srgbClr val="C00000"/>
                </a:solidFill>
              </a:rPr>
              <a:t/>
            </a:r>
            <a:br>
              <a:rPr lang="ru-RU" sz="1500" dirty="0">
                <a:solidFill>
                  <a:srgbClr val="C00000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00B050"/>
                </a:solidFill>
              </a:rPr>
              <a:t/>
            </a:r>
            <a:br>
              <a:rPr lang="ru-RU" altLang="ru-RU" sz="1600" b="1" i="1" dirty="0" smtClean="0">
                <a:solidFill>
                  <a:srgbClr val="00B050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endParaRPr lang="ru-RU" alt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59650" y="6098354"/>
            <a:ext cx="3384378" cy="2762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2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200" b="1" i="1" dirty="0" smtClean="0">
                <a:solidFill>
                  <a:srgbClr val="000099"/>
                </a:solidFill>
              </a:rPr>
              <a:t>745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908729"/>
              </p:ext>
            </p:extLst>
          </p:nvPr>
        </p:nvGraphicFramePr>
        <p:xfrm>
          <a:off x="179388" y="2112963"/>
          <a:ext cx="3816547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Диаграмма" r:id="rId4" imgW="4295714" imgH="4714914" progId="MSGraph.Chart.8">
                  <p:embed followColorScheme="full"/>
                </p:oleObj>
              </mc:Choice>
              <mc:Fallback>
                <p:oleObj name="Диаграмма" r:id="rId4" imgW="4295714" imgH="47149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112963"/>
                        <a:ext cx="3816547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1618928"/>
            <a:ext cx="33843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Оценка в целом по муниципальным  образованиям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5640087"/>
              </p:ext>
            </p:extLst>
          </p:nvPr>
        </p:nvGraphicFramePr>
        <p:xfrm>
          <a:off x="3546185" y="1187774"/>
          <a:ext cx="566884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6719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6"/>
            <a:ext cx="9323512" cy="6858000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872084"/>
            <a:ext cx="9323512" cy="361306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600" b="1" dirty="0" smtClean="0">
                <a:solidFill>
                  <a:schemeClr val="bg1"/>
                </a:solidFill>
              </a:rPr>
              <a:t/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>Основные </a:t>
            </a:r>
            <a:r>
              <a:rPr lang="ru-RU" sz="1400" b="1" dirty="0">
                <a:solidFill>
                  <a:srgbClr val="C00000"/>
                </a:solidFill>
              </a:rPr>
              <a:t>причины неудовлетворенности граждан </a:t>
            </a:r>
            <a:r>
              <a:rPr lang="ru-RU" sz="1400" b="1" dirty="0" smtClean="0">
                <a:solidFill>
                  <a:srgbClr val="C00000"/>
                </a:solidFill>
              </a:rPr>
              <a:t>организацией предоставления ЖКХ услуг</a:t>
            </a:r>
            <a:r>
              <a:rPr lang="ru-RU" sz="1400" dirty="0">
                <a:solidFill>
                  <a:srgbClr val="C00000"/>
                </a:solidFill>
              </a:rPr>
              <a:t/>
            </a:r>
            <a:br>
              <a:rPr lang="ru-RU" sz="1400" dirty="0">
                <a:solidFill>
                  <a:srgbClr val="C00000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00B050"/>
                </a:solidFill>
              </a:rPr>
              <a:t/>
            </a:r>
            <a:br>
              <a:rPr lang="ru-RU" altLang="ru-RU" sz="1600" b="1" i="1" dirty="0" smtClean="0">
                <a:solidFill>
                  <a:srgbClr val="00B050"/>
                </a:solidFill>
              </a:rPr>
            </a:br>
            <a:r>
              <a:rPr lang="ru-RU" altLang="ru-RU" sz="1600" b="1" i="1" dirty="0" smtClean="0">
                <a:solidFill>
                  <a:schemeClr val="bg1"/>
                </a:solidFill>
              </a:rPr>
              <a:t/>
            </a:r>
            <a:br>
              <a:rPr lang="ru-RU" altLang="ru-RU" sz="1600" b="1" i="1" dirty="0" smtClean="0">
                <a:solidFill>
                  <a:schemeClr val="bg1"/>
                </a:solidFill>
              </a:rPr>
            </a:br>
            <a:endParaRPr lang="ru-RU" alt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359650" y="6021288"/>
            <a:ext cx="3384378" cy="27622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2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200" b="1" i="1" dirty="0" smtClean="0">
                <a:solidFill>
                  <a:srgbClr val="000099"/>
                </a:solidFill>
              </a:rPr>
              <a:t>264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875131"/>
              </p:ext>
            </p:extLst>
          </p:nvPr>
        </p:nvGraphicFramePr>
        <p:xfrm>
          <a:off x="143565" y="2019066"/>
          <a:ext cx="3816547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4" name="Диаграмма" r:id="rId5" imgW="4295714" imgH="4714914" progId="MSGraph.Chart.8">
                  <p:embed followColorScheme="full"/>
                </p:oleObj>
              </mc:Choice>
              <mc:Fallback>
                <p:oleObj name="Диаграмма" r:id="rId5" imgW="4295714" imgH="471491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65" y="2019066"/>
                        <a:ext cx="3816547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179512" y="1618928"/>
            <a:ext cx="3384377" cy="461665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200" b="1" i="1" dirty="0" smtClean="0">
                <a:solidFill>
                  <a:srgbClr val="000099"/>
                </a:solidFill>
              </a:rPr>
              <a:t>Оценка в целом по муниципальным  образованиям</a:t>
            </a:r>
            <a:endParaRPr lang="ru-RU" altLang="ru-RU" sz="12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84924"/>
              </p:ext>
            </p:extLst>
          </p:nvPr>
        </p:nvGraphicFramePr>
        <p:xfrm>
          <a:off x="3419872" y="1124744"/>
          <a:ext cx="5848352" cy="5133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508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984776"/>
          </a:xfrm>
          <a:prstGeom prst="rect">
            <a:avLst/>
          </a:prstGeom>
        </p:spPr>
      </p:pic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1C0DFB-FB72-4FB7-857F-81FF69F3F1EA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100" smtClean="0"/>
          </a:p>
        </p:txBody>
      </p:sp>
      <p:sp>
        <p:nvSpPr>
          <p:cNvPr id="1945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03648" y="721942"/>
            <a:ext cx="7200800" cy="432049"/>
          </a:xfrm>
          <a:noFill/>
        </p:spPr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000" b="1" dirty="0" smtClean="0">
                <a:solidFill>
                  <a:srgbClr val="9900CC"/>
                </a:solidFill>
              </a:rPr>
              <a:t>Рекомендации органам местного самоуправления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8794" y="1124744"/>
            <a:ext cx="871296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  <a:defRPr/>
            </a:pPr>
            <a:r>
              <a:rPr lang="ru-RU" sz="1200" b="1" dirty="0"/>
              <a:t> </a:t>
            </a:r>
            <a:endParaRPr lang="ru-RU" sz="1200" dirty="0"/>
          </a:p>
          <a:p>
            <a:pPr algn="just">
              <a:buClr>
                <a:srgbClr val="A50021"/>
              </a:buClr>
              <a:defRPr/>
            </a:pPr>
            <a:r>
              <a:rPr lang="ru-RU" sz="1200" dirty="0">
                <a:solidFill>
                  <a:srgbClr val="003300"/>
                </a:solidFill>
              </a:rPr>
              <a:t>      </a:t>
            </a:r>
            <a:r>
              <a:rPr lang="ru-RU" dirty="0">
                <a:solidFill>
                  <a:srgbClr val="000099"/>
                </a:solidFill>
              </a:rPr>
              <a:t>1. В целях увеличения уровня активности населения в опросе, ежегодно, посредством СМИ (телевидение, радио, газеты) информировать население о дате и сроках проведения опроса с указанием ссылки главной страницы портала городского округа  о размещении анкеты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dirty="0">
              <a:solidFill>
                <a:srgbClr val="000099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3300"/>
                </a:solidFill>
              </a:rPr>
              <a:t>      </a:t>
            </a:r>
            <a:r>
              <a:rPr lang="ru-RU" dirty="0">
                <a:solidFill>
                  <a:srgbClr val="000099"/>
                </a:solidFill>
              </a:rPr>
              <a:t>2. Обеспечить улучшение показателя уровня удовлетворенности населения  деятельностью глав городских округов посредством  устранения  причин неудовлетворенности граждан;  посредством СМИ участие в интервьюировании по социальным вопросам  и другое </a:t>
            </a:r>
            <a:r>
              <a:rPr lang="ru-RU" dirty="0"/>
              <a:t>.</a:t>
            </a:r>
            <a:endParaRPr lang="ru-RU" dirty="0">
              <a:solidFill>
                <a:srgbClr val="003300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altLang="ru-RU" dirty="0">
                <a:solidFill>
                  <a:srgbClr val="000099"/>
                </a:solidFill>
              </a:rPr>
              <a:t>      3. </a:t>
            </a:r>
            <a:r>
              <a:rPr lang="ru-RU" dirty="0">
                <a:solidFill>
                  <a:srgbClr val="000099"/>
                </a:solidFill>
              </a:rPr>
              <a:t>В целях повышения качества транспортного обслуживания населения обеспечить бесперебойную работу автотранспорта. Систематически проводить мониторинг работы наземного транспорта и устранять выявленные нарушения графиков движения автотранспорта, учитывать замечания и пожелания населения по результатам опроса и проводить соответствующую работу</a:t>
            </a:r>
            <a:r>
              <a:rPr lang="ru-RU" altLang="ru-RU" dirty="0" smtClean="0">
                <a:solidFill>
                  <a:srgbClr val="006600"/>
                </a:solidFill>
              </a:rPr>
              <a:t>.</a:t>
            </a: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/>
              <a:t>     </a:t>
            </a:r>
            <a:r>
              <a:rPr lang="ru-RU" dirty="0" smtClean="0">
                <a:solidFill>
                  <a:srgbClr val="000099"/>
                </a:solidFill>
              </a:rPr>
              <a:t>4. </a:t>
            </a:r>
            <a:r>
              <a:rPr lang="ru-RU" dirty="0">
                <a:solidFill>
                  <a:srgbClr val="000099"/>
                </a:solidFill>
              </a:rPr>
              <a:t>В целях повышения качества автомобильных дорог местного значения усилить контроль за приемкой ремонтно-строительных работ на автомобильных дорогах, усилить ответственность подрядчиков и чиновников отвечающих за качественное выполнение </a:t>
            </a:r>
            <a:r>
              <a:rPr lang="ru-RU" dirty="0" smtClean="0">
                <a:solidFill>
                  <a:srgbClr val="000099"/>
                </a:solidFill>
              </a:rPr>
              <a:t>работ.</a:t>
            </a:r>
          </a:p>
          <a:p>
            <a:pPr algn="just">
              <a:buClr>
                <a:srgbClr val="A50021"/>
              </a:buClr>
              <a:defRPr/>
            </a:pPr>
            <a:endParaRPr lang="ru-RU" dirty="0" smtClean="0">
              <a:solidFill>
                <a:srgbClr val="000099"/>
              </a:solidFill>
            </a:endParaRPr>
          </a:p>
          <a:p>
            <a:pPr marL="228600" indent="-228600" algn="just">
              <a:buClr>
                <a:srgbClr val="A50021"/>
              </a:buClr>
              <a:buFontTx/>
              <a:buAutoNum type="arabicPeriod"/>
              <a:defRPr/>
            </a:pPr>
            <a:endParaRPr lang="ru-RU" sz="1200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3052"/>
            <a:ext cx="9144000" cy="6984776"/>
          </a:xfrm>
          <a:prstGeom prst="rect">
            <a:avLst/>
          </a:prstGeom>
        </p:spPr>
      </p:pic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2450" y="6245225"/>
            <a:ext cx="51435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21C0DFB-FB72-4FB7-857F-81FF69F3F1EA}" type="slidenum">
              <a:rPr lang="ru-RU" altLang="ru-RU" sz="11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100" smtClean="0">
              <a:solidFill>
                <a:srgbClr val="000000"/>
              </a:solidFill>
            </a:endParaRPr>
          </a:p>
        </p:txBody>
      </p:sp>
      <p:sp>
        <p:nvSpPr>
          <p:cNvPr id="1945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34419" y="533949"/>
            <a:ext cx="7200800" cy="432049"/>
          </a:xfrm>
          <a:noFill/>
        </p:spPr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</a:t>
            </a:r>
            <a:r>
              <a:rPr lang="ru-RU" altLang="ru-RU" sz="2000" b="1" dirty="0" smtClean="0">
                <a:solidFill>
                  <a:srgbClr val="9900CC"/>
                </a:solidFill>
              </a:rPr>
              <a:t>Рекомендации органам местного самоуправления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701792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A50021"/>
              </a:buClr>
              <a:defRPr/>
            </a:pPr>
            <a:r>
              <a:rPr lang="ru-RU" sz="1200" b="1" dirty="0">
                <a:solidFill>
                  <a:srgbClr val="000000"/>
                </a:solidFill>
              </a:rPr>
              <a:t> </a:t>
            </a:r>
            <a:endParaRPr lang="ru-RU" sz="1200" dirty="0">
              <a:solidFill>
                <a:srgbClr val="000000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0099"/>
                </a:solidFill>
              </a:rPr>
              <a:t>5</a:t>
            </a:r>
            <a:r>
              <a:rPr lang="ru-RU" dirty="0">
                <a:solidFill>
                  <a:srgbClr val="000099"/>
                </a:solidFill>
              </a:rPr>
              <a:t>. </a:t>
            </a:r>
            <a:r>
              <a:rPr lang="ru-RU" dirty="0">
                <a:solidFill>
                  <a:srgbClr val="000099"/>
                </a:solidFill>
              </a:rPr>
              <a:t>Продолжить  эффективную работу  по установке общедомовых приборов учета тепла, холодной и горячей воды в жилом фонде населенных пунктов муниципальных образований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0000"/>
                </a:solidFill>
              </a:rPr>
              <a:t>      </a:t>
            </a:r>
            <a:r>
              <a:rPr lang="ru-RU" dirty="0" smtClean="0">
                <a:solidFill>
                  <a:srgbClr val="000099"/>
                </a:solidFill>
              </a:rPr>
              <a:t>6</a:t>
            </a:r>
            <a:r>
              <a:rPr lang="ru-RU" dirty="0">
                <a:solidFill>
                  <a:srgbClr val="000099"/>
                </a:solidFill>
              </a:rPr>
              <a:t>. На постоянной основе проводить работу по достижению  качества оказываемых услуг по тепло -, </a:t>
            </a:r>
            <a:r>
              <a:rPr lang="ru-RU" dirty="0" err="1">
                <a:solidFill>
                  <a:srgbClr val="000099"/>
                </a:solidFill>
              </a:rPr>
              <a:t>водо</a:t>
            </a:r>
            <a:r>
              <a:rPr lang="ru-RU" dirty="0">
                <a:solidFill>
                  <a:srgbClr val="000099"/>
                </a:solidFill>
              </a:rPr>
              <a:t> -, электроснабжению, соответствующих стандартам</a:t>
            </a:r>
            <a:r>
              <a:rPr lang="ru-RU" dirty="0">
                <a:solidFill>
                  <a:srgbClr val="000000"/>
                </a:solidFill>
              </a:rPr>
              <a:t>. </a:t>
            </a:r>
            <a:endParaRPr lang="ru-RU" dirty="0" smtClean="0">
              <a:solidFill>
                <a:srgbClr val="000000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0099"/>
                </a:solidFill>
              </a:rPr>
              <a:t>      7. Главам </a:t>
            </a:r>
            <a:r>
              <a:rPr lang="ru-RU" dirty="0">
                <a:solidFill>
                  <a:srgbClr val="000099"/>
                </a:solidFill>
              </a:rPr>
              <a:t>муниципальных образований, у которых уровень удовлетворенности ниже установленного порогового значения (30%) обратить особое внимание на причины  неудовлетворенности населения оказанными услугами,  </a:t>
            </a:r>
            <a:r>
              <a:rPr lang="ru-RU" dirty="0" smtClean="0">
                <a:solidFill>
                  <a:srgbClr val="000099"/>
                </a:solidFill>
              </a:rPr>
              <a:t>выявленными </a:t>
            </a:r>
            <a:r>
              <a:rPr lang="ru-RU" dirty="0">
                <a:solidFill>
                  <a:srgbClr val="000099"/>
                </a:solidFill>
              </a:rPr>
              <a:t>в процессе опроса. Необходимо  провести служебное расследование и по каждому факту проделать соответствующую работу по устранению причин, вызывающих недовольство граждан. 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Clr>
                <a:srgbClr val="A50021"/>
              </a:buClr>
              <a:defRPr/>
            </a:pPr>
            <a:r>
              <a:rPr lang="ru-RU" dirty="0" smtClean="0">
                <a:solidFill>
                  <a:srgbClr val="000000"/>
                </a:solidFill>
              </a:rPr>
              <a:t>    </a:t>
            </a:r>
            <a:r>
              <a:rPr lang="ru-RU" dirty="0" smtClean="0">
                <a:solidFill>
                  <a:srgbClr val="000099"/>
                </a:solidFill>
              </a:rPr>
              <a:t>8</a:t>
            </a:r>
            <a:r>
              <a:rPr lang="ru-RU" dirty="0">
                <a:solidFill>
                  <a:srgbClr val="000099"/>
                </a:solidFill>
              </a:rPr>
              <a:t>.  </a:t>
            </a:r>
            <a:r>
              <a:rPr lang="ru-RU" b="1" dirty="0">
                <a:solidFill>
                  <a:srgbClr val="000099"/>
                </a:solidFill>
              </a:rPr>
              <a:t>Обеспечить ежегодное </a:t>
            </a:r>
            <a:r>
              <a:rPr lang="ru-RU" dirty="0">
                <a:solidFill>
                  <a:srgbClr val="000099"/>
                </a:solidFill>
              </a:rPr>
              <a:t>включение результатов опроса с применением  </a:t>
            </a:r>
            <a:r>
              <a:rPr lang="en-US" dirty="0">
                <a:solidFill>
                  <a:srgbClr val="000099"/>
                </a:solidFill>
              </a:rPr>
              <a:t>IT</a:t>
            </a:r>
            <a:r>
              <a:rPr lang="ru-RU" dirty="0">
                <a:solidFill>
                  <a:srgbClr val="000099"/>
                </a:solidFill>
              </a:rPr>
              <a:t>-технологий, результатов проделанной работы по устранению выявленных нарушений обслуживающими организациями в отчет главы  о результатах  его деятельности.</a:t>
            </a:r>
          </a:p>
          <a:p>
            <a:pPr algn="just">
              <a:buClr>
                <a:srgbClr val="A50021"/>
              </a:buClr>
              <a:defRPr/>
            </a:pPr>
            <a:r>
              <a:rPr lang="ru-RU" dirty="0">
                <a:solidFill>
                  <a:srgbClr val="000000"/>
                </a:solidFill>
              </a:rPr>
              <a:t>Подробный анализ по итогам опроса в разрезе муниципальных образований расположен на сайте Министерства экономического развития, инвестиционной политики и инноваций по указанному адресу </a:t>
            </a:r>
            <a:r>
              <a:rPr lang="ru-RU" u="sng" dirty="0">
                <a:solidFill>
                  <a:srgbClr val="000000"/>
                </a:solidFill>
                <a:hlinkClick r:id="rId3"/>
              </a:rPr>
              <a:t>https://economy.49gov.ru/activities/decree</a:t>
            </a:r>
            <a:r>
              <a:rPr lang="ru-RU" u="sng" dirty="0" smtClean="0">
                <a:solidFill>
                  <a:srgbClr val="000000"/>
                </a:solidFill>
                <a:hlinkClick r:id="rId3"/>
              </a:rPr>
              <a:t>/</a:t>
            </a:r>
            <a:endParaRPr lang="ru-RU" dirty="0" smtClean="0">
              <a:solidFill>
                <a:srgbClr val="000099"/>
              </a:solidFill>
            </a:endParaRPr>
          </a:p>
          <a:p>
            <a:pPr algn="just">
              <a:buClr>
                <a:srgbClr val="A50021"/>
              </a:buClr>
              <a:defRPr/>
            </a:pPr>
            <a:endParaRPr lang="ru-RU" sz="1200" dirty="0" smtClean="0">
              <a:solidFill>
                <a:srgbClr val="000099"/>
              </a:solidFill>
            </a:endParaRPr>
          </a:p>
          <a:p>
            <a:pPr marL="228600" indent="-228600" algn="just">
              <a:buClr>
                <a:srgbClr val="A50021"/>
              </a:buClr>
              <a:buFontTx/>
              <a:buAutoNum type="arabicPeriod"/>
              <a:defRPr/>
            </a:pPr>
            <a:endParaRPr lang="ru-RU" sz="1200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6208" y="6918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Arial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Arial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8257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9931" y="1196752"/>
            <a:ext cx="7704138" cy="4248472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rgbClr val="FFFFFF"/>
                </a:solidFill>
              </a:rPr>
              <a:t/>
            </a:r>
            <a:br>
              <a:rPr lang="ru-RU" sz="2400" b="1" dirty="0" smtClean="0">
                <a:solidFill>
                  <a:srgbClr val="FFFFFF"/>
                </a:solidFill>
              </a:rPr>
            </a:br>
            <a:r>
              <a:rPr lang="ru-RU" sz="2700" b="1" dirty="0" smtClean="0">
                <a:solidFill>
                  <a:srgbClr val="006600"/>
                </a:solidFill>
              </a:rPr>
              <a:t>Оценка </a:t>
            </a:r>
            <a:br>
              <a:rPr lang="ru-RU" sz="2700" b="1" dirty="0" smtClean="0">
                <a:solidFill>
                  <a:srgbClr val="006600"/>
                </a:solidFill>
              </a:rPr>
            </a:br>
            <a:r>
              <a:rPr lang="ru-RU" sz="2700" b="1" dirty="0" smtClean="0">
                <a:solidFill>
                  <a:srgbClr val="006600"/>
                </a:solidFill>
              </a:rPr>
              <a:t>населением эффективности деятельности руководителей ОМСУ, унитарных предприятий и учреждений, действующих на региональном и </a:t>
            </a:r>
            <a:r>
              <a:rPr lang="ru-RU" sz="3100" b="1" dirty="0" smtClean="0">
                <a:solidFill>
                  <a:srgbClr val="006600"/>
                </a:solidFill>
              </a:rPr>
              <a:t>муниципальном</a:t>
            </a:r>
            <a:r>
              <a:rPr lang="ru-RU" sz="2700" b="1" dirty="0" smtClean="0">
                <a:solidFill>
                  <a:srgbClr val="006600"/>
                </a:solidFill>
              </a:rPr>
              <a:t> уровнях, контрольный пакет акций которых находится в государственной собственности Магаданской  области или в муниципальной собственности, осуществляющих оказание услуг населению муниципальных образований Магаданской области в 2017 году</a:t>
            </a:r>
            <a:br>
              <a:rPr lang="ru-RU" sz="2700" b="1" dirty="0" smtClean="0">
                <a:solidFill>
                  <a:srgbClr val="006600"/>
                </a:solidFill>
              </a:rPr>
            </a:br>
            <a:endParaRPr lang="ru-RU" sz="2700" b="1" dirty="0" smtClean="0">
              <a:solidFill>
                <a:srgbClr val="00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18864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</a:t>
            </a:r>
            <a:r>
              <a:rPr lang="ru-RU" sz="2000" b="1" dirty="0" smtClean="0">
                <a:ln w="0"/>
                <a:solidFill>
                  <a:srgbClr val="000099"/>
                </a:solidFill>
                <a:latin typeface="+mj-lt"/>
              </a:rPr>
              <a:t>ти</a:t>
            </a:r>
            <a:endParaRPr lang="ru-RU" sz="2000" b="1" dirty="0">
              <a:ln w="0"/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15616" y="5661248"/>
            <a:ext cx="6336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3366CC"/>
                </a:solidFill>
              </a:rPr>
              <a:t>СПАСИБО ЗА ВНИМАНИЕ!</a:t>
            </a:r>
            <a:endParaRPr lang="ru-RU" sz="2800" b="1" dirty="0">
              <a:solidFill>
                <a:srgbClr val="33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0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01013" y="6245225"/>
            <a:ext cx="58578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887B9790-6C64-4F67-9D51-F691E4172027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1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682751" y="839235"/>
            <a:ext cx="6418262" cy="491862"/>
          </a:xfrm>
          <a:noFill/>
        </p:spPr>
        <p:txBody>
          <a:bodyPr>
            <a:noAutofit/>
          </a:bodyPr>
          <a:lstStyle/>
          <a:p>
            <a:pPr algn="l" eaLnBrk="1" hangingPunct="1">
              <a:defRPr/>
            </a:pPr>
            <a:r>
              <a:rPr lang="ru-RU" sz="2600" b="1" dirty="0" smtClean="0">
                <a:solidFill>
                  <a:schemeClr val="bg1"/>
                </a:solidFill>
              </a:rPr>
              <a:t>        </a:t>
            </a:r>
            <a:r>
              <a:rPr lang="ru-RU" sz="2000" b="1" dirty="0" smtClean="0">
                <a:solidFill>
                  <a:srgbClr val="006600"/>
                </a:solidFill>
              </a:rPr>
              <a:t>Методика исследования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233736" y="1202848"/>
            <a:ext cx="8569325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>
              <a:defRPr/>
            </a:pPr>
            <a:r>
              <a:rPr lang="ru-RU" sz="2000" b="1" dirty="0">
                <a:solidFill>
                  <a:schemeClr val="accent6"/>
                </a:solidFill>
                <a:latin typeface="+mj-lt"/>
              </a:rPr>
              <a:t>Настоящее исследование проведено в соответствии</a:t>
            </a:r>
            <a:r>
              <a:rPr lang="ru-RU" sz="2000" dirty="0">
                <a:latin typeface="+mj-lt"/>
              </a:rPr>
              <a:t>:</a:t>
            </a:r>
          </a:p>
          <a:p>
            <a:pPr algn="just">
              <a:defRPr/>
            </a:pPr>
            <a:r>
              <a:rPr lang="ru-RU" sz="2000" dirty="0">
                <a:latin typeface="+mj-lt"/>
              </a:rPr>
              <a:t> </a:t>
            </a:r>
            <a:r>
              <a:rPr lang="ru-RU" sz="2000" dirty="0">
                <a:solidFill>
                  <a:srgbClr val="003300"/>
                </a:solidFill>
                <a:latin typeface="+mj-lt"/>
              </a:rPr>
              <a:t>1. С постановлением Правительства Российской Федерации от 17 декабря 2012 г. № 1317 «О мерах по реализации Указа Президента Российской Федерации от 28 апреля 2008 г. № 607 «Об оценке эффективности деятельности органов местного самоуправления городских округов и муниципальных районов» и подпункта «и» пункта 2 Указа Президента Российской Федерации от 7 мая 2012г. № 601 «Об основных направлениях совершенствования системы государственного управления. </a:t>
            </a:r>
          </a:p>
          <a:p>
            <a:pPr algn="just">
              <a:defRPr/>
            </a:pPr>
            <a:endParaRPr lang="ru-RU" sz="2000" dirty="0">
              <a:solidFill>
                <a:srgbClr val="003300"/>
              </a:solidFill>
              <a:latin typeface="+mj-lt"/>
            </a:endParaRPr>
          </a:p>
          <a:p>
            <a:pPr algn="just">
              <a:defRPr/>
            </a:pPr>
            <a:r>
              <a:rPr lang="ru-RU" sz="2000" b="1" dirty="0" smtClean="0">
                <a:solidFill>
                  <a:schemeClr val="accent6"/>
                </a:solidFill>
                <a:latin typeface="+mj-lt"/>
              </a:rPr>
              <a:t>Цель </a:t>
            </a:r>
            <a:r>
              <a:rPr lang="ru-RU" sz="2000" b="1" dirty="0">
                <a:solidFill>
                  <a:schemeClr val="accent6"/>
                </a:solidFill>
                <a:latin typeface="+mj-lt"/>
              </a:rPr>
              <a:t>исследования </a:t>
            </a:r>
            <a:r>
              <a:rPr lang="ru-RU" sz="2000" dirty="0">
                <a:latin typeface="+mj-lt"/>
              </a:rPr>
              <a:t>– </a:t>
            </a:r>
            <a:r>
              <a:rPr lang="ru-RU" sz="2000" dirty="0">
                <a:solidFill>
                  <a:srgbClr val="003300"/>
                </a:solidFill>
                <a:latin typeface="+mj-lt"/>
              </a:rPr>
              <a:t>оценка удовлетворенности граждан эффективностью деятельности руководителей ОМСУ, руководителей предприятий и учреждений, осуществляющих организацию транспортного обслуживания, предоставления жилищно-коммунальных услуг (теплоснабжения (снабжения населения топливом), электроснабжения, водоснабжения (водоотведения)), содержания автомобильных дорог в 2016 году</a:t>
            </a:r>
            <a:r>
              <a:rPr lang="ru-RU" sz="2000" dirty="0" smtClean="0">
                <a:solidFill>
                  <a:srgbClr val="003300"/>
                </a:solidFill>
                <a:latin typeface="+mj-lt"/>
              </a:rPr>
              <a:t>.</a:t>
            </a:r>
            <a:endParaRPr lang="ru-RU" sz="2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1173584" y="190014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</a:t>
            </a:r>
            <a:r>
              <a:rPr lang="ru-RU" sz="2000" b="1" dirty="0" smtClean="0">
                <a:ln w="0"/>
                <a:solidFill>
                  <a:srgbClr val="000099"/>
                </a:solidFill>
                <a:latin typeface="+mj-lt"/>
              </a:rPr>
              <a:t> </a:t>
            </a:r>
            <a:r>
              <a:rPr lang="ru-RU" sz="2000" b="1" dirty="0" smtClean="0">
                <a:ln w="0"/>
                <a:solidFill>
                  <a:srgbClr val="0070C0"/>
                </a:solidFill>
                <a:latin typeface="+mj-lt"/>
              </a:rPr>
              <a:t>экономического развития, инвестиционной политики и инноваций Магаданской области</a:t>
            </a:r>
            <a:endParaRPr lang="ru-RU" sz="2000" b="1" dirty="0">
              <a:ln w="0"/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209"/>
            <a:ext cx="9144000" cy="6858000"/>
          </a:xfrm>
          <a:prstGeom prst="rect">
            <a:avLst/>
          </a:prstGeom>
        </p:spPr>
      </p:pic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316913" y="6245225"/>
            <a:ext cx="369887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B75F9C7-0C98-4D49-844C-A257D642E558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100" smtClean="0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79387" y="1161919"/>
            <a:ext cx="8785225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ru-RU" sz="500" u="sng" dirty="0"/>
          </a:p>
          <a:p>
            <a:pPr algn="just">
              <a:defRPr/>
            </a:pPr>
            <a:r>
              <a:rPr lang="ru-RU" sz="2000" b="1" dirty="0" smtClean="0">
                <a:solidFill>
                  <a:schemeClr val="accent6"/>
                </a:solidFill>
              </a:rPr>
              <a:t>В </a:t>
            </a:r>
            <a:r>
              <a:rPr lang="ru-RU" sz="2000" b="1" dirty="0">
                <a:solidFill>
                  <a:schemeClr val="accent6"/>
                </a:solidFill>
              </a:rPr>
              <a:t>2017 году  приняли участие в опросе  1326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3300"/>
                </a:solidFill>
              </a:rPr>
              <a:t>человек, из них: МО «Город Магадан»  (362 чел.), МО «</a:t>
            </a:r>
            <a:r>
              <a:rPr lang="ru-RU" sz="2000" dirty="0" err="1">
                <a:solidFill>
                  <a:srgbClr val="003300"/>
                </a:solidFill>
              </a:rPr>
              <a:t>Ольский</a:t>
            </a:r>
            <a:r>
              <a:rPr lang="ru-RU" sz="2000" dirty="0">
                <a:solidFill>
                  <a:srgbClr val="003300"/>
                </a:solidFill>
              </a:rPr>
              <a:t> городской округ»  (174 чел.), МО «Омсукчанский городской округ» (156),  МО «</a:t>
            </a:r>
            <a:r>
              <a:rPr lang="ru-RU" sz="2000" dirty="0" err="1">
                <a:solidFill>
                  <a:srgbClr val="003300"/>
                </a:solidFill>
              </a:rPr>
              <a:t>Северо</a:t>
            </a:r>
            <a:r>
              <a:rPr lang="ru-RU" sz="2000" dirty="0">
                <a:solidFill>
                  <a:srgbClr val="003300"/>
                </a:solidFill>
              </a:rPr>
              <a:t> - Эвенский городской округ» (41 чел.), «Среднеканский городской округ» (46 чел.), МО «</a:t>
            </a:r>
            <a:r>
              <a:rPr lang="ru-RU" sz="2000" dirty="0" err="1">
                <a:solidFill>
                  <a:srgbClr val="003300"/>
                </a:solidFill>
              </a:rPr>
              <a:t>Сусуманский</a:t>
            </a:r>
            <a:r>
              <a:rPr lang="ru-RU" sz="2000" dirty="0">
                <a:solidFill>
                  <a:srgbClr val="003300"/>
                </a:solidFill>
              </a:rPr>
              <a:t>  городской округ»  (113 чел.), МО «</a:t>
            </a:r>
            <a:r>
              <a:rPr lang="ru-RU" sz="2000" dirty="0" err="1">
                <a:solidFill>
                  <a:srgbClr val="003300"/>
                </a:solidFill>
              </a:rPr>
              <a:t>Тенькинский</a:t>
            </a:r>
            <a:r>
              <a:rPr lang="ru-RU" sz="2000" dirty="0">
                <a:solidFill>
                  <a:srgbClr val="003300"/>
                </a:solidFill>
              </a:rPr>
              <a:t> городской округ» (80 чел.), МО «</a:t>
            </a:r>
            <a:r>
              <a:rPr lang="ru-RU" sz="2000" dirty="0" err="1">
                <a:solidFill>
                  <a:srgbClr val="003300"/>
                </a:solidFill>
              </a:rPr>
              <a:t>Хасынский</a:t>
            </a:r>
            <a:r>
              <a:rPr lang="ru-RU" sz="2000" dirty="0">
                <a:solidFill>
                  <a:srgbClr val="003300"/>
                </a:solidFill>
              </a:rPr>
              <a:t> городской округ» (122 чел.), МО «</a:t>
            </a:r>
            <a:r>
              <a:rPr lang="ru-RU" sz="2000" dirty="0" err="1">
                <a:solidFill>
                  <a:srgbClr val="003300"/>
                </a:solidFill>
              </a:rPr>
              <a:t>Ягоднинский</a:t>
            </a:r>
            <a:r>
              <a:rPr lang="ru-RU" sz="2000" dirty="0">
                <a:solidFill>
                  <a:srgbClr val="003300"/>
                </a:solidFill>
              </a:rPr>
              <a:t> городской округ» (232 чел.).</a:t>
            </a:r>
            <a:endParaRPr lang="ru-RU" sz="2000" u="sng" dirty="0">
              <a:solidFill>
                <a:srgbClr val="003300"/>
              </a:solidFill>
            </a:endParaRPr>
          </a:p>
          <a:p>
            <a:pPr algn="just">
              <a:defRPr/>
            </a:pPr>
            <a:endParaRPr lang="ru-RU" sz="2000" u="sng" dirty="0">
              <a:solidFill>
                <a:srgbClr val="006600"/>
              </a:solidFill>
            </a:endParaRPr>
          </a:p>
          <a:p>
            <a:pPr algn="just">
              <a:defRPr/>
            </a:pPr>
            <a:r>
              <a:rPr lang="ru-RU" sz="2000" b="1" dirty="0">
                <a:solidFill>
                  <a:srgbClr val="003300"/>
                </a:solidFill>
              </a:rPr>
              <a:t>Активность населения</a:t>
            </a:r>
            <a:r>
              <a:rPr lang="ru-RU" sz="2000" dirty="0">
                <a:solidFill>
                  <a:srgbClr val="003300"/>
                </a:solidFill>
              </a:rPr>
              <a:t>, принявших участие в опросе составляет 0,92% от численности постоянного населения региона, в том числе в городских округах: </a:t>
            </a:r>
            <a:r>
              <a:rPr lang="ru-RU" sz="2000" dirty="0" err="1">
                <a:solidFill>
                  <a:srgbClr val="003300"/>
                </a:solidFill>
              </a:rPr>
              <a:t>Ягоднинском</a:t>
            </a:r>
            <a:r>
              <a:rPr lang="ru-RU" sz="2000" dirty="0">
                <a:solidFill>
                  <a:srgbClr val="003300"/>
                </a:solidFill>
              </a:rPr>
              <a:t> (3,2%), </a:t>
            </a:r>
            <a:r>
              <a:rPr lang="ru-RU" sz="2000" dirty="0" err="1">
                <a:solidFill>
                  <a:srgbClr val="003300"/>
                </a:solidFill>
              </a:rPr>
              <a:t>Омсукчанском</a:t>
            </a:r>
            <a:r>
              <a:rPr lang="ru-RU" sz="2000" dirty="0">
                <a:solidFill>
                  <a:srgbClr val="003300"/>
                </a:solidFill>
              </a:rPr>
              <a:t> (3,1%), Северо-Эвенском (2,1%), </a:t>
            </a:r>
            <a:r>
              <a:rPr lang="ru-RU" sz="2000" dirty="0" err="1">
                <a:solidFill>
                  <a:srgbClr val="003300"/>
                </a:solidFill>
              </a:rPr>
              <a:t>Среднеканском</a:t>
            </a:r>
            <a:r>
              <a:rPr lang="ru-RU" sz="2000" dirty="0">
                <a:solidFill>
                  <a:srgbClr val="003300"/>
                </a:solidFill>
              </a:rPr>
              <a:t> (2,0%), </a:t>
            </a:r>
            <a:r>
              <a:rPr lang="ru-RU" sz="2000" dirty="0" err="1">
                <a:solidFill>
                  <a:srgbClr val="003300"/>
                </a:solidFill>
              </a:rPr>
              <a:t>Тенькинском</a:t>
            </a:r>
            <a:r>
              <a:rPr lang="ru-RU" sz="2000" dirty="0">
                <a:solidFill>
                  <a:srgbClr val="003300"/>
                </a:solidFill>
              </a:rPr>
              <a:t> (2,0%), </a:t>
            </a:r>
            <a:r>
              <a:rPr lang="ru-RU" sz="2000" dirty="0" err="1">
                <a:solidFill>
                  <a:srgbClr val="003300"/>
                </a:solidFill>
              </a:rPr>
              <a:t>Хасынском</a:t>
            </a:r>
            <a:r>
              <a:rPr lang="ru-RU" sz="2000" dirty="0">
                <a:solidFill>
                  <a:srgbClr val="003300"/>
                </a:solidFill>
              </a:rPr>
              <a:t> (1,9%);  </a:t>
            </a:r>
            <a:r>
              <a:rPr lang="ru-RU" sz="2000" dirty="0" err="1">
                <a:solidFill>
                  <a:srgbClr val="003300"/>
                </a:solidFill>
              </a:rPr>
              <a:t>Ольском</a:t>
            </a:r>
            <a:r>
              <a:rPr lang="ru-RU" sz="2000" dirty="0">
                <a:solidFill>
                  <a:srgbClr val="003300"/>
                </a:solidFill>
              </a:rPr>
              <a:t> (1,8%), </a:t>
            </a:r>
            <a:r>
              <a:rPr lang="ru-RU" sz="2000" dirty="0" err="1">
                <a:solidFill>
                  <a:srgbClr val="003300"/>
                </a:solidFill>
              </a:rPr>
              <a:t>Сусуманском</a:t>
            </a:r>
            <a:r>
              <a:rPr lang="ru-RU" sz="2000" dirty="0">
                <a:solidFill>
                  <a:srgbClr val="003300"/>
                </a:solidFill>
              </a:rPr>
              <a:t> (1,5%)  и  Город Магадан (0,4%). </a:t>
            </a:r>
          </a:p>
          <a:p>
            <a:pPr algn="just">
              <a:defRPr/>
            </a:pPr>
            <a:endParaRPr lang="ru-RU" sz="2000" dirty="0"/>
          </a:p>
          <a:p>
            <a:pPr algn="just">
              <a:defRPr/>
            </a:pPr>
            <a:r>
              <a:rPr lang="ru-RU" sz="2000" b="1" dirty="0">
                <a:solidFill>
                  <a:schemeClr val="accent6"/>
                </a:solidFill>
              </a:rPr>
              <a:t>Период проведения исследования</a:t>
            </a:r>
            <a:r>
              <a:rPr lang="ru-RU" sz="2000" dirty="0"/>
              <a:t> – </a:t>
            </a:r>
            <a:r>
              <a:rPr lang="ru-RU" sz="2000" b="1" dirty="0">
                <a:solidFill>
                  <a:srgbClr val="000066"/>
                </a:solidFill>
              </a:rPr>
              <a:t>с 1 января по 31 декабря 2017г. </a:t>
            </a:r>
            <a:endParaRPr lang="ru-RU" sz="2000" b="1" dirty="0" smtClean="0">
              <a:solidFill>
                <a:srgbClr val="00006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188640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20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62758" y="980728"/>
            <a:ext cx="8606312" cy="432048"/>
          </a:xfrm>
          <a:noFill/>
        </p:spPr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000" b="1" i="1" dirty="0" smtClean="0">
                <a:solidFill>
                  <a:srgbClr val="9900CC"/>
                </a:solidFill>
              </a:rPr>
              <a:t>Оценка деятельности главы муниципального образования </a:t>
            </a:r>
            <a:r>
              <a:rPr lang="ru-RU" altLang="ru-RU" sz="2800" b="1" i="1" dirty="0" smtClean="0">
                <a:solidFill>
                  <a:srgbClr val="6600CC"/>
                </a:solidFill>
              </a:rPr>
              <a:t/>
            </a:r>
            <a:br>
              <a:rPr lang="ru-RU" altLang="ru-RU" sz="2800" b="1" i="1" dirty="0" smtClean="0">
                <a:solidFill>
                  <a:srgbClr val="6600CC"/>
                </a:solidFill>
              </a:rPr>
            </a:br>
            <a:endParaRPr lang="ru-RU" altLang="ru-RU" sz="26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091008"/>
              </p:ext>
            </p:extLst>
          </p:nvPr>
        </p:nvGraphicFramePr>
        <p:xfrm>
          <a:off x="179512" y="2081692"/>
          <a:ext cx="3876601" cy="4283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Диаграмма" r:id="rId4" imgW="4038549" imgH="4705453" progId="MSGraph.Chart.8">
                  <p:embed followColorScheme="full"/>
                </p:oleObj>
              </mc:Choice>
              <mc:Fallback>
                <p:oleObj name="Диаграмма" r:id="rId4" imgW="403854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2081692"/>
                        <a:ext cx="3876601" cy="4283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8"/>
          <p:cNvSpPr txBox="1">
            <a:spLocks noChangeArrowheads="1"/>
          </p:cNvSpPr>
          <p:nvPr/>
        </p:nvSpPr>
        <p:spPr bwMode="auto">
          <a:xfrm>
            <a:off x="414617" y="6021288"/>
            <a:ext cx="322517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1321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11960" y="1556792"/>
            <a:ext cx="4757110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522352"/>
              </p:ext>
            </p:extLst>
          </p:nvPr>
        </p:nvGraphicFramePr>
        <p:xfrm>
          <a:off x="4144316" y="1932359"/>
          <a:ext cx="4757561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99014" y="1556792"/>
            <a:ext cx="3456384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92206" y="188640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4699" y="911573"/>
            <a:ext cx="8718060" cy="576064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2000" b="1" i="1" dirty="0" smtClean="0">
                <a:solidFill>
                  <a:srgbClr val="9900CC"/>
                </a:solidFill>
                <a:latin typeface="+mn-lt"/>
              </a:rPr>
              <a:t>Оценка деятельности главы местной администрации муниципального образования </a:t>
            </a:r>
            <a:r>
              <a:rPr lang="ru-RU" altLang="ru-RU" sz="2800" b="1" i="1" dirty="0" smtClean="0">
                <a:solidFill>
                  <a:srgbClr val="9900CC"/>
                </a:solidFill>
                <a:latin typeface="+mn-lt"/>
              </a:rPr>
              <a:t/>
            </a:r>
            <a:br>
              <a:rPr lang="ru-RU" altLang="ru-RU" sz="2800" b="1" i="1" dirty="0" smtClean="0">
                <a:solidFill>
                  <a:srgbClr val="9900CC"/>
                </a:solidFill>
                <a:latin typeface="+mn-lt"/>
              </a:rPr>
            </a:br>
            <a:endParaRPr lang="ru-RU" altLang="ru-RU" sz="2600" b="1" dirty="0" smtClean="0">
              <a:solidFill>
                <a:srgbClr val="9900CC"/>
              </a:solidFill>
              <a:latin typeface="+mn-lt"/>
            </a:endParaRPr>
          </a:p>
        </p:txBody>
      </p:sp>
      <p:graphicFrame>
        <p:nvGraphicFramePr>
          <p:cNvPr id="512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241759"/>
              </p:ext>
            </p:extLst>
          </p:nvPr>
        </p:nvGraphicFramePr>
        <p:xfrm>
          <a:off x="244649" y="2060848"/>
          <a:ext cx="3600450" cy="40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48" name="Диаграмма" r:id="rId4" imgW="4038549" imgH="4705453" progId="MSGraph.Chart.8">
                  <p:embed followColorScheme="full"/>
                </p:oleObj>
              </mc:Choice>
              <mc:Fallback>
                <p:oleObj name="Диаграмма" r:id="rId4" imgW="4038549" imgH="4705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49" y="2060848"/>
                        <a:ext cx="3600450" cy="401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390029" y="1595359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283799" y="5949280"/>
            <a:ext cx="3412597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1232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73412" y="1595359"/>
            <a:ext cx="36004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8324134"/>
              </p:ext>
            </p:extLst>
          </p:nvPr>
        </p:nvGraphicFramePr>
        <p:xfrm>
          <a:off x="4305485" y="2001653"/>
          <a:ext cx="4600575" cy="4316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92206" y="188640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4372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05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15521" y="894495"/>
            <a:ext cx="8457128" cy="624825"/>
          </a:xfrm>
          <a:noFill/>
        </p:spPr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chemeClr val="bg1"/>
                </a:solidFill>
              </a:rPr>
              <a:t>  </a:t>
            </a:r>
            <a:br>
              <a:rPr lang="ru-RU" altLang="ru-RU" sz="2600" b="1" dirty="0" smtClean="0">
                <a:solidFill>
                  <a:schemeClr val="bg1"/>
                </a:solidFill>
              </a:rPr>
            </a:br>
            <a:r>
              <a:rPr lang="ru-RU" altLang="ru-RU" sz="1800" b="1" i="1" dirty="0" smtClean="0">
                <a:solidFill>
                  <a:srgbClr val="9900CC"/>
                </a:solidFill>
                <a:latin typeface="+mn-lt"/>
              </a:rPr>
              <a:t>Оценка председателя представительного органа муниципального образования </a:t>
            </a:r>
            <a:r>
              <a:rPr lang="ru-RU" altLang="ru-RU" sz="2800" b="1" i="1" dirty="0" smtClean="0">
                <a:solidFill>
                  <a:srgbClr val="9900CC"/>
                </a:solidFill>
                <a:latin typeface="+mn-lt"/>
              </a:rPr>
              <a:t/>
            </a:r>
            <a:br>
              <a:rPr lang="ru-RU" altLang="ru-RU" sz="2800" b="1" i="1" dirty="0" smtClean="0">
                <a:solidFill>
                  <a:srgbClr val="9900CC"/>
                </a:solidFill>
                <a:latin typeface="+mn-lt"/>
              </a:rPr>
            </a:br>
            <a:endParaRPr lang="ru-RU" altLang="ru-RU" sz="2600" b="1" dirty="0" smtClean="0">
              <a:solidFill>
                <a:srgbClr val="9900CC"/>
              </a:solidFill>
              <a:latin typeface="+mn-lt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595497"/>
              </p:ext>
            </p:extLst>
          </p:nvPr>
        </p:nvGraphicFramePr>
        <p:xfrm>
          <a:off x="359532" y="2060848"/>
          <a:ext cx="3492388" cy="386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2" name="Диаграмма" r:id="rId4" imgW="4038549" imgH="4705453" progId="MSGraph.Chart.8">
                  <p:embed followColorScheme="full"/>
                </p:oleObj>
              </mc:Choice>
              <mc:Fallback>
                <p:oleObj name="Диаграмма" r:id="rId4" imgW="403854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32" y="2060848"/>
                        <a:ext cx="3492388" cy="386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51520" y="1536573"/>
            <a:ext cx="36004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9131" y="5805264"/>
            <a:ext cx="3225178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1187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49166" y="1549431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022864"/>
              </p:ext>
            </p:extLst>
          </p:nvPr>
        </p:nvGraphicFramePr>
        <p:xfrm>
          <a:off x="3861362" y="1879040"/>
          <a:ext cx="5095875" cy="43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92206" y="188640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536" y="148085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854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92206" y="690955"/>
            <a:ext cx="7412241" cy="576063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1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1600" b="1" dirty="0" smtClean="0">
                <a:solidFill>
                  <a:srgbClr val="9900CC"/>
                </a:solidFill>
              </a:rPr>
            </a:br>
            <a:r>
              <a:rPr lang="ru-RU" altLang="ru-RU" sz="1600" b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>Оценка  транспортных услуг, предоставляемых организациями населению муниципальных  образований </a:t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189337"/>
              </p:ext>
            </p:extLst>
          </p:nvPr>
        </p:nvGraphicFramePr>
        <p:xfrm>
          <a:off x="284295" y="1844824"/>
          <a:ext cx="3528392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93" name="Диаграмма" r:id="rId5" imgW="4038549" imgH="4705453" progId="MSGraph.Chart.8">
                  <p:embed followColorScheme="full"/>
                </p:oleObj>
              </mc:Choice>
              <mc:Fallback>
                <p:oleObj name="Диаграмма" r:id="rId5" imgW="403854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295" y="1844824"/>
                        <a:ext cx="3528392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84295" y="1307081"/>
            <a:ext cx="36004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387758" y="1345792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10718" y="5897586"/>
            <a:ext cx="315317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1165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444539"/>
              </p:ext>
            </p:extLst>
          </p:nvPr>
        </p:nvGraphicFramePr>
        <p:xfrm>
          <a:off x="3779912" y="1844824"/>
          <a:ext cx="5285548" cy="436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92206" y="44624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0718" y="20181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732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503" y="980728"/>
            <a:ext cx="8928993" cy="561178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2600" b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>Оценка   качеству автомобильных дорог общего пользования местного значения муниципальных  образований </a:t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573822"/>
              </p:ext>
            </p:extLst>
          </p:nvPr>
        </p:nvGraphicFramePr>
        <p:xfrm>
          <a:off x="255857" y="2226439"/>
          <a:ext cx="3600450" cy="3960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5" name="Диаграмма" r:id="rId4" imgW="4038549" imgH="4705453" progId="MSGraph.Chart.8">
                  <p:embed followColorScheme="full"/>
                </p:oleObj>
              </mc:Choice>
              <mc:Fallback>
                <p:oleObj name="Диаграмма" r:id="rId4" imgW="4038549" imgH="470545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857" y="2226439"/>
                        <a:ext cx="3600450" cy="39604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55857" y="1683835"/>
            <a:ext cx="3600400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12160" y="5947435"/>
            <a:ext cx="3153170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1154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399293" y="1683835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3739629"/>
              </p:ext>
            </p:extLst>
          </p:nvPr>
        </p:nvGraphicFramePr>
        <p:xfrm>
          <a:off x="3867429" y="2012337"/>
          <a:ext cx="5124450" cy="4242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42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363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43888" y="6245225"/>
            <a:ext cx="442912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8C86C6-5EFD-4541-917E-3F678C65DFFB}" type="slidenum">
              <a:rPr lang="ru-RU" altLang="ru-RU" sz="11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100" smtClean="0"/>
          </a:p>
        </p:txBody>
      </p:sp>
      <p:sp>
        <p:nvSpPr>
          <p:cNvPr id="512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10559" y="975944"/>
            <a:ext cx="8522881" cy="394858"/>
          </a:xfrm>
          <a:noFill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ru-RU" altLang="ru-RU" sz="2600" b="1" dirty="0" smtClean="0">
                <a:solidFill>
                  <a:srgbClr val="9900CC"/>
                </a:solidFill>
              </a:rPr>
              <a:t>  </a:t>
            </a:r>
            <a:br>
              <a:rPr lang="ru-RU" altLang="ru-RU" sz="2600" b="1" dirty="0" smtClean="0">
                <a:solidFill>
                  <a:srgbClr val="9900CC"/>
                </a:solidFill>
              </a:rPr>
            </a:br>
            <a:r>
              <a:rPr lang="ru-RU" altLang="ru-RU" sz="1800" b="1" i="1" dirty="0" smtClean="0">
                <a:solidFill>
                  <a:srgbClr val="9900CC"/>
                </a:solidFill>
              </a:rPr>
              <a:t>Оценка   уровня организации теплоснабжения    </a:t>
            </a: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r>
              <a:rPr lang="ru-RU" altLang="ru-RU" sz="1600" b="1" i="1" dirty="0" smtClean="0">
                <a:solidFill>
                  <a:srgbClr val="9900CC"/>
                </a:solidFill>
              </a:rPr>
              <a:t/>
            </a:r>
            <a:br>
              <a:rPr lang="ru-RU" altLang="ru-RU" sz="1600" b="1" i="1" dirty="0" smtClean="0">
                <a:solidFill>
                  <a:srgbClr val="9900CC"/>
                </a:solidFill>
              </a:rPr>
            </a:br>
            <a:endParaRPr lang="ru-RU" altLang="ru-RU" sz="1600" b="1" dirty="0" smtClean="0">
              <a:solidFill>
                <a:srgbClr val="9900CC"/>
              </a:solidFill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4103560"/>
              </p:ext>
            </p:extLst>
          </p:nvPr>
        </p:nvGraphicFramePr>
        <p:xfrm>
          <a:off x="255469" y="2060848"/>
          <a:ext cx="3636548" cy="4032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5" name="Диаграмма" r:id="rId5" imgW="4038549" imgH="4705453" progId="MSGraph.Chart.8">
                  <p:embed followColorScheme="full"/>
                </p:oleObj>
              </mc:Choice>
              <mc:Fallback>
                <p:oleObj name="Диаграмма" r:id="rId5" imgW="4038549" imgH="4705453" progId="MSGraph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469" y="2060848"/>
                        <a:ext cx="3636548" cy="40324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7922" y="1399728"/>
            <a:ext cx="3711641" cy="523220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Оценка в целом по муниципальным образованиям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25150" y="5733256"/>
            <a:ext cx="3297186" cy="307777"/>
          </a:xfrm>
          <a:prstGeom prst="rect">
            <a:avLst/>
          </a:prstGeom>
          <a:noFill/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altLang="ru-RU" sz="1400" b="1" i="1" dirty="0" smtClean="0">
                <a:solidFill>
                  <a:srgbClr val="000099"/>
                </a:solidFill>
              </a:rPr>
              <a:t>в % от опрошенных, </a:t>
            </a:r>
            <a:r>
              <a:rPr lang="en-US" altLang="ru-RU" sz="1400" b="1" i="1" dirty="0" smtClean="0">
                <a:solidFill>
                  <a:srgbClr val="000099"/>
                </a:solidFill>
              </a:rPr>
              <a:t>n=</a:t>
            </a:r>
            <a:r>
              <a:rPr lang="ru-RU" altLang="ru-RU" sz="1400" b="1" i="1" dirty="0" smtClean="0">
                <a:solidFill>
                  <a:srgbClr val="000099"/>
                </a:solidFill>
              </a:rPr>
              <a:t>1143</a:t>
            </a:r>
            <a:endParaRPr lang="ru-RU" altLang="ru-RU" sz="1400" i="1" dirty="0" smtClean="0">
              <a:solidFill>
                <a:srgbClr val="000099"/>
              </a:solidFill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4386492" y="1399728"/>
            <a:ext cx="4431489" cy="307777"/>
          </a:xfrm>
          <a:prstGeom prst="rect">
            <a:avLst/>
          </a:prstGeom>
          <a:noFill/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400" b="1" i="1" cap="small" dirty="0" smtClean="0">
                <a:solidFill>
                  <a:srgbClr val="C00000"/>
                </a:solidFill>
              </a:rPr>
              <a:t>Пороговое значение </a:t>
            </a:r>
            <a:r>
              <a:rPr lang="ru-RU" sz="1400" b="1" i="1" cap="small" dirty="0">
                <a:solidFill>
                  <a:srgbClr val="C00000"/>
                </a:solidFill>
              </a:rPr>
              <a:t>критериев </a:t>
            </a:r>
            <a:r>
              <a:rPr lang="ru-RU" sz="1400" b="1" i="1" cap="small" dirty="0" smtClean="0">
                <a:solidFill>
                  <a:srgbClr val="C00000"/>
                </a:solidFill>
              </a:rPr>
              <a:t>оценки </a:t>
            </a:r>
            <a:r>
              <a:rPr lang="ru-RU" sz="1400" b="1" i="1" cap="small" dirty="0" smtClean="0">
                <a:solidFill>
                  <a:srgbClr val="FF0000"/>
                </a:solidFill>
              </a:rPr>
              <a:t>30%</a:t>
            </a:r>
            <a:endParaRPr lang="ru-RU" altLang="ru-RU" sz="1400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094093"/>
              </p:ext>
            </p:extLst>
          </p:nvPr>
        </p:nvGraphicFramePr>
        <p:xfrm>
          <a:off x="3568395" y="1706981"/>
          <a:ext cx="5400675" cy="4458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92206" y="106389"/>
            <a:ext cx="77768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>
                <a:ln w="0"/>
                <a:solidFill>
                  <a:srgbClr val="0070C0"/>
                </a:solidFill>
                <a:latin typeface="+mj-lt"/>
              </a:rPr>
              <a:t>Министерство экономического развития, инвестиционной политики и инноваций Магаданской области</a:t>
            </a:r>
            <a:endParaRPr lang="ru-RU" sz="1700" b="1" dirty="0">
              <a:ln w="0"/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4961" y="123642"/>
            <a:ext cx="584497" cy="748441"/>
          </a:xfrm>
          <a:prstGeom prst="rect">
            <a:avLst/>
          </a:prstGeom>
          <a:effectLst>
            <a:outerShdw blurRad="50800" dist="50800" dir="2700000" sx="104000" sy="104000" algn="tl" rotWithShape="0">
              <a:prstClr val="black">
                <a:alpha val="51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291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73d7eecb-5077-4d1e-9a33-caa90c527022" xsi:nil="true"/>
    <_x041d__x043e__x043c__x0435__x0440_ xmlns="73d7eecb-5077-4d1e-9a33-caa90c527022" xsi:nil="true"/>
    <_x0414__x0430__x0442__x0430__x0020__x0434__x043e__x043a__x0443__x043c__x0435__x043d__x0442__x0430_ xmlns="73d7eecb-5077-4d1e-9a33-caa90c527022" xsi:nil="true"/>
    <_x0412__x0438__x0434__x0020__x0434__x043e__x043a__x0443__x043c__x0435__x043d__x0442__x0430_ xmlns="73d7eecb-5077-4d1e-9a33-caa90c527022" xsi:nil="true"/>
    <_x0421__x043e__x0434__x0435__x0440__x0436__x0430__x043d__x0438__x0435__x0020__x0434__x043e__x043a__x0443__x043c__x0435__x043d__x0442__x043e__x0432_ xmlns="73d7eecb-5077-4d1e-9a33-caa90c527022">Мониторинг качества услуг</_x0421__x043e__x0434__x0435__x0440__x0436__x0430__x043d__x0438__x0435__x0020__x0434__x043e__x043a__x0443__x043c__x0435__x043d__x0442__x043e__x0432_>
    <_x0031_23 xmlns="73d7eecb-5077-4d1e-9a33-caa90c52702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2B15E27A709B54B99EF4E7A33925491" ma:contentTypeVersion="7" ma:contentTypeDescription="Создание документа." ma:contentTypeScope="" ma:versionID="fb24bbd65502e5293656a8b0fdad9cb2">
  <xsd:schema xmlns:xsd="http://www.w3.org/2001/XMLSchema" xmlns:xs="http://www.w3.org/2001/XMLSchema" xmlns:p="http://schemas.microsoft.com/office/2006/metadata/properties" xmlns:ns2="73d7eecb-5077-4d1e-9a33-caa90c527022" targetNamespace="http://schemas.microsoft.com/office/2006/metadata/properties" ma:root="true" ma:fieldsID="9aaeeeed192c4aaad0ecb42ffb6b4bcf" ns2:_="">
    <xsd:import namespace="73d7eecb-5077-4d1e-9a33-caa90c527022"/>
    <xsd:element name="properties">
      <xsd:complexType>
        <xsd:sequence>
          <xsd:element name="documentManagement">
            <xsd:complexType>
              <xsd:all>
                <xsd:element ref="ns2:_x0412__x0438__x0434__x0020__x0434__x043e__x043a__x0443__x043c__x0435__x043d__x0442__x0430_" minOccurs="0"/>
                <xsd:element ref="ns2:_x041d__x043e__x043c__x0435__x0440_" minOccurs="0"/>
                <xsd:element ref="ns2:_x0414__x0430__x0442__x0430__x0020__x0434__x043e__x043a__x0443__x043c__x0435__x043d__x0442__x0430_" minOccurs="0"/>
                <xsd:element ref="ns2:_x0421__x043e__x0434__x0435__x0440__x0436__x0430__x043d__x0438__x0435__x0020__x0434__x043e__x043a__x0443__x043c__x0435__x043d__x0442__x043e__x0432_"/>
                <xsd:element ref="ns2:_x041e__x043f__x0438__x0441__x0430__x043d__x0438__x0435_" minOccurs="0"/>
                <xsd:element ref="ns2:_x0031_2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d7eecb-5077-4d1e-9a33-caa90c527022" elementFormDefault="qualified">
    <xsd:import namespace="http://schemas.microsoft.com/office/2006/documentManagement/types"/>
    <xsd:import namespace="http://schemas.microsoft.com/office/infopath/2007/PartnerControls"/>
    <xsd:element name="_x0412__x0438__x0434__x0020__x0434__x043e__x043a__x0443__x043c__x0435__x043d__x0442__x0430_" ma:index="1" nillable="true" ma:displayName="Вид документа" ma:description="Приказ, постановление, распоряжение, отчет, протокол и т.д. Заполняется только при наличии даты или номера документа. В остальных случаях достаточно заполнить только поле &quot;Название&quot;." ma:internalName="_x0412__x0438__x0434__x0020__x0434__x043e__x043a__x0443__x043c__x0435__x043d__x0442__x0430_">
      <xsd:simpleType>
        <xsd:restriction base="dms:Text">
          <xsd:maxLength value="255"/>
        </xsd:restriction>
      </xsd:simpleType>
    </xsd:element>
    <xsd:element name="_x041d__x043e__x043c__x0435__x0440_" ma:index="2" nillable="true" ma:displayName="Номер" ma:description="Номер документа (при наличии), вводится без значка &quot;№&quot;" ma:internalName="_x041d__x043e__x043c__x0435__x0440_">
      <xsd:simpleType>
        <xsd:restriction base="dms:Text">
          <xsd:maxLength value="255"/>
        </xsd:restriction>
      </xsd:simpleType>
    </xsd:element>
    <xsd:element name="_x0414__x0430__x0442__x0430__x0020__x0434__x043e__x043a__x0443__x043c__x0435__x043d__x0442__x0430_" ma:index="3" nillable="true" ma:displayName="Дата документа" ma:description="Дата приняти документа (при наличии)" ma:format="DateOnly" ma:internalName="_x0414__x0430__x0442__x0430__x0020__x0434__x043e__x043a__x0443__x043c__x0435__x043d__x0442__x0430_">
      <xsd:simpleType>
        <xsd:restriction base="dms:DateTime"/>
      </xsd:simpleType>
    </xsd:element>
    <xsd:element name="_x0421__x043e__x0434__x0435__x0440__x0436__x0430__x043d__x0438__x0435__x0020__x0434__x043e__x043a__x0443__x043c__x0435__x043d__x0442__x043e__x0432_" ma:index="5" ma:displayName="Направление деятельности" ma:default="Отдельные НПА" ma:format="Dropdown" ma:internalName="_x0421__x043e__x0434__x0435__x0440__x0436__x0430__x043d__x0438__x0435__x0020__x0434__x043e__x043a__x0443__x043c__x0435__x043d__x0442__x043e__x0432_">
      <xsd:simpleType>
        <xsd:restriction base="dms:Choice">
          <xsd:enumeration value="Регламентация услуг (функций)"/>
          <xsd:enumeration value="Перечни услуг (функций)"/>
          <xsd:enumeration value="Электронный региональный реестр"/>
          <xsd:enumeration value="Мониторинг качества услуг"/>
          <xsd:enumeration value="Отдельные НПА"/>
          <xsd:enumeration value="Комиссия по повышению качества и доступности предоставления государственных и муниципальных услуг"/>
        </xsd:restriction>
      </xsd:simpleType>
    </xsd:element>
    <xsd:element name="_x041e__x043f__x0438__x0441__x0430__x043d__x0438__x0435_" ma:index="6" nillable="true" ma:displayName="Описание" ma:internalName="_x041e__x043f__x0438__x0441__x0430__x043d__x0438__x0435_">
      <xsd:simpleType>
        <xsd:restriction base="dms:Note">
          <xsd:maxLength value="255"/>
        </xsd:restriction>
      </xsd:simpleType>
    </xsd:element>
    <xsd:element name="_x0031_23" ma:index="14" nillable="true" ma:displayName="123" ma:internalName="_x0031_23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51549E-E98B-49B1-B631-5DF93F797063}">
  <ds:schemaRefs>
    <ds:schemaRef ds:uri="73d7eecb-5077-4d1e-9a33-caa90c527022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170DDE5-9220-4494-92E8-A000D93A62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8883D1-1173-473F-8AC9-45F2C8E36B2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75A27D0D-1061-4D8C-A85E-2F8DB3EB9C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3d7eecb-5077-4d1e-9a33-caa90c5270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8265</TotalTime>
  <Words>1388</Words>
  <Application>Microsoft Office PowerPoint</Application>
  <PresentationFormat>Экран (4:3)</PresentationFormat>
  <Paragraphs>268</Paragraphs>
  <Slides>18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Оформление по умолчанию</vt:lpstr>
      <vt:lpstr>Диаграмма</vt:lpstr>
      <vt:lpstr> Оценка  населением эффективности деятельности руководителей ОМСУ, унитарных предприятий и учреждений, действующих на региональном и муниципальном уровнях, контрольный пакет акций которых находится в государственной собственности Магаданской  области или в муниципальной собственности, осуществляющих оказание услуг населению муниципальных образований Магаданской области в 2017 году </vt:lpstr>
      <vt:lpstr>        Методика исследования</vt:lpstr>
      <vt:lpstr>Презентация PowerPoint</vt:lpstr>
      <vt:lpstr>   Оценка деятельности главы муниципального образования  </vt:lpstr>
      <vt:lpstr>   Оценка деятельности главы местной администрации муниципального образования  </vt:lpstr>
      <vt:lpstr>   Оценка председателя представительного органа муниципального образования  </vt:lpstr>
      <vt:lpstr>    Оценка  транспортных услуг, предоставляемых организациями населению муниципальных  образований   </vt:lpstr>
      <vt:lpstr>   Оценка   качеству автомобильных дорог общего пользования местного значения муниципальных  образований   </vt:lpstr>
      <vt:lpstr>   Оценка   уровня организации теплоснабжения      </vt:lpstr>
      <vt:lpstr>   Оценка   уровня организации водоснабжения (водоотведения)    </vt:lpstr>
      <vt:lpstr>   Оценка   уровня организации электроснабжения    </vt:lpstr>
      <vt:lpstr>    Оценка  предпринятых в прошедшем году органами местного самоуправления мер, приведших к улучшению или ухудшению качества жизни граждан   </vt:lpstr>
      <vt:lpstr>    Основные причины неудовлетворенности граждан качеством транспортного обслуживания    </vt:lpstr>
      <vt:lpstr>    Основные причины неудовлетворенности граждан качеством автомобильных дорог    </vt:lpstr>
      <vt:lpstr>    Основные причины неудовлетворенности граждан организацией предоставления ЖКХ услуг    </vt:lpstr>
      <vt:lpstr> Рекомендации органам местного самоуправления </vt:lpstr>
      <vt:lpstr> Рекомендации органам местного самоуправления </vt:lpstr>
      <vt:lpstr> Оценка  населением эффективности деятельности руководителей ОМСУ, унитарных предприятий и учреждений, действующих на региональном и муниципальном уровнях, контрольный пакет акций которых находится в государственной собственности Магаданской  области или в муниципальной собственности, осуществляющих оказание услуг населению муниципальных образований Магаданской области в 2017 году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Презентация_Удовлетворенность госуслугами_06-12-12</dc:title>
  <dc:creator>Белый</dc:creator>
  <cp:lastModifiedBy>Мацюк Татьяна Владимировна</cp:lastModifiedBy>
  <cp:revision>825</cp:revision>
  <cp:lastPrinted>2018-04-17T07:25:05Z</cp:lastPrinted>
  <dcterms:created xsi:type="dcterms:W3CDTF">2012-11-14T08:31:27Z</dcterms:created>
  <dcterms:modified xsi:type="dcterms:W3CDTF">2018-04-25T04:59:15Z</dcterms:modified>
</cp:coreProperties>
</file>