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1" r:id="rId2"/>
    <p:sldId id="331" r:id="rId3"/>
    <p:sldId id="332" r:id="rId4"/>
    <p:sldId id="333" r:id="rId5"/>
    <p:sldId id="334" r:id="rId6"/>
    <p:sldId id="335" r:id="rId7"/>
    <p:sldId id="311" r:id="rId8"/>
    <p:sldId id="320" r:id="rId9"/>
    <p:sldId id="318" r:id="rId10"/>
    <p:sldId id="314" r:id="rId11"/>
    <p:sldId id="324" r:id="rId12"/>
    <p:sldId id="330" r:id="rId13"/>
    <p:sldId id="326" r:id="rId14"/>
    <p:sldId id="325" r:id="rId15"/>
    <p:sldId id="327" r:id="rId16"/>
    <p:sldId id="328" r:id="rId17"/>
    <p:sldId id="329" r:id="rId18"/>
    <p:sldId id="302" r:id="rId19"/>
    <p:sldId id="307" r:id="rId20"/>
    <p:sldId id="316" r:id="rId21"/>
    <p:sldId id="309" r:id="rId22"/>
    <p:sldId id="305" r:id="rId23"/>
    <p:sldId id="294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F030"/>
    <a:srgbClr val="C1EE32"/>
    <a:srgbClr val="96D050"/>
    <a:srgbClr val="2DAAC3"/>
    <a:srgbClr val="FFFF99"/>
    <a:srgbClr val="005392"/>
    <a:srgbClr val="66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4" autoAdjust="0"/>
    <p:restoredTop sz="99156" autoAdjust="0"/>
  </p:normalViewPr>
  <p:slideViewPr>
    <p:cSldViewPr>
      <p:cViewPr>
        <p:scale>
          <a:sx n="100" d="100"/>
          <a:sy n="100" d="100"/>
        </p:scale>
        <p:origin x="-438" y="-4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DFA4F-1D26-4954-A30A-828A7E3EDFBE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13E-D236-4FB2-9A07-F8A08005F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192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83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83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32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32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32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1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1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13E-D236-4FB2-9A07-F8A08005F25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940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390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572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19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32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19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857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1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132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897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544E-8550-4BFC-9F24-2539998389A2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5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5544E-8550-4BFC-9F24-2539998389A2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73D54-D9C8-4980-98AE-DEE49CE0DB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16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microsoft.com/office/2007/relationships/hdphoto" Target="../media/hdphoto13.wdp"/><Relationship Id="rId18" Type="http://schemas.openxmlformats.org/officeDocument/2006/relationships/image" Target="../media/image32.png"/><Relationship Id="rId3" Type="http://schemas.microsoft.com/office/2007/relationships/hdphoto" Target="../media/hdphoto8.wdp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29.jpeg"/><Relationship Id="rId17" Type="http://schemas.microsoft.com/office/2007/relationships/hdphoto" Target="../media/hdphoto15.wdp"/><Relationship Id="rId2" Type="http://schemas.openxmlformats.org/officeDocument/2006/relationships/image" Target="../media/image24.png"/><Relationship Id="rId16" Type="http://schemas.openxmlformats.org/officeDocument/2006/relationships/image" Target="../media/image31.jpe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23" Type="http://schemas.openxmlformats.org/officeDocument/2006/relationships/image" Target="../media/image35.jpeg"/><Relationship Id="rId10" Type="http://schemas.openxmlformats.org/officeDocument/2006/relationships/image" Target="../media/image28.jpeg"/><Relationship Id="rId19" Type="http://schemas.microsoft.com/office/2007/relationships/hdphoto" Target="../media/hdphoto16.wdp"/><Relationship Id="rId4" Type="http://schemas.openxmlformats.org/officeDocument/2006/relationships/image" Target="../media/image25.png"/><Relationship Id="rId9" Type="http://schemas.microsoft.com/office/2007/relationships/hdphoto" Target="../media/hdphoto11.wdp"/><Relationship Id="rId14" Type="http://schemas.openxmlformats.org/officeDocument/2006/relationships/image" Target="../media/image30.jpeg"/><Relationship Id="rId22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79.png"/><Relationship Id="rId18" Type="http://schemas.microsoft.com/office/2007/relationships/hdphoto" Target="../media/hdphoto24.wdp"/><Relationship Id="rId3" Type="http://schemas.microsoft.com/office/2007/relationships/hdphoto" Target="../media/hdphoto18.wdp"/><Relationship Id="rId7" Type="http://schemas.openxmlformats.org/officeDocument/2006/relationships/image" Target="../media/image76.png"/><Relationship Id="rId12" Type="http://schemas.microsoft.com/office/2007/relationships/hdphoto" Target="../media/hdphoto22.wdp"/><Relationship Id="rId17" Type="http://schemas.openxmlformats.org/officeDocument/2006/relationships/image" Target="../media/image82.png"/><Relationship Id="rId2" Type="http://schemas.openxmlformats.org/officeDocument/2006/relationships/image" Target="../media/image73.png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microsoft.com/office/2007/relationships/hdphoto" Target="../media/hdphoto19.wdp"/><Relationship Id="rId15" Type="http://schemas.openxmlformats.org/officeDocument/2006/relationships/image" Target="../media/image81.png"/><Relationship Id="rId10" Type="http://schemas.microsoft.com/office/2007/relationships/hdphoto" Target="../media/hdphoto21.wdp"/><Relationship Id="rId19" Type="http://schemas.openxmlformats.org/officeDocument/2006/relationships/image" Target="../media/image83.png"/><Relationship Id="rId4" Type="http://schemas.openxmlformats.org/officeDocument/2006/relationships/image" Target="../media/image74.png"/><Relationship Id="rId9" Type="http://schemas.openxmlformats.org/officeDocument/2006/relationships/image" Target="../media/image77.png"/><Relationship Id="rId1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2.png"/><Relationship Id="rId3" Type="http://schemas.openxmlformats.org/officeDocument/2006/relationships/image" Target="../media/image85.png"/><Relationship Id="rId7" Type="http://schemas.microsoft.com/office/2007/relationships/hdphoto" Target="../media/hdphoto26.wdp"/><Relationship Id="rId12" Type="http://schemas.microsoft.com/office/2007/relationships/hdphoto" Target="../media/hdphoto28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microsoft.com/office/2007/relationships/hdphoto" Target="../media/hdphoto27.wdp"/><Relationship Id="rId1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microsoft.com/office/2007/relationships/hdphoto" Target="../media/hdphoto30.wdp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101.png"/><Relationship Id="rId4" Type="http://schemas.microsoft.com/office/2007/relationships/hdphoto" Target="../media/hdphoto3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openxmlformats.org/officeDocument/2006/relationships/image" Target="../media/image111.png"/><Relationship Id="rId3" Type="http://schemas.openxmlformats.org/officeDocument/2006/relationships/image" Target="../media/image103.png"/><Relationship Id="rId7" Type="http://schemas.openxmlformats.org/officeDocument/2006/relationships/image" Target="../media/image106.jpe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9.jpeg"/><Relationship Id="rId5" Type="http://schemas.microsoft.com/office/2007/relationships/hdphoto" Target="../media/hdphoto34.wdp"/><Relationship Id="rId10" Type="http://schemas.openxmlformats.org/officeDocument/2006/relationships/image" Target="../media/image108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photos-mt.kcdn.kz/86/e6ca6d786587b8f0c9a964aa4f9177/1-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" y="12010"/>
            <a:ext cx="9144000" cy="486025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4558725"/>
            <a:ext cx="915480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01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26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78347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3401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8968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45356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FFFFFF"/>
                </a:solidFill>
              </a:rPr>
              <a:t>22 марта </a:t>
            </a:r>
            <a:r>
              <a:rPr lang="ru-RU" sz="1200" b="1" kern="0" dirty="0" smtClean="0">
                <a:solidFill>
                  <a:srgbClr val="FFFFFF"/>
                </a:solidFill>
              </a:rPr>
              <a:t>2018                                                                                                                                         </a:t>
            </a:r>
            <a:r>
              <a:rPr lang="ru-RU" sz="1000" b="1" kern="0" dirty="0" smtClean="0">
                <a:solidFill>
                  <a:srgbClr val="FFFFFF"/>
                </a:solidFill>
              </a:rPr>
              <a:t>ДОВГАНЬ НАТАЛЬЯ ЮРИЕВНА</a:t>
            </a:r>
            <a:endParaRPr lang="ru-RU" sz="1000" b="1" kern="0" dirty="0">
              <a:solidFill>
                <a:srgbClr val="FFFFFF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FFFFFF"/>
                </a:solidFill>
              </a:rPr>
              <a:t> УПРАВЛЕНИЕ АРХИТЕКТУРЫ И ГРАДОСТРОИТЕЛЬСТВА МАГАДАНСКОЙ ОБЛАСТИ</a:t>
            </a:r>
            <a:endParaRPr lang="ru-RU" sz="1000" b="1" kern="0" dirty="0">
              <a:solidFill>
                <a:srgbClr val="FFFFFF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smtClean="0">
                <a:solidFill>
                  <a:srgbClr val="FFFFFF"/>
                </a:solidFill>
              </a:rPr>
              <a:t>685000    </a:t>
            </a:r>
            <a:r>
              <a:rPr lang="ru-RU" sz="1000" kern="0" dirty="0">
                <a:solidFill>
                  <a:srgbClr val="FFFFFF"/>
                </a:solidFill>
              </a:rPr>
              <a:t>г.  Магадан, ул. Портовая, 8, тел/факс 8(4132) 62-71-70, тел. 8(4132</a:t>
            </a:r>
            <a:r>
              <a:rPr lang="ru-RU" sz="1000" kern="0" dirty="0" smtClean="0">
                <a:solidFill>
                  <a:srgbClr val="FFFFFF"/>
                </a:solidFill>
              </a:rPr>
              <a:t>) 62-32-69 , 62-94-40  </a:t>
            </a:r>
            <a:r>
              <a:rPr lang="en-US" sz="1000" kern="0" dirty="0" smtClean="0">
                <a:solidFill>
                  <a:srgbClr val="FFFFFF"/>
                </a:solidFill>
              </a:rPr>
              <a:t>e-mail</a:t>
            </a:r>
            <a:r>
              <a:rPr lang="en-US" sz="1000" kern="0" dirty="0">
                <a:solidFill>
                  <a:srgbClr val="FFFFFF"/>
                </a:solidFill>
              </a:rPr>
              <a:t>: </a:t>
            </a:r>
            <a:r>
              <a:rPr lang="en-US" sz="1000" kern="0" dirty="0" smtClean="0">
                <a:solidFill>
                  <a:srgbClr val="FFFFFF"/>
                </a:solidFill>
              </a:rPr>
              <a:t>archmagreg@49gov.ru</a:t>
            </a:r>
            <a:r>
              <a:rPr lang="ru-RU" sz="1000" kern="0" dirty="0" smtClean="0">
                <a:solidFill>
                  <a:srgbClr val="FFFFFF"/>
                </a:solidFill>
              </a:rPr>
              <a:t>,   </a:t>
            </a:r>
            <a:r>
              <a:rPr lang="en-US" sz="1000" kern="0" dirty="0" smtClean="0">
                <a:solidFill>
                  <a:srgbClr val="FFFFFF"/>
                </a:solidFill>
              </a:rPr>
              <a:t>DovganNU@49gov.ru</a:t>
            </a:r>
            <a:endParaRPr lang="ru-RU" sz="1000" kern="0" dirty="0" smtClean="0">
              <a:solidFill>
                <a:srgbClr val="FFFFFF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53751" y="1203598"/>
            <a:ext cx="9036497" cy="1728192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2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О  доступности  информации </a:t>
            </a:r>
            <a:br>
              <a:rPr lang="ru-RU" sz="32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ru-RU" sz="32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в  сфере градостроительной  </a:t>
            </a:r>
            <a:r>
              <a:rPr lang="ru-RU" sz="32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деятельности </a:t>
            </a:r>
            <a:br>
              <a:rPr lang="ru-RU" sz="32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ru-RU" sz="32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на </a:t>
            </a:r>
            <a:r>
              <a:rPr lang="ru-RU" sz="32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территории  </a:t>
            </a:r>
            <a:r>
              <a:rPr lang="ru-RU" sz="32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Магаданской  </a:t>
            </a:r>
            <a:r>
              <a:rPr lang="ru-RU" sz="32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ea typeface="+mj-ea"/>
                <a:cs typeface="+mj-cs"/>
              </a:rPr>
              <a:t>области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3507854"/>
            <a:ext cx="4536503" cy="88998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r"/>
            <a:r>
              <a:rPr lang="ru-RU" sz="1300" kern="0" dirty="0">
                <a:solidFill>
                  <a:srgbClr val="1F497D"/>
                </a:solidFill>
                <a:latin typeface="Arial" charset="0"/>
              </a:rPr>
              <a:t>ДЕЛОВОЙ КЛУБ</a:t>
            </a:r>
          </a:p>
          <a:p>
            <a:pPr algn="r"/>
            <a:r>
              <a:rPr lang="ru-RU" sz="1300" kern="0" dirty="0">
                <a:solidFill>
                  <a:srgbClr val="1F497D"/>
                </a:solidFill>
                <a:latin typeface="Arial" charset="0"/>
              </a:rPr>
              <a:t>Магаданский инновационный бизнес-инкубатор</a:t>
            </a:r>
          </a:p>
          <a:p>
            <a:pPr algn="r"/>
            <a:r>
              <a:rPr lang="ru-RU" sz="1300" kern="0" dirty="0">
                <a:solidFill>
                  <a:srgbClr val="1F497D"/>
                </a:solidFill>
                <a:latin typeface="Arial" charset="0"/>
              </a:rPr>
              <a:t>конференц-зал </a:t>
            </a:r>
          </a:p>
          <a:p>
            <a:pPr algn="r"/>
            <a:r>
              <a:rPr lang="ru-RU" sz="1300" kern="0" dirty="0">
                <a:solidFill>
                  <a:srgbClr val="1F497D"/>
                </a:solidFill>
                <a:latin typeface="Arial" charset="0"/>
              </a:rPr>
              <a:t>г. Магадан, пер. Школьный, 3 </a:t>
            </a:r>
          </a:p>
        </p:txBody>
      </p:sp>
      <p:pic>
        <p:nvPicPr>
          <p:cNvPr id="10" name="Рисунок 9" descr="Герб М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394" y="206427"/>
            <a:ext cx="674035" cy="85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15301" y="200662"/>
            <a:ext cx="8993203" cy="29238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01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26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78347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3401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8968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45356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kern="0" dirty="0" smtClean="0">
                <a:solidFill>
                  <a:srgbClr val="1F497D"/>
                </a:solidFill>
              </a:rPr>
              <a:t>             П  </a:t>
            </a:r>
            <a:r>
              <a:rPr lang="ru-RU" sz="1300" b="1" kern="0" dirty="0">
                <a:solidFill>
                  <a:srgbClr val="1F497D"/>
                </a:solidFill>
              </a:rPr>
              <a:t>Р  А  В  И  Т  Е  Л  Ь  С  Т  В  О      М  А  Г  А  Д  А  Н  С  К  О  Й     О  Б  Л  А  С  Т  И</a:t>
            </a:r>
          </a:p>
        </p:txBody>
      </p:sp>
    </p:spTree>
    <p:extLst>
      <p:ext uri="{BB962C8B-B14F-4D97-AF65-F5344CB8AC3E}">
        <p14:creationId xmlns:p14="http://schemas.microsoft.com/office/powerpoint/2010/main" val="264735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195486"/>
            <a:ext cx="8928992" cy="471884"/>
          </a:xfrm>
        </p:spPr>
        <p:txBody>
          <a:bodyPr>
            <a:noAutofit/>
          </a:bodyPr>
          <a:lstStyle/>
          <a:p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Получение разрешения на строительство эталонного объекта капитального строительства жилого/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нежилого назначения</a:t>
            </a:r>
            <a:r>
              <a:rPr lang="ru-RU" sz="1600" dirty="0">
                <a:solidFill>
                  <a:srgbClr val="005392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dirty="0" smtClean="0">
                <a:solidFill>
                  <a:srgbClr val="005392"/>
                </a:solidFill>
                <a:latin typeface="+mn-lt"/>
                <a:ea typeface="+mn-ea"/>
                <a:cs typeface="+mn-cs"/>
              </a:rPr>
              <a:t> 01.10.2017</a:t>
            </a:r>
            <a:endParaRPr lang="ru-RU" sz="1400" dirty="0">
              <a:solidFill>
                <a:srgbClr val="005392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135888"/>
              </p:ext>
            </p:extLst>
          </p:nvPr>
        </p:nvGraphicFramePr>
        <p:xfrm>
          <a:off x="264465" y="771550"/>
          <a:ext cx="8712970" cy="3838929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60953"/>
                <a:gridCol w="160953"/>
                <a:gridCol w="3062470"/>
                <a:gridCol w="569407"/>
                <a:gridCol w="512528"/>
                <a:gridCol w="585746"/>
                <a:gridCol w="512528"/>
                <a:gridCol w="512528"/>
                <a:gridCol w="512528"/>
                <a:gridCol w="585746"/>
                <a:gridCol w="512528"/>
                <a:gridCol w="553238"/>
                <a:gridCol w="471817"/>
              </a:tblGrid>
              <a:tr h="140337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№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>
                          <a:effectLst/>
                        </a:rPr>
                        <a:t> </a:t>
                      </a:r>
                      <a:endParaRPr lang="ru-RU" sz="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 smtClean="0">
                          <a:effectLst/>
                        </a:rPr>
                        <a:t>Наименование  процедуры</a:t>
                      </a:r>
                      <a:endParaRPr lang="ru-RU" sz="800" kern="1200" dirty="0" smtClean="0">
                        <a:solidFill>
                          <a:schemeClr val="bg1"/>
                        </a:solidFill>
                        <a:effectLst/>
                        <a:latin typeface="Lucida Sans Unicode"/>
                        <a:ea typeface="Times New Roman"/>
                        <a:cs typeface="Times New Roman"/>
                      </a:endParaRPr>
                    </a:p>
                  </a:txBody>
                  <a:tcPr marL="31189" marR="31189" marT="5257" marB="0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Наименование городских </a:t>
                      </a:r>
                      <a:r>
                        <a:rPr lang="ru-RU" sz="800" kern="1200" dirty="0" smtClean="0">
                          <a:effectLst/>
                        </a:rPr>
                        <a:t>округов/сроки </a:t>
                      </a:r>
                      <a:r>
                        <a:rPr lang="ru-RU" sz="800" kern="1200" dirty="0">
                          <a:effectLst/>
                        </a:rPr>
                        <a:t>прохождения процедур (дни)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73025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>
                          <a:solidFill>
                            <a:schemeClr val="bg1"/>
                          </a:solidFill>
                          <a:effectLst/>
                        </a:rPr>
                        <a:t>Предельный срок</a:t>
                      </a:r>
                      <a:endParaRPr lang="ru-RU" sz="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3025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>
                          <a:solidFill>
                            <a:schemeClr val="bg1"/>
                          </a:solidFill>
                          <a:effectLst/>
                        </a:rPr>
                        <a:t>Ольский</a:t>
                      </a:r>
                      <a:endParaRPr lang="ru-RU" sz="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3025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>
                          <a:solidFill>
                            <a:schemeClr val="bg1"/>
                          </a:solidFill>
                          <a:effectLst/>
                        </a:rPr>
                        <a:t>Хасынский</a:t>
                      </a:r>
                      <a:endParaRPr lang="ru-RU" sz="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3025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>
                          <a:solidFill>
                            <a:schemeClr val="bg1"/>
                          </a:solidFill>
                          <a:effectLst/>
                        </a:rPr>
                        <a:t>Сусуманский</a:t>
                      </a:r>
                      <a:endParaRPr lang="ru-RU" sz="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3025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>
                          <a:solidFill>
                            <a:schemeClr val="bg1"/>
                          </a:solidFill>
                          <a:effectLst/>
                        </a:rPr>
                        <a:t>Среднеканский</a:t>
                      </a:r>
                      <a:endParaRPr lang="ru-RU" sz="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3025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 smtClean="0">
                          <a:solidFill>
                            <a:schemeClr val="bg1"/>
                          </a:solidFill>
                          <a:effectLst/>
                        </a:rPr>
                        <a:t>Северо-Эвенский</a:t>
                      </a:r>
                      <a:endParaRPr lang="ru-RU" sz="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3025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>
                          <a:solidFill>
                            <a:schemeClr val="bg1"/>
                          </a:solidFill>
                          <a:effectLst/>
                        </a:rPr>
                        <a:t>Ягоднинский</a:t>
                      </a:r>
                      <a:endParaRPr lang="ru-RU" sz="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3025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 smtClean="0">
                          <a:solidFill>
                            <a:schemeClr val="bg1"/>
                          </a:solidFill>
                          <a:effectLst/>
                        </a:rPr>
                        <a:t>Омсукчанский</a:t>
                      </a:r>
                      <a:endParaRPr lang="ru-RU" sz="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3025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>
                          <a:solidFill>
                            <a:schemeClr val="bg1"/>
                          </a:solidFill>
                          <a:effectLst/>
                        </a:rPr>
                        <a:t>Тенькинский</a:t>
                      </a:r>
                      <a:endParaRPr lang="ru-RU" sz="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73025" indent="0" algn="ctr">
                        <a:lnSpc>
                          <a:spcPct val="106000"/>
                        </a:lnSpc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ru-RU" sz="400" kern="1200" dirty="0">
                          <a:solidFill>
                            <a:schemeClr val="bg1"/>
                          </a:solidFill>
                          <a:effectLst/>
                        </a:rPr>
                        <a:t>Город </a:t>
                      </a:r>
                      <a:r>
                        <a:rPr lang="ru-RU" sz="400" kern="1200" dirty="0" smtClean="0">
                          <a:solidFill>
                            <a:schemeClr val="bg1"/>
                          </a:solidFill>
                          <a:effectLst/>
                        </a:rPr>
                        <a:t>Магадан</a:t>
                      </a:r>
                      <a:endParaRPr lang="ru-RU" sz="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72722"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27*.  Предоставление градостроительного плана земельного участка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 (20) 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15(20)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14(20)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10(20)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189992"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71755" marR="71755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параллельное </a:t>
                      </a:r>
                      <a:r>
                        <a:rPr lang="ru-RU" sz="90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прохождение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30*. Заключение договора о технологическом присоединении к электрическим сетям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21259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32*. Заключение договора о подключении (технологическом присоединении) к системе теплоснабжения 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21259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35*. Заключение договора о подключении (присоединении) к централизованным системам горячего водоснабжения 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26118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31*. Предоставление технических условий подключения объекта капитального строительства к сети инженерно- технического обеспечения в сфере теплоснабжения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21259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34*. Предоставление технических условий на подключение (присоединение) к централизованным системам горячего водоснабжения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21259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37*. Заключение договора подключения (технологического присоединения) к централизованной системе холодного водоснабжения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2196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39*. Заключение договора подключения (технологического присоединения) к централизованным бытовым или общесплавным системам водоотведения 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14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21259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36*. Предоставление ТУ на подключение (технологическое присоединение к центральным системам холодного водоснабжения.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21199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38*. Предоставление ТУ на подключение (технологическое присоединение) к централизованным бытовым или общесплавным системам водоотведения.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10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8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26118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53*. Предоставление положительного заключения государственной экспертизы результатов инженерных изысканий жил/ производственное(нежилое)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45/30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28082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rgbClr val="FF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54*. Предоставление положительного заключения государственной экспертизы проектной документации жилого</a:t>
                      </a:r>
                      <a:r>
                        <a:rPr lang="ru-RU" sz="7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</a:t>
                      </a: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производственного (нежилое)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45/30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60/45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30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/45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167774"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59*. Предоставление разрешения на строительство</a:t>
                      </a:r>
                      <a:endParaRPr lang="ru-RU" sz="7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40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Количество процедур всего</a:t>
                      </a:r>
                      <a:endParaRPr lang="ru-RU" sz="1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6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  <a:tr h="285799"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9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4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Количество дней всего</a:t>
                      </a:r>
                      <a:endParaRPr lang="ru-RU" sz="10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102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bg1"/>
                          </a:solidFill>
                          <a:effectLst/>
                        </a:rPr>
                        <a:t>/117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C00000"/>
                          </a:solidFill>
                          <a:effectLst/>
                        </a:rPr>
                        <a:t>65</a:t>
                      </a:r>
                      <a:r>
                        <a:rPr lang="ru-RU" sz="9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(</a:t>
                      </a: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71)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/80(86)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rgbClr val="C00000"/>
                          </a:solidFill>
                          <a:effectLst/>
                        </a:rPr>
                        <a:t> 54</a:t>
                      </a:r>
                      <a:endParaRPr lang="ru-RU" sz="9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/69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rgbClr val="C00000"/>
                          </a:solidFill>
                          <a:effectLst/>
                        </a:rPr>
                        <a:t>55</a:t>
                      </a:r>
                      <a:endParaRPr lang="ru-RU" sz="9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/70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rgbClr val="C00000"/>
                          </a:solidFill>
                          <a:effectLst/>
                        </a:rPr>
                        <a:t>61</a:t>
                      </a:r>
                      <a:endParaRPr lang="ru-RU" sz="9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/76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C00000"/>
                          </a:solidFill>
                          <a:effectLst/>
                        </a:rPr>
                        <a:t>65</a:t>
                      </a:r>
                      <a:r>
                        <a:rPr lang="ru-RU" sz="9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(</a:t>
                      </a: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70)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/80(85)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C00000"/>
                          </a:solidFill>
                          <a:effectLst/>
                        </a:rPr>
                        <a:t>66</a:t>
                      </a:r>
                      <a:endParaRPr lang="ru-RU" sz="9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/81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rgbClr val="C00000"/>
                          </a:solidFill>
                          <a:effectLst/>
                        </a:rPr>
                        <a:t>61</a:t>
                      </a:r>
                      <a:r>
                        <a:rPr lang="ru-RU" sz="9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(</a:t>
                      </a: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67)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/76(82)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rgbClr val="C00000"/>
                          </a:solidFill>
                          <a:effectLst/>
                        </a:rPr>
                        <a:t>65</a:t>
                      </a:r>
                      <a:endParaRPr lang="ru-RU" sz="900" b="1" dirty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/80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rgbClr val="C00000"/>
                          </a:solidFill>
                          <a:effectLst/>
                        </a:rPr>
                        <a:t>61</a:t>
                      </a: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(71)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/76(86)</a:t>
                      </a:r>
                      <a:endParaRPr lang="ru-RU" sz="9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189" marR="31189" marT="5257" marB="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4876006"/>
            <a:ext cx="8712968" cy="11742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300"/>
              </a:lnSpc>
            </a:pPr>
            <a:r>
              <a:rPr lang="ru-RU" sz="1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 Архитектура распределяет массы и объемы. Вдохновение превращает инертный камень в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драму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8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553794"/>
              </p:ext>
            </p:extLst>
          </p:nvPr>
        </p:nvGraphicFramePr>
        <p:xfrm>
          <a:off x="323528" y="1058853"/>
          <a:ext cx="8482674" cy="3913062"/>
        </p:xfrm>
        <a:graphic>
          <a:graphicData uri="http://schemas.openxmlformats.org/drawingml/2006/table">
            <a:tbl>
              <a:tblPr firstRow="1" bandRow="1"/>
              <a:tblGrid>
                <a:gridCol w="2832000"/>
                <a:gridCol w="2800917"/>
                <a:gridCol w="2849757"/>
              </a:tblGrid>
              <a:tr h="20169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508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ДЕЯТЕЛЬНОСТЬ</a:t>
                      </a:r>
                    </a:p>
                    <a:p>
                      <a:pPr marL="4508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Государственные услуги</a:t>
                      </a:r>
                    </a:p>
                    <a:p>
                      <a:pPr marL="4508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Государственные программы</a:t>
                      </a:r>
                    </a:p>
                    <a:p>
                      <a:pPr marL="4508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Градостроительство</a:t>
                      </a:r>
                    </a:p>
                    <a:p>
                      <a:pPr marL="4508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Ценообразование</a:t>
                      </a:r>
                    </a:p>
                    <a:p>
                      <a:pPr marL="450850" indent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Нормотворческая деятельность</a:t>
                      </a:r>
                    </a:p>
                    <a:p>
                      <a:pPr marL="450850" indent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Планы</a:t>
                      </a:r>
                    </a:p>
                    <a:p>
                      <a:pPr marL="450850" indent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Отчеты</a:t>
                      </a:r>
                    </a:p>
                    <a:p>
                      <a:pPr marL="450850" indent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Результаты проверок</a:t>
                      </a:r>
                    </a:p>
                    <a:p>
                      <a:pPr marL="450850" indent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</a:rPr>
                        <a:t>Противодействие коррупции</a:t>
                      </a: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Градостроительство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Территориальное планирование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Рекламные конструкции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Услуги в сфере строительства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Исчерпывающие перечни процедур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Экспертиза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Информация для застройщика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Контроль градостроительной деятельности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Целевая модель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ИСОГД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Статистика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Обучающие семинары</a:t>
                      </a:r>
                    </a:p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Информационные сервисы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8404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4497" y="195486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ОБЕСПЕЧЕНИЕ  ДОСТУПНОСТИ  ИНФОРМАЦИИ  НА  ОФИЦИАЛЬНЫХ</a:t>
            </a:r>
            <a:endParaRPr lang="ru-RU" sz="16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ИНФОРМАЦИОННЫХ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РЕСУРСАХ  ОРГАНОВ 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ГОСУДАРСТВЕННОЙ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ВЛАСТИ  СУБЪЕКТОВ  РФ </a:t>
            </a:r>
          </a:p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 ОРГАНОВ 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МЕСТНОГО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САМОУПРАВЛЕНИЯ  В  СФЕРЕ  ГРАДОСТРОИТЕЛЬНОЙ  ДЕЯТЕЛЬНОСТИ</a:t>
            </a:r>
            <a:endParaRPr lang="ru-RU" sz="16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2" t="9780" r="15294" b="4222"/>
          <a:stretch/>
        </p:blipFill>
        <p:spPr bwMode="auto">
          <a:xfrm>
            <a:off x="451311" y="1153971"/>
            <a:ext cx="2585283" cy="183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 b="42439"/>
          <a:stretch/>
        </p:blipFill>
        <p:spPr bwMode="auto">
          <a:xfrm>
            <a:off x="1184758" y="1157600"/>
            <a:ext cx="1824934" cy="197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827584" y="1362278"/>
            <a:ext cx="432048" cy="144016"/>
          </a:xfrm>
          <a:prstGeom prst="ellipse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4" t="9306" r="37126" b="3075"/>
          <a:stretch/>
        </p:blipFill>
        <p:spPr bwMode="auto">
          <a:xfrm>
            <a:off x="446638" y="3211234"/>
            <a:ext cx="2589956" cy="169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t="8814" r="37060" b="3663"/>
          <a:stretch/>
        </p:blipFill>
        <p:spPr bwMode="auto">
          <a:xfrm>
            <a:off x="6094764" y="3211234"/>
            <a:ext cx="2581692" cy="170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10263" r="37316" b="4711"/>
          <a:stretch/>
        </p:blipFill>
        <p:spPr bwMode="auto">
          <a:xfrm>
            <a:off x="3293798" y="3221654"/>
            <a:ext cx="2558381" cy="169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Соединительная линия уступом 8"/>
          <p:cNvCxnSpPr/>
          <p:nvPr/>
        </p:nvCxnSpPr>
        <p:spPr>
          <a:xfrm>
            <a:off x="1259632" y="1493908"/>
            <a:ext cx="2232248" cy="213746"/>
          </a:xfrm>
          <a:prstGeom prst="bentConnector3">
            <a:avLst>
              <a:gd name="adj1" fmla="val 50000"/>
            </a:avLst>
          </a:prstGeom>
          <a:ln>
            <a:solidFill>
              <a:srgbClr val="67F03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3491880" y="1570970"/>
            <a:ext cx="1944216" cy="273368"/>
          </a:xfrm>
          <a:prstGeom prst="ellipse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3" name="Соединительная линия уступом 12"/>
          <p:cNvCxnSpPr/>
          <p:nvPr/>
        </p:nvCxnSpPr>
        <p:spPr>
          <a:xfrm flipV="1">
            <a:off x="5455171" y="1157600"/>
            <a:ext cx="773013" cy="550054"/>
          </a:xfrm>
          <a:prstGeom prst="bentConnector3">
            <a:avLst>
              <a:gd name="adj1" fmla="val 50000"/>
            </a:avLst>
          </a:prstGeom>
          <a:ln>
            <a:solidFill>
              <a:srgbClr val="67F03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65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391" y="267494"/>
            <a:ext cx="8266147" cy="691586"/>
          </a:xfrm>
          <a:noFill/>
        </p:spPr>
        <p:txBody>
          <a:bodyPr>
            <a:noAutofit/>
          </a:bodyPr>
          <a:lstStyle/>
          <a:p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обеспечение  разработки </a:t>
            </a:r>
            <a:b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проектов  генеральных  планов  и  правил  землепользования 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застройки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городских  округов  Магаданской  области                     </a:t>
            </a:r>
            <a:r>
              <a:rPr lang="en-US" sz="1400" dirty="0" smtClean="0">
                <a:solidFill>
                  <a:srgbClr val="005392"/>
                </a:solidFill>
              </a:rPr>
              <a:t>I-II  </a:t>
            </a:r>
            <a:r>
              <a:rPr lang="ru-RU" sz="1400" dirty="0" smtClean="0">
                <a:solidFill>
                  <a:srgbClr val="005392"/>
                </a:solidFill>
              </a:rPr>
              <a:t>кв.2018</a:t>
            </a:r>
            <a:endParaRPr lang="ru-RU" sz="16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449261"/>
              </p:ext>
            </p:extLst>
          </p:nvPr>
        </p:nvGraphicFramePr>
        <p:xfrm>
          <a:off x="173050" y="1059582"/>
          <a:ext cx="8784978" cy="3723878"/>
        </p:xfrm>
        <a:graphic>
          <a:graphicData uri="http://schemas.openxmlformats.org/drawingml/2006/table">
            <a:tbl>
              <a:tblPr firstRow="1" bandRow="1"/>
              <a:tblGrid>
                <a:gridCol w="1656185"/>
                <a:gridCol w="1440160"/>
                <a:gridCol w="1440160"/>
                <a:gridCol w="1512168"/>
                <a:gridCol w="1347506"/>
                <a:gridCol w="1388799"/>
              </a:tblGrid>
              <a:tr h="1918361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ru-RU" sz="8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Федеральная государственная информационная система территориального планирования (ФГИС ТП) </a:t>
                      </a:r>
                      <a:endParaRPr lang="ru-RU" sz="800" b="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Генеральный план </a:t>
                      </a:r>
                    </a:p>
                    <a:p>
                      <a:pPr algn="ctr">
                        <a:lnSpc>
                          <a:spcPts val="800"/>
                        </a:lnSpc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г/о «Город Магадан»</a:t>
                      </a:r>
                      <a:endParaRPr lang="ru-RU" b="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Государственный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Контракт НИР</a:t>
                      </a:r>
                      <a:endParaRPr lang="ru-RU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Омсукчанский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Хасынский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Ягоднинский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805517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Схема территориального планирования </a:t>
                      </a:r>
                    </a:p>
                    <a:p>
                      <a:pPr algn="ctr">
                        <a:lnSpc>
                          <a:spcPts val="800"/>
                        </a:lnSpc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Магаданской области</a:t>
                      </a:r>
                      <a:endParaRPr lang="ru-RU" b="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kumimoji="0" lang="ru-RU" sz="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Тенькинский </a:t>
                      </a:r>
                    </a:p>
                    <a:p>
                      <a:pPr algn="ctr">
                        <a:lnSpc>
                          <a:spcPts val="800"/>
                        </a:lnSpc>
                      </a:pPr>
                      <a:r>
                        <a:rPr kumimoji="0" lang="ru-RU" sz="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  <a:endParaRPr kumimoji="0" lang="ru-RU" sz="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Северо-Эвенский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pPr>
                        <a:lnSpc>
                          <a:spcPts val="800"/>
                        </a:lnSpc>
                      </a:pPr>
                      <a:endParaRPr kumimoji="0" lang="ru-RU" sz="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Ольский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Сусуманский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Среднеканский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городской округ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45" r="30364"/>
          <a:stretch/>
        </p:blipFill>
        <p:spPr bwMode="auto">
          <a:xfrm>
            <a:off x="3369829" y="1419621"/>
            <a:ext cx="1267718" cy="144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 descr="5 Схема границ территорий, подверженных риску возникновения чрезвычайных ситуаций природного и техногенно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" r="2776"/>
          <a:stretch>
            <a:fillRect/>
          </a:stretch>
        </p:blipFill>
        <p:spPr bwMode="auto">
          <a:xfrm>
            <a:off x="6254051" y="1419621"/>
            <a:ext cx="1260141" cy="102622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1 Схема использования территории муниципального район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" r="2138"/>
          <a:stretch>
            <a:fillRect/>
          </a:stretch>
        </p:blipFill>
        <p:spPr bwMode="auto">
          <a:xfrm>
            <a:off x="4776363" y="3373164"/>
            <a:ext cx="1334748" cy="107708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среднеканский схема проектный план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882" y="3372827"/>
            <a:ext cx="1240196" cy="108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омсукчанский схема проектный план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6364" y="1419621"/>
            <a:ext cx="1334748" cy="1288757"/>
          </a:xfrm>
          <a:prstGeom prst="rect">
            <a:avLst/>
          </a:prstGeom>
          <a:ln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ягоднинский схема проектный план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" t="-426" r="1840" b="1074"/>
          <a:stretch>
            <a:fillRect/>
          </a:stretch>
        </p:blipFill>
        <p:spPr bwMode="auto">
          <a:xfrm>
            <a:off x="7661883" y="1419621"/>
            <a:ext cx="1224136" cy="1183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с-э проектный план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" r="168" b="903"/>
          <a:stretch>
            <a:fillRect/>
          </a:stretch>
        </p:blipFill>
        <p:spPr bwMode="auto">
          <a:xfrm>
            <a:off x="3368656" y="3379700"/>
            <a:ext cx="1268889" cy="1295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9 Схема комплексного развития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" r="1181"/>
          <a:stretch>
            <a:fillRect/>
          </a:stretch>
        </p:blipFill>
        <p:spPr bwMode="auto">
          <a:xfrm>
            <a:off x="6264940" y="3373164"/>
            <a:ext cx="1260141" cy="107708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Рисунок 1" descr="image001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3" b="7935"/>
          <a:stretch/>
        </p:blipFill>
        <p:spPr bwMode="auto">
          <a:xfrm>
            <a:off x="258417" y="1563637"/>
            <a:ext cx="1512167" cy="129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D:\все со стола\Мои документы 1\МАГАДАН\ГП\Основная часть\Графические материалы\1-1 Карта планируемого размещения объектов местного значения  г. Магадан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43" y="1419622"/>
            <a:ext cx="1296144" cy="1285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Documents and Settings\Администратор\Рабочий стол\23-Схема территориального планирования (проектный план)_1.jpg"/>
          <p:cNvPicPr>
            <a:picLocks noChangeAspect="1" noChangeArrowheads="1"/>
          </p:cNvPicPr>
          <p:nvPr/>
        </p:nvPicPr>
        <p:blipFill rotWithShape="1">
          <a:blip r:embed="rId22" cstate="print"/>
          <a:srcRect r="34632"/>
          <a:stretch/>
        </p:blipFill>
        <p:spPr bwMode="auto">
          <a:xfrm>
            <a:off x="284548" y="3363838"/>
            <a:ext cx="1433185" cy="1311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52" y="3372274"/>
            <a:ext cx="1296144" cy="1302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979712" y="4913012"/>
            <a:ext cx="5256584" cy="13797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Идея  -  самый  дорогой  товар  на  свете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440641"/>
              </p:ext>
            </p:extLst>
          </p:nvPr>
        </p:nvGraphicFramePr>
        <p:xfrm>
          <a:off x="385215" y="1058853"/>
          <a:ext cx="8482674" cy="3921531"/>
        </p:xfrm>
        <a:graphic>
          <a:graphicData uri="http://schemas.openxmlformats.org/drawingml/2006/table">
            <a:tbl>
              <a:tblPr firstRow="1" bandRow="1"/>
              <a:tblGrid>
                <a:gridCol w="2832000"/>
                <a:gridCol w="2800917"/>
                <a:gridCol w="2849757"/>
              </a:tblGrid>
              <a:tr h="19809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9405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4497" y="195486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ОБЕСПЕЧЕНИЕ ДОСТУПНОСТИ ИНФОРМАЦИИ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ОФИЦИАЛЬНЫХ</a:t>
            </a:r>
          </a:p>
          <a:p>
            <a:pPr algn="ctr"/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ИНФОРМАЦИОННЫХ РЕСУРСАХ ОРГАНОВ ГОСУДАРСТВЕННОЙ ВЛАСТИ СУБЪЕКТОВ РФ </a:t>
            </a:r>
            <a:endParaRPr lang="ru-RU" sz="1600" b="1" cap="all" dirty="0" smtClean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ОРГАНОВ МЕСТНОГО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САМОУПРАВЛЕНИЯ В СФЕРЕ ГРАДОСТРОИТЕЛЬНОЙ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ДЕЯТЕЛЬНОСТИ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8240" r="24350" b="2950"/>
          <a:stretch/>
        </p:blipFill>
        <p:spPr bwMode="auto">
          <a:xfrm>
            <a:off x="3318336" y="1146044"/>
            <a:ext cx="2611495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5" b="28397"/>
          <a:stretch/>
        </p:blipFill>
        <p:spPr bwMode="auto">
          <a:xfrm>
            <a:off x="3332352" y="2754890"/>
            <a:ext cx="1904789" cy="17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вал 15"/>
          <p:cNvSpPr/>
          <p:nvPr/>
        </p:nvSpPr>
        <p:spPr>
          <a:xfrm>
            <a:off x="3532160" y="1669387"/>
            <a:ext cx="432048" cy="144016"/>
          </a:xfrm>
          <a:prstGeom prst="ellipse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1" t="62762" r="37535" b="24717"/>
          <a:stretch/>
        </p:blipFill>
        <p:spPr bwMode="auto">
          <a:xfrm>
            <a:off x="3282314" y="2245451"/>
            <a:ext cx="2410086" cy="50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7" t="9588" r="37279" b="3856"/>
          <a:stretch/>
        </p:blipFill>
        <p:spPr bwMode="auto">
          <a:xfrm>
            <a:off x="551099" y="1131591"/>
            <a:ext cx="252028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7" t="10248" r="37043" b="3035"/>
          <a:stretch/>
        </p:blipFill>
        <p:spPr bwMode="auto">
          <a:xfrm>
            <a:off x="6145856" y="1131592"/>
            <a:ext cx="259228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t="10910" r="37368" b="3351"/>
          <a:stretch/>
        </p:blipFill>
        <p:spPr bwMode="auto">
          <a:xfrm>
            <a:off x="540780" y="3114074"/>
            <a:ext cx="253059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6" t="10080" r="37135" b="2661"/>
          <a:stretch/>
        </p:blipFill>
        <p:spPr bwMode="auto">
          <a:xfrm>
            <a:off x="3295415" y="3114074"/>
            <a:ext cx="263441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9" t="10020" r="37251" b="3256"/>
          <a:stretch/>
        </p:blipFill>
        <p:spPr bwMode="auto">
          <a:xfrm>
            <a:off x="6145857" y="3114074"/>
            <a:ext cx="259228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92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86678"/>
              </p:ext>
            </p:extLst>
          </p:nvPr>
        </p:nvGraphicFramePr>
        <p:xfrm>
          <a:off x="323528" y="1058853"/>
          <a:ext cx="8482674" cy="3929383"/>
        </p:xfrm>
        <a:graphic>
          <a:graphicData uri="http://schemas.openxmlformats.org/drawingml/2006/table">
            <a:tbl>
              <a:tblPr firstRow="1" bandRow="1"/>
              <a:tblGrid>
                <a:gridCol w="2832000"/>
                <a:gridCol w="2800917"/>
                <a:gridCol w="2849757"/>
              </a:tblGrid>
              <a:tr h="208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4508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8404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4497" y="195486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ОБЕСПЕЧЕНИЕ ДОСТУПНОСТИ ИНФОРМАЦИИ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ОФИЦИАЛЬНЫХ</a:t>
            </a:r>
          </a:p>
          <a:p>
            <a:pPr algn="ctr"/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ИНФОРМАЦИОННЫХ РЕСУРСАХ ОРГАНОВ ГОСУДАРСТВЕННОЙ ВЛАСТИ СУБЪЕКТОВ РФ </a:t>
            </a:r>
            <a:endParaRPr lang="ru-RU" sz="1600" b="1" cap="all" dirty="0" smtClean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ОРГАНОВ МЕСТНОГО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САМОУПРАВЛЕНИЯ В СФЕРЕ ГРАДОСТРОИТЕЛЬНОЙ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ДЕЯТЕЛЬНОСТИ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5" t="10229" r="37138" b="11253"/>
          <a:stretch/>
        </p:blipFill>
        <p:spPr bwMode="auto">
          <a:xfrm>
            <a:off x="395537" y="1130511"/>
            <a:ext cx="2641058" cy="194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t="10061" r="37193" b="2694"/>
          <a:stretch/>
        </p:blipFill>
        <p:spPr bwMode="auto">
          <a:xfrm>
            <a:off x="3251914" y="1130511"/>
            <a:ext cx="2616230" cy="194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6" t="9814" r="37358" b="3012"/>
          <a:stretch/>
        </p:blipFill>
        <p:spPr bwMode="auto">
          <a:xfrm>
            <a:off x="6042558" y="1130510"/>
            <a:ext cx="2705906" cy="194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2" t="9784" r="37177" b="2885"/>
          <a:stretch/>
        </p:blipFill>
        <p:spPr bwMode="auto">
          <a:xfrm>
            <a:off x="417772" y="3225229"/>
            <a:ext cx="2618823" cy="168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6" t="10785" r="37185" b="4332"/>
          <a:stretch/>
        </p:blipFill>
        <p:spPr bwMode="auto">
          <a:xfrm>
            <a:off x="3261457" y="3252107"/>
            <a:ext cx="2606687" cy="166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10832" r="37404" b="5937"/>
          <a:stretch/>
        </p:blipFill>
        <p:spPr bwMode="auto">
          <a:xfrm>
            <a:off x="6042558" y="3205694"/>
            <a:ext cx="2705906" cy="170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54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420015"/>
              </p:ext>
            </p:extLst>
          </p:nvPr>
        </p:nvGraphicFramePr>
        <p:xfrm>
          <a:off x="119902" y="686653"/>
          <a:ext cx="8928992" cy="3974908"/>
        </p:xfrm>
        <a:graphic>
          <a:graphicData uri="http://schemas.openxmlformats.org/drawingml/2006/table">
            <a:tbl>
              <a:tblPr firstRow="1" bandRow="1"/>
              <a:tblGrid>
                <a:gridCol w="2291858"/>
                <a:gridCol w="1008112"/>
                <a:gridCol w="1080120"/>
                <a:gridCol w="1152128"/>
                <a:gridCol w="1020510"/>
                <a:gridCol w="2376264"/>
              </a:tblGrid>
              <a:tr h="132458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5"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399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184642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32064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2255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1415" y="123478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Порядок получения услуг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СФЕРЕ ГРАДОСТРОИТЕЛЬНОЙ ДЕЯТЕЛЬНОСТИ, </a:t>
            </a:r>
          </a:p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т.ч.   в   электронном виде  и 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МФЦ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10559" r="12366" b="5804"/>
          <a:stretch/>
        </p:blipFill>
        <p:spPr bwMode="auto">
          <a:xfrm>
            <a:off x="6732240" y="784195"/>
            <a:ext cx="2218480" cy="1139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t="13084" r="37145" b="3430"/>
          <a:stretch/>
        </p:blipFill>
        <p:spPr bwMode="auto">
          <a:xfrm>
            <a:off x="190771" y="3467334"/>
            <a:ext cx="2146369" cy="109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t="7097" r="13635" b="16642"/>
          <a:stretch/>
        </p:blipFill>
        <p:spPr bwMode="auto">
          <a:xfrm>
            <a:off x="6738489" y="3430773"/>
            <a:ext cx="2218480" cy="1135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6684" r="10881" b="3824"/>
          <a:stretch/>
        </p:blipFill>
        <p:spPr bwMode="auto">
          <a:xfrm>
            <a:off x="2476573" y="784194"/>
            <a:ext cx="4097636" cy="2687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4341588" y="3194017"/>
            <a:ext cx="298500" cy="2367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2602204" y="2859782"/>
            <a:ext cx="205733" cy="2436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ru-RU" sz="18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4F81BD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2733572" y="1274266"/>
            <a:ext cx="205733" cy="2323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ru-RU" sz="18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4F81BD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4308824" y="987574"/>
            <a:ext cx="205733" cy="2285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162728" y="1753488"/>
            <a:ext cx="205733" cy="2492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6334147" y="2668148"/>
            <a:ext cx="205733" cy="2436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6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5778222" y="3105985"/>
            <a:ext cx="205733" cy="2064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7</a:t>
            </a: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32" b="69185"/>
          <a:stretch/>
        </p:blipFill>
        <p:spPr bwMode="auto">
          <a:xfrm>
            <a:off x="2472654" y="3792787"/>
            <a:ext cx="900665" cy="68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43049" r="78322" b="30538"/>
          <a:stretch/>
        </p:blipFill>
        <p:spPr bwMode="auto">
          <a:xfrm>
            <a:off x="3483267" y="3795140"/>
            <a:ext cx="935319" cy="68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1" t="41592" r="1822" b="29204"/>
          <a:stretch/>
        </p:blipFill>
        <p:spPr bwMode="auto">
          <a:xfrm>
            <a:off x="4595911" y="3795886"/>
            <a:ext cx="954402" cy="68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6" t="3012" b="67181"/>
          <a:stretch/>
        </p:blipFill>
        <p:spPr bwMode="auto">
          <a:xfrm>
            <a:off x="5724129" y="3792787"/>
            <a:ext cx="850080" cy="68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7" t="16016" r="11713" b="27938"/>
          <a:stretch/>
        </p:blipFill>
        <p:spPr bwMode="auto">
          <a:xfrm>
            <a:off x="6715322" y="2171475"/>
            <a:ext cx="2218480" cy="114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6" y="784194"/>
            <a:ext cx="2095906" cy="1283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26" y="2242028"/>
            <a:ext cx="2136125" cy="111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43644" y="4868945"/>
            <a:ext cx="7992888" cy="13999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Качество – это делать что-либо правильно, даже когда никто не смотрит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3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646" y="195486"/>
            <a:ext cx="8064896" cy="43204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Калькулятор процедур в сфере строительства</a:t>
            </a:r>
            <a:endParaRPr lang="ru-RU" sz="1400" dirty="0">
              <a:solidFill>
                <a:srgbClr val="005392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119982"/>
              </p:ext>
            </p:extLst>
          </p:nvPr>
        </p:nvGraphicFramePr>
        <p:xfrm>
          <a:off x="395536" y="680416"/>
          <a:ext cx="8352927" cy="3980605"/>
        </p:xfrm>
        <a:graphic>
          <a:graphicData uri="http://schemas.openxmlformats.org/drawingml/2006/table">
            <a:tbl>
              <a:tblPr firstRow="1" bandRow="1"/>
              <a:tblGrid>
                <a:gridCol w="1597951"/>
                <a:gridCol w="2542195"/>
                <a:gridCol w="1597951"/>
                <a:gridCol w="2614830"/>
              </a:tblGrid>
              <a:tr h="7961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Индивидуальный жилой дом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не более 3-х этажей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800" b="1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ссылка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Общественное здание 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 более 2 этажей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 более 1500 кв. м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ссылка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961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Жилой дом блокированной застройки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не более  3-х этажей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ссылка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Общественное здание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более 2 этажей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более 1500 кв. м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ссылка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961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Жилой дом блокированной застройки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более 3-х этажей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ссылка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Производственное здание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не</a:t>
                      </a:r>
                      <a:r>
                        <a:rPr lang="ru-RU" sz="12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более 2 этажей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не более 1500 кв. м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ссылка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961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Многоквартирный жилой дом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не 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более 3-х этажей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ссылка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Производственное здание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более 2 этажей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более 1500 кв. м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ссылка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961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Многоквартирный жилой дом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более 3-х этажей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ссылка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39" name="Picture 15" descr="http://stroy-pen.ru/img/imgs/d/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3" t="12962" r="2983" b="23939"/>
          <a:stretch/>
        </p:blipFill>
        <p:spPr bwMode="auto">
          <a:xfrm>
            <a:off x="840157" y="901951"/>
            <a:ext cx="786264" cy="420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6" y="3940942"/>
            <a:ext cx="1286256" cy="642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69838" r="10256"/>
          <a:stretch/>
        </p:blipFill>
        <p:spPr bwMode="auto">
          <a:xfrm>
            <a:off x="588006" y="1708694"/>
            <a:ext cx="1286256" cy="46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10866" r="5086" b="11190"/>
          <a:stretch/>
        </p:blipFill>
        <p:spPr bwMode="auto">
          <a:xfrm>
            <a:off x="4719462" y="828409"/>
            <a:ext cx="1234781" cy="463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62" y="1546461"/>
            <a:ext cx="1234781" cy="61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19059" r="40853" b="59287"/>
          <a:stretch/>
        </p:blipFill>
        <p:spPr bwMode="auto">
          <a:xfrm>
            <a:off x="4719462" y="2481060"/>
            <a:ext cx="1234781" cy="37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6"/>
          <a:stretch/>
        </p:blipFill>
        <p:spPr bwMode="auto">
          <a:xfrm>
            <a:off x="4719463" y="3133089"/>
            <a:ext cx="1234781" cy="62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9363" r="4496" b="50801"/>
          <a:stretch/>
        </p:blipFill>
        <p:spPr bwMode="auto">
          <a:xfrm>
            <a:off x="588006" y="2349940"/>
            <a:ext cx="1286257" cy="63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60530"/>
          <a:stretch/>
        </p:blipFill>
        <p:spPr bwMode="auto">
          <a:xfrm>
            <a:off x="588006" y="3272950"/>
            <a:ext cx="1286257" cy="44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15219" y="4876006"/>
            <a:ext cx="7670856" cy="12347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 </a:t>
            </a:r>
            <a:r>
              <a:rPr lang="ru-RU" sz="1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каждом человеке скрыта мудрая сила 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строителя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3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364264"/>
              </p:ext>
            </p:extLst>
          </p:nvPr>
        </p:nvGraphicFramePr>
        <p:xfrm>
          <a:off x="251519" y="562931"/>
          <a:ext cx="8784976" cy="4124620"/>
        </p:xfrm>
        <a:graphic>
          <a:graphicData uri="http://schemas.openxmlformats.org/drawingml/2006/table">
            <a:tbl>
              <a:tblPr firstRow="1" bandRow="1"/>
              <a:tblGrid>
                <a:gridCol w="2415868"/>
                <a:gridCol w="2415868"/>
                <a:gridCol w="3953240"/>
              </a:tblGrid>
              <a:tr h="8249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0" lang="ru-RU" sz="800" b="0" i="0" u="sng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F497D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49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8249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49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8249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2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2890"/>
            <a:ext cx="8064896" cy="504056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Калькулятор процедур в сфере строительства</a:t>
            </a:r>
            <a:b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1400" dirty="0">
              <a:solidFill>
                <a:srgbClr val="00539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t="16541" r="4205" b="26590"/>
          <a:stretch/>
        </p:blipFill>
        <p:spPr bwMode="auto">
          <a:xfrm>
            <a:off x="395536" y="634938"/>
            <a:ext cx="7555128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30178" r="16245" b="21307"/>
          <a:stretch/>
        </p:blipFill>
        <p:spPr bwMode="auto">
          <a:xfrm>
            <a:off x="1331640" y="1201023"/>
            <a:ext cx="7555128" cy="274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1" t="28961" r="16261" b="25860"/>
          <a:stretch/>
        </p:blipFill>
        <p:spPr bwMode="auto">
          <a:xfrm>
            <a:off x="755576" y="1900024"/>
            <a:ext cx="7574500" cy="2690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619672" y="2147106"/>
            <a:ext cx="2808312" cy="648072"/>
          </a:xfrm>
          <a:prstGeom prst="roundRect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876006"/>
            <a:ext cx="8712968" cy="14401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Если существует </a:t>
            </a:r>
            <a:r>
              <a:rPr lang="ru-RU" sz="1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на свете священное занятие, то это занятие - строительство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домов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0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561977"/>
              </p:ext>
            </p:extLst>
          </p:nvPr>
        </p:nvGraphicFramePr>
        <p:xfrm>
          <a:off x="255187" y="836028"/>
          <a:ext cx="8712967" cy="3747492"/>
        </p:xfrm>
        <a:graphic>
          <a:graphicData uri="http://schemas.openxmlformats.org/drawingml/2006/table">
            <a:tbl>
              <a:tblPr firstRow="1" bandRow="1"/>
              <a:tblGrid>
                <a:gridCol w="1724525"/>
                <a:gridCol w="1440160"/>
                <a:gridCol w="1368152"/>
                <a:gridCol w="1368152"/>
                <a:gridCol w="1440160"/>
                <a:gridCol w="1371818"/>
              </a:tblGrid>
              <a:tr h="87162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ru-RU" sz="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9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103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kern="0" dirty="0" smtClean="0">
                          <a:solidFill>
                            <a:srgbClr val="0065BD">
                              <a:lumMod val="75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2. Подключение ОКС к коммунальным сетям в электронном виде (ресурсоснабжающие центры,</a:t>
                      </a:r>
                      <a:r>
                        <a:rPr lang="ru-RU" sz="900" b="0" kern="0" baseline="0" dirty="0" smtClean="0">
                          <a:solidFill>
                            <a:srgbClr val="0065BD">
                              <a:lumMod val="75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kern="0" dirty="0" smtClean="0">
                          <a:solidFill>
                            <a:srgbClr val="0065BD">
                              <a:lumMod val="75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МФЦ,</a:t>
                      </a:r>
                      <a:r>
                        <a:rPr lang="ru-RU" sz="900" b="0" kern="0" baseline="0" dirty="0" smtClean="0">
                          <a:solidFill>
                            <a:srgbClr val="0065BD">
                              <a:lumMod val="75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 электронный вид</a:t>
                      </a:r>
                      <a:r>
                        <a:rPr lang="ru-RU" sz="900" b="0" kern="0" dirty="0" smtClean="0">
                          <a:solidFill>
                            <a:srgbClr val="0065BD">
                              <a:lumMod val="75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721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sng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sng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Контакты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Справочник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Электронная приёмная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Приём граждан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Бесплатная юридическая помощь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Опросы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Телефон доверия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</a:rPr>
                        <a:t>8 (4132) 627170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0" dirty="0" smtClean="0">
                          <a:solidFill>
                            <a:srgbClr val="0065BD">
                              <a:lumMod val="75000"/>
                            </a:srgbClr>
                          </a:solidFill>
                          <a:latin typeface="Arial"/>
                        </a:rPr>
                        <a:t>3. Развитие онлайн-сервисов в сфере строительства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83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0" dirty="0" smtClean="0">
                          <a:solidFill>
                            <a:srgbClr val="0065BD">
                              <a:lumMod val="75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4. Повышение информированности участников градостроительных отношений</a:t>
                      </a:r>
                      <a:r>
                        <a:rPr lang="ru-RU" sz="900" b="0" kern="0" baseline="0" dirty="0" smtClean="0">
                          <a:solidFill>
                            <a:srgbClr val="0065BD">
                              <a:lumMod val="75000"/>
                            </a:srgbClr>
                          </a:solidFill>
                          <a:latin typeface="Arial"/>
                          <a:ea typeface="+mn-ea"/>
                          <a:cs typeface="+mn-cs"/>
                        </a:rPr>
                        <a:t>, в т.ч. в местах приема граждан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5" t="7481" r="12383" b="13884"/>
          <a:stretch/>
        </p:blipFill>
        <p:spPr bwMode="auto">
          <a:xfrm>
            <a:off x="3497193" y="990720"/>
            <a:ext cx="1218824" cy="149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4" t="6707" r="15120" b="16435"/>
          <a:stretch/>
        </p:blipFill>
        <p:spPr bwMode="auto">
          <a:xfrm>
            <a:off x="6215643" y="985159"/>
            <a:ext cx="1296354" cy="148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0" t="12714" r="18721" b="15958"/>
          <a:stretch/>
        </p:blipFill>
        <p:spPr bwMode="auto">
          <a:xfrm>
            <a:off x="317280" y="2936337"/>
            <a:ext cx="1584175" cy="129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60" t="10367" r="14132" b="6231"/>
          <a:stretch/>
        </p:blipFill>
        <p:spPr bwMode="auto">
          <a:xfrm>
            <a:off x="3497193" y="2936337"/>
            <a:ext cx="1218824" cy="151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4" t="4675" r="7622"/>
          <a:stretch/>
        </p:blipFill>
        <p:spPr bwMode="auto">
          <a:xfrm>
            <a:off x="2080236" y="990719"/>
            <a:ext cx="1291948" cy="172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0" t="11166" r="13806" b="19366"/>
          <a:stretch/>
        </p:blipFill>
        <p:spPr bwMode="auto">
          <a:xfrm>
            <a:off x="2080234" y="2936337"/>
            <a:ext cx="1291949" cy="15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51253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Основные направления развития информационного поля </a:t>
            </a:r>
          </a:p>
          <a:p>
            <a:pPr algn="ctr"/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 СФЕРЕ  ГРАДОСТРОИТЕЛЬНОЙ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ДЕЯТЕЛЬНОСТИ</a:t>
            </a:r>
            <a:endParaRPr lang="ru-RU" sz="1400" dirty="0">
              <a:solidFill>
                <a:srgbClr val="005392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93406" y="906394"/>
            <a:ext cx="137181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kern="0" dirty="0" smtClean="0">
                <a:solidFill>
                  <a:srgbClr val="0065BD">
                    <a:lumMod val="75000"/>
                  </a:srgbClr>
                </a:solidFill>
                <a:latin typeface="Arial"/>
              </a:rPr>
              <a:t>1. Государственные и муниципальные услуги в электронном виде и в «одном окне» в  МФЦ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00392" y="1298809"/>
            <a:ext cx="720080" cy="1077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308304" y="1744517"/>
            <a:ext cx="203693" cy="1077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1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707904" y="2998918"/>
            <a:ext cx="614213" cy="1077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120"/>
              </a:lnSpc>
            </a:pPr>
            <a:endParaRPr lang="ru-RU" sz="1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37619" y="3135686"/>
            <a:ext cx="654360" cy="1050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120"/>
              </a:lnSpc>
            </a:pPr>
            <a:endParaRPr lang="ru-RU" sz="1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5" t="8789" r="26812" b="15872"/>
          <a:stretch/>
        </p:blipFill>
        <p:spPr bwMode="auto">
          <a:xfrm>
            <a:off x="4860033" y="982055"/>
            <a:ext cx="1224135" cy="149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r="27649" b="-4"/>
          <a:stretch/>
        </p:blipFill>
        <p:spPr bwMode="auto">
          <a:xfrm flipV="1">
            <a:off x="3783220" y="3418909"/>
            <a:ext cx="26417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9" y="982055"/>
            <a:ext cx="1570085" cy="173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61655" y="4803998"/>
            <a:ext cx="8496944" cy="14401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Архитектура </a:t>
            </a:r>
            <a:r>
              <a:rPr lang="ru-RU" sz="1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больших пирамидных храмов есть молчаливая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математика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3" t="11416" r="40693" b="48666"/>
          <a:stretch/>
        </p:blipFill>
        <p:spPr bwMode="auto">
          <a:xfrm>
            <a:off x="4860032" y="2936338"/>
            <a:ext cx="1224136" cy="60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59" t="9859" r="41285" b="27945"/>
          <a:stretch/>
        </p:blipFill>
        <p:spPr bwMode="auto">
          <a:xfrm>
            <a:off x="4860033" y="3545107"/>
            <a:ext cx="1224135" cy="89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61655" y="3055654"/>
            <a:ext cx="720080" cy="1077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100" dirty="0"/>
          </a:p>
        </p:txBody>
      </p:sp>
    </p:spTree>
    <p:extLst>
      <p:ext uri="{BB962C8B-B14F-4D97-AF65-F5344CB8AC3E}">
        <p14:creationId xmlns:p14="http://schemas.microsoft.com/office/powerpoint/2010/main" val="215922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1510"/>
            <a:ext cx="8928992" cy="28803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Получение государственной/муниципальной услуги </a:t>
            </a:r>
            <a:b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 СФЕРЕ  ГРАДОСТРОИТЕЛЬНОЙ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ДЕЯТЕЛЬНОСТИ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dirty="0" smtClean="0">
                <a:solidFill>
                  <a:srgbClr val="005392"/>
                </a:solidFill>
                <a:latin typeface="+mn-lt"/>
                <a:ea typeface="+mn-ea"/>
                <a:cs typeface="+mn-cs"/>
              </a:rPr>
              <a:t>внедрение  модельных/типовых регламентов  </a:t>
            </a:r>
            <a:r>
              <a:rPr lang="ru-RU" sz="1400" dirty="0">
                <a:solidFill>
                  <a:srgbClr val="005392"/>
                </a:solidFill>
                <a:latin typeface="+mn-lt"/>
                <a:ea typeface="+mn-ea"/>
                <a:cs typeface="+mn-cs"/>
              </a:rPr>
              <a:t>государственных/муниципальных </a:t>
            </a:r>
            <a:r>
              <a:rPr lang="ru-RU" sz="1400" dirty="0" smtClean="0">
                <a:solidFill>
                  <a:srgbClr val="005392"/>
                </a:solidFill>
                <a:latin typeface="+mn-lt"/>
                <a:ea typeface="+mn-ea"/>
                <a:cs typeface="+mn-cs"/>
              </a:rPr>
              <a:t>  услуг</a:t>
            </a:r>
            <a:endParaRPr lang="ru-RU" sz="1400" dirty="0">
              <a:solidFill>
                <a:srgbClr val="005392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805300"/>
              </p:ext>
            </p:extLst>
          </p:nvPr>
        </p:nvGraphicFramePr>
        <p:xfrm>
          <a:off x="323528" y="987575"/>
          <a:ext cx="8496943" cy="3672408"/>
        </p:xfrm>
        <a:graphic>
          <a:graphicData uri="http://schemas.openxmlformats.org/drawingml/2006/table">
            <a:tbl>
              <a:tblPr firstRow="1" bandRow="1"/>
              <a:tblGrid>
                <a:gridCol w="1428058"/>
                <a:gridCol w="2356295"/>
                <a:gridCol w="2356295"/>
                <a:gridCol w="2356295"/>
              </a:tblGrid>
              <a:tr h="9509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8830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17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366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21810" r="41613" b="21612"/>
          <a:stretch/>
        </p:blipFill>
        <p:spPr bwMode="auto">
          <a:xfrm>
            <a:off x="1845546" y="1114967"/>
            <a:ext cx="2078382" cy="1608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12057" r="41133" b="3663"/>
          <a:stretch/>
        </p:blipFill>
        <p:spPr bwMode="auto">
          <a:xfrm>
            <a:off x="4211962" y="1118770"/>
            <a:ext cx="2088230" cy="1580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 t="14147" r="39713" b="4387"/>
          <a:stretch/>
        </p:blipFill>
        <p:spPr bwMode="auto">
          <a:xfrm>
            <a:off x="1845546" y="2895994"/>
            <a:ext cx="2078382" cy="1673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22699" r="42638" b="17145"/>
          <a:stretch/>
        </p:blipFill>
        <p:spPr bwMode="auto">
          <a:xfrm>
            <a:off x="4211960" y="2893095"/>
            <a:ext cx="2088231" cy="1673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2" t="16041" r="39217" b="43521"/>
          <a:stretch/>
        </p:blipFill>
        <p:spPr bwMode="auto">
          <a:xfrm>
            <a:off x="549500" y="1118770"/>
            <a:ext cx="1011370" cy="732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8" t="17333" r="39790" b="43654"/>
          <a:stretch/>
        </p:blipFill>
        <p:spPr bwMode="auto">
          <a:xfrm>
            <a:off x="520201" y="2006075"/>
            <a:ext cx="1011370" cy="72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t="16047" r="39611" b="40324"/>
          <a:stretch/>
        </p:blipFill>
        <p:spPr bwMode="auto">
          <a:xfrm>
            <a:off x="520201" y="2927687"/>
            <a:ext cx="1020154" cy="686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3" t="9187" r="31400" b="4272"/>
          <a:stretch/>
        </p:blipFill>
        <p:spPr bwMode="auto">
          <a:xfrm>
            <a:off x="520202" y="3809520"/>
            <a:ext cx="1011370" cy="731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5" b="28397"/>
          <a:stretch/>
        </p:blipFill>
        <p:spPr bwMode="auto">
          <a:xfrm>
            <a:off x="840420" y="4371948"/>
            <a:ext cx="429529" cy="7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46016" y="4803998"/>
            <a:ext cx="7488832" cy="123477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Здания</a:t>
            </a:r>
            <a:r>
              <a:rPr lang="en-US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должны </a:t>
            </a:r>
            <a:r>
              <a:rPr lang="en-US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быть </a:t>
            </a:r>
            <a:r>
              <a:rPr lang="en-US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хорошими </a:t>
            </a:r>
            <a:r>
              <a:rPr lang="en-US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соседями  для </a:t>
            </a:r>
            <a:r>
              <a:rPr lang="en-US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человека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t="27339" r="50158" b="28203"/>
          <a:stretch/>
        </p:blipFill>
        <p:spPr bwMode="auto">
          <a:xfrm>
            <a:off x="6604124" y="1118770"/>
            <a:ext cx="2072331" cy="1580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t="28647" r="50686" b="29296"/>
          <a:stretch/>
        </p:blipFill>
        <p:spPr bwMode="auto">
          <a:xfrm>
            <a:off x="6604124" y="2858275"/>
            <a:ext cx="2072331" cy="168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52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657517"/>
              </p:ext>
            </p:extLst>
          </p:nvPr>
        </p:nvGraphicFramePr>
        <p:xfrm>
          <a:off x="232917" y="1326300"/>
          <a:ext cx="8654627" cy="3312368"/>
        </p:xfrm>
        <a:graphic>
          <a:graphicData uri="http://schemas.openxmlformats.org/drawingml/2006/table">
            <a:tbl>
              <a:tblPr firstRow="1" bandRow="1"/>
              <a:tblGrid>
                <a:gridCol w="4327310"/>
                <a:gridCol w="4327317"/>
              </a:tblGrid>
              <a:tr h="33123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1520" y="188328"/>
            <a:ext cx="8640960" cy="9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ДОРОЖНАЯ КАРАТА ПО ВНЕДРЕНИЮ ЦЕЛЕВОЙ МОДЕЛИ </a:t>
            </a:r>
            <a:endParaRPr lang="ru-RU" sz="1600" b="1" cap="all" dirty="0" smtClean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Получение разрешения на строительство и "территориальное планирование»</a:t>
            </a:r>
          </a:p>
          <a:p>
            <a:pPr algn="ctr"/>
            <a:endParaRPr lang="ru-RU" sz="500" dirty="0" smtClean="0">
              <a:solidFill>
                <a:srgbClr val="005392"/>
              </a:solidFill>
            </a:endParaRPr>
          </a:p>
          <a:p>
            <a:pPr algn="ctr">
              <a:lnSpc>
                <a:spcPts val="1300"/>
              </a:lnSpc>
            </a:pPr>
            <a:r>
              <a:rPr lang="ru-RU" sz="1400" dirty="0" smtClean="0">
                <a:solidFill>
                  <a:srgbClr val="005392"/>
                </a:solidFill>
              </a:rPr>
              <a:t>Распоряжение  </a:t>
            </a:r>
            <a:r>
              <a:rPr lang="ru-RU" sz="1400" dirty="0">
                <a:solidFill>
                  <a:srgbClr val="005392"/>
                </a:solidFill>
              </a:rPr>
              <a:t>Правительства  РФ  от  31.01.2017  N </a:t>
            </a:r>
            <a:r>
              <a:rPr lang="ru-RU" sz="1400" dirty="0" smtClean="0">
                <a:solidFill>
                  <a:srgbClr val="005392"/>
                </a:solidFill>
              </a:rPr>
              <a:t>147-р «О </a:t>
            </a:r>
            <a:r>
              <a:rPr lang="ru-RU" sz="1400" dirty="0">
                <a:solidFill>
                  <a:srgbClr val="005392"/>
                </a:solidFill>
              </a:rPr>
              <a:t>целевых  моделях  упрощения  процедур  ведения  бизнеса  и  повышения  инвестиционной  привлекательности субъектов  Российской  Федерации»</a:t>
            </a:r>
          </a:p>
        </p:txBody>
      </p:sp>
      <p:pic>
        <p:nvPicPr>
          <p:cNvPr id="8" name="Picture 2" descr="D:\все со стола\Мои документы 1\ВСЁ ДК и 403\2017\ВКС АНТИПИНА 27февр2017\ВКС 14 апр ХБР\HPSCANS\сканировани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5" t="3661" r="6217" b="5359"/>
          <a:stretch/>
        </p:blipFill>
        <p:spPr bwMode="auto">
          <a:xfrm>
            <a:off x="376933" y="1507729"/>
            <a:ext cx="4077559" cy="291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5158" r="8809" b="78618"/>
          <a:stretch/>
        </p:blipFill>
        <p:spPr bwMode="auto">
          <a:xfrm>
            <a:off x="4697413" y="1507729"/>
            <a:ext cx="3990785" cy="63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D:\все со стола\Мои документы 1\ВСЁ ДК и 403\2017\ВКС АНТИПИНА 27февр2017\ВКС 14 апр ХБР\HPSCANS\сканирование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2" t="7582" r="2149" b="9804"/>
          <a:stretch/>
        </p:blipFill>
        <p:spPr bwMode="auto">
          <a:xfrm>
            <a:off x="4697412" y="2139702"/>
            <a:ext cx="3990785" cy="228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0640" y="1538986"/>
            <a:ext cx="3559836" cy="5309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95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BACC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Целевая модель по направлению</a:t>
            </a:r>
          </a:p>
          <a:p>
            <a:pPr algn="ctr"/>
            <a:r>
              <a:rPr lang="ru-RU" sz="95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BACC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«Получение разрешения на строительство </a:t>
            </a:r>
          </a:p>
          <a:p>
            <a:pPr algn="ctr"/>
            <a:r>
              <a:rPr lang="ru-RU" sz="95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BACC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территориальное планирование»  2017-2021</a:t>
            </a:r>
            <a:endParaRPr lang="ru-RU" sz="950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38282" y="1577599"/>
            <a:ext cx="3559836" cy="5309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95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BACC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Целевая модель по направлению</a:t>
            </a:r>
          </a:p>
          <a:p>
            <a:pPr algn="ctr"/>
            <a:r>
              <a:rPr lang="ru-RU" sz="95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BACC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«Получение разрешения на строительство </a:t>
            </a:r>
          </a:p>
          <a:p>
            <a:pPr algn="ctr"/>
            <a:r>
              <a:rPr lang="ru-RU" sz="95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4BACC6">
                    <a:lumMod val="75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территориальное планирование»  2017-2021</a:t>
            </a:r>
            <a:endParaRPr lang="ru-RU" sz="950" dirty="0">
              <a:solidFill>
                <a:srgbClr val="4BACC6">
                  <a:lumMod val="75000"/>
                </a:srgb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384" y="1843056"/>
            <a:ext cx="1440159" cy="202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13514" y="2397789"/>
            <a:ext cx="1269898" cy="6001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1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Эл. услуги – 70%</a:t>
            </a:r>
          </a:p>
          <a:p>
            <a:pPr algn="ctr">
              <a:lnSpc>
                <a:spcPct val="150000"/>
              </a:lnSpc>
            </a:pPr>
            <a:r>
              <a:rPr lang="ru-RU" sz="11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МФЦ – 30%</a:t>
            </a:r>
          </a:p>
        </p:txBody>
      </p:sp>
      <p:sp>
        <p:nvSpPr>
          <p:cNvPr id="3" name="Овал 2"/>
          <p:cNvSpPr/>
          <p:nvPr/>
        </p:nvSpPr>
        <p:spPr>
          <a:xfrm>
            <a:off x="3071330" y="1837957"/>
            <a:ext cx="1311153" cy="2728703"/>
          </a:xfrm>
          <a:prstGeom prst="ellipse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2763" y="4803998"/>
            <a:ext cx="8639025" cy="14585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Прежде чем что-либо строить – слушайте город, прежде чем что-либо сносить – слушайте сердце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920806"/>
              </p:ext>
            </p:extLst>
          </p:nvPr>
        </p:nvGraphicFramePr>
        <p:xfrm>
          <a:off x="288479" y="991545"/>
          <a:ext cx="8623667" cy="3740444"/>
        </p:xfrm>
        <a:graphic>
          <a:graphicData uri="http://schemas.openxmlformats.org/drawingml/2006/table">
            <a:tbl>
              <a:tblPr firstRow="1" bandRow="1"/>
              <a:tblGrid>
                <a:gridCol w="2961491"/>
                <a:gridCol w="2353095"/>
                <a:gridCol w="3309081"/>
              </a:tblGrid>
              <a:tr h="18188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425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790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69954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Популяризация получения услуг В СФЕРЕ ГРАДОСТРОИТЕЛЬНОЙ ДЕЯТЕЛЬНОСТИ, </a:t>
            </a:r>
            <a:b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т.ч.   в   электронном виде  и 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МФЦ</a:t>
            </a:r>
            <a:endParaRPr lang="ru-RU" sz="1400" dirty="0">
              <a:solidFill>
                <a:srgbClr val="00539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 descr="http://itd2.mycdn.me/image?id=772014515342&amp;t=20&amp;plc=WEB&amp;tkn=*VxjUR-GifLx1lUaa3TdCBpnes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9" y="2935760"/>
            <a:ext cx="2712084" cy="1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20405"/>
            <a:ext cx="5396195" cy="3346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6" y="1135560"/>
            <a:ext cx="2720397" cy="147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573">
            <a:off x="1085174" y="2864573"/>
            <a:ext cx="1181105" cy="475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49910" y="4830830"/>
            <a:ext cx="5990441" cy="19768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5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Архитектура – это застывшая музыка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6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11510"/>
            <a:ext cx="8928992" cy="28803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ПРИОРИТЕТЫ Внедрения Государственных/муниципальных УСЛУГ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ЭЛЕКТРОННОМ ВИДЕ</a:t>
            </a:r>
            <a:b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  СФЕРЕ  ГРАДОСТРОИТЕЛЬНОЙ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ДЕЯТЕЛЬНОСТИ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dirty="0" smtClean="0">
                <a:solidFill>
                  <a:srgbClr val="005392"/>
                </a:solidFill>
                <a:latin typeface="+mn-lt"/>
                <a:ea typeface="+mn-ea"/>
                <a:cs typeface="+mn-cs"/>
              </a:rPr>
              <a:t>внедрение  модельных/типовых  регламентов  </a:t>
            </a:r>
            <a:r>
              <a:rPr lang="ru-RU" sz="1400" dirty="0">
                <a:solidFill>
                  <a:srgbClr val="005392"/>
                </a:solidFill>
                <a:latin typeface="+mn-lt"/>
                <a:ea typeface="+mn-ea"/>
                <a:cs typeface="+mn-cs"/>
              </a:rPr>
              <a:t>государственных/муниципальных </a:t>
            </a:r>
            <a:r>
              <a:rPr lang="ru-RU" sz="1400" dirty="0" smtClean="0">
                <a:solidFill>
                  <a:srgbClr val="005392"/>
                </a:solidFill>
                <a:latin typeface="+mn-lt"/>
                <a:ea typeface="+mn-ea"/>
                <a:cs typeface="+mn-cs"/>
              </a:rPr>
              <a:t>  услуг</a:t>
            </a:r>
            <a:endParaRPr lang="ru-RU" sz="1400" dirty="0">
              <a:solidFill>
                <a:srgbClr val="005392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485269"/>
              </p:ext>
            </p:extLst>
          </p:nvPr>
        </p:nvGraphicFramePr>
        <p:xfrm>
          <a:off x="454706" y="1131590"/>
          <a:ext cx="8280921" cy="3456384"/>
        </p:xfrm>
        <a:graphic>
          <a:graphicData uri="http://schemas.openxmlformats.org/drawingml/2006/table">
            <a:tbl>
              <a:tblPr firstRow="1" bandRow="1"/>
              <a:tblGrid>
                <a:gridCol w="2808312"/>
                <a:gridCol w="2808312"/>
                <a:gridCol w="2664297"/>
              </a:tblGrid>
              <a:tr h="1748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7080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7" t="57981" r="18283" b="22598"/>
          <a:stretch/>
        </p:blipFill>
        <p:spPr bwMode="auto">
          <a:xfrm>
            <a:off x="3412420" y="3136366"/>
            <a:ext cx="2493093" cy="108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7" t="41201" r="18283" b="43047"/>
          <a:stretch/>
        </p:blipFill>
        <p:spPr bwMode="auto">
          <a:xfrm>
            <a:off x="3385233" y="1486473"/>
            <a:ext cx="2520280" cy="99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t="58128" r="49480" b="22598"/>
          <a:stretch/>
        </p:blipFill>
        <p:spPr bwMode="auto">
          <a:xfrm>
            <a:off x="598722" y="3136367"/>
            <a:ext cx="252028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t="41201" r="49480" b="43047"/>
          <a:stretch/>
        </p:blipFill>
        <p:spPr bwMode="auto">
          <a:xfrm>
            <a:off x="598722" y="1491630"/>
            <a:ext cx="2520280" cy="100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31850" y="1580655"/>
            <a:ext cx="648072" cy="1564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500"/>
              </a:lnSpc>
            </a:pPr>
            <a:r>
              <a:rPr lang="ru-RU" sz="7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ОИВ, ОМС</a:t>
            </a:r>
            <a:endParaRPr lang="ru-RU" sz="7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65" t="25613" r="12299" b="20285"/>
          <a:stretch/>
        </p:blipFill>
        <p:spPr bwMode="auto">
          <a:xfrm>
            <a:off x="6359362" y="3030207"/>
            <a:ext cx="2049400" cy="1292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97" t="25613" r="46060" b="20285"/>
          <a:stretch/>
        </p:blipFill>
        <p:spPr bwMode="auto">
          <a:xfrm>
            <a:off x="6380934" y="1309031"/>
            <a:ext cx="2027828" cy="135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t="8324" r="25863" b="13938"/>
          <a:stretch/>
        </p:blipFill>
        <p:spPr bwMode="auto">
          <a:xfrm>
            <a:off x="7403927" y="3609974"/>
            <a:ext cx="1004835" cy="71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95536" y="4803998"/>
            <a:ext cx="8352927" cy="19768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Великая архитектура – это величайшее свидетельство  человеческого величия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752600"/>
              </p:ext>
            </p:extLst>
          </p:nvPr>
        </p:nvGraphicFramePr>
        <p:xfrm>
          <a:off x="131415" y="500067"/>
          <a:ext cx="8928992" cy="4186126"/>
        </p:xfrm>
        <a:graphic>
          <a:graphicData uri="http://schemas.openxmlformats.org/drawingml/2006/table">
            <a:tbl>
              <a:tblPr firstRow="1" bandRow="1"/>
              <a:tblGrid>
                <a:gridCol w="2352353"/>
                <a:gridCol w="2232248"/>
                <a:gridCol w="2304256"/>
                <a:gridCol w="2040135"/>
              </a:tblGrid>
              <a:tr h="146928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Актуализация раздела «Градостроительство»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официальных сайтов ОИВ, ОМС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в сети «Интернет»</a:t>
                      </a:r>
                    </a:p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Программа комплексного развития систем коммунальной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инфраструктуры городского округа</a:t>
                      </a:r>
                    </a:p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7340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Программа комплексного развития транспортной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инфраструктуры городского округа</a:t>
                      </a:r>
                    </a:p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177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Нормативы градостроительного проектирования</a:t>
                      </a:r>
                    </a:p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663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Исчерпывающие перечни процедур</a:t>
                      </a:r>
                    </a:p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Проведение обучающих мероприятий (в формате семинаров, деловых-клубов,  совещаний, СМИ)  для участников градостроительных отношений</a:t>
                      </a:r>
                      <a:endParaRPr kumimoji="0" lang="ru-RU" sz="8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Информационная система обеспечения градостроительной деятельности  (ИСОГД)</a:t>
                      </a:r>
                    </a:p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Программа комплексного развития социальной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инфраструктуры городского округа</a:t>
                      </a:r>
                    </a:p>
                    <a:p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1415" y="123478"/>
            <a:ext cx="8928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                       «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План быстрых побед»                </a:t>
            </a:r>
            <a:r>
              <a:rPr lang="ru-RU" sz="1400" dirty="0">
                <a:solidFill>
                  <a:srgbClr val="005392"/>
                </a:solidFill>
              </a:rPr>
              <a:t>(декабрь 2017 – апрель 2018</a:t>
            </a:r>
            <a:r>
              <a:rPr lang="ru-RU" sz="1400" dirty="0" smtClean="0">
                <a:solidFill>
                  <a:srgbClr val="005392"/>
                </a:solidFill>
              </a:rPr>
              <a:t>)</a:t>
            </a:r>
            <a:endParaRPr lang="ru-RU" sz="1400" dirty="0">
              <a:solidFill>
                <a:srgbClr val="005392"/>
              </a:solidFill>
            </a:endParaRP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1" t="16718" r="17556" b="10631"/>
          <a:stretch/>
        </p:blipFill>
        <p:spPr bwMode="auto">
          <a:xfrm>
            <a:off x="2699792" y="691949"/>
            <a:ext cx="4104456" cy="229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6" t="11818" r="10896" b="3367"/>
          <a:stretch/>
        </p:blipFill>
        <p:spPr bwMode="auto">
          <a:xfrm>
            <a:off x="7197856" y="982731"/>
            <a:ext cx="1668083" cy="85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8" r="8819"/>
          <a:stretch/>
        </p:blipFill>
        <p:spPr bwMode="auto">
          <a:xfrm>
            <a:off x="7210334" y="2409329"/>
            <a:ext cx="1671654" cy="71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9" name="Рисунок 6" descr="7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680126"/>
            <a:ext cx="1645692" cy="86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16" y="2409328"/>
            <a:ext cx="604908" cy="71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1475656" y="2459109"/>
            <a:ext cx="43764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" b="1" kern="0" dirty="0" smtClean="0">
                <a:solidFill>
                  <a:prstClr val="black"/>
                </a:solidFill>
                <a:latin typeface="Arial"/>
              </a:rPr>
              <a:t>Местные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" b="1" kern="0" dirty="0" smtClean="0">
                <a:solidFill>
                  <a:prstClr val="black"/>
                </a:solidFill>
                <a:latin typeface="Arial"/>
              </a:rPr>
              <a:t>нормативы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" b="1" kern="0" dirty="0" smtClean="0">
                <a:solidFill>
                  <a:prstClr val="black"/>
                </a:solidFill>
                <a:latin typeface="Arial"/>
              </a:rPr>
              <a:t>градостроительного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" b="1" kern="0" dirty="0" smtClean="0">
                <a:solidFill>
                  <a:prstClr val="black"/>
                </a:solidFill>
                <a:latin typeface="Arial"/>
              </a:rPr>
              <a:t>Проектирования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50" b="1" kern="0" dirty="0">
              <a:solidFill>
                <a:prstClr val="black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" b="1" kern="0" dirty="0" smtClean="0">
                <a:solidFill>
                  <a:prstClr val="black"/>
                </a:solidFill>
                <a:latin typeface="Arial"/>
              </a:rPr>
              <a:t>МНГП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96" y="2409328"/>
            <a:ext cx="604908" cy="71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528836" y="2452520"/>
            <a:ext cx="473068" cy="5770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" b="1" kern="0" dirty="0" smtClean="0">
                <a:solidFill>
                  <a:prstClr val="black"/>
                </a:solidFill>
                <a:latin typeface="Arial"/>
              </a:rPr>
              <a:t>Региональные нормативы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" b="1" kern="0" dirty="0" smtClean="0">
                <a:solidFill>
                  <a:prstClr val="black"/>
                </a:solidFill>
                <a:latin typeface="Arial"/>
              </a:rPr>
              <a:t>градостроительного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" b="1" kern="0" dirty="0" smtClean="0">
                <a:solidFill>
                  <a:prstClr val="black"/>
                </a:solidFill>
                <a:latin typeface="Arial"/>
              </a:rPr>
              <a:t>проектирования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50" b="1" kern="0" dirty="0">
              <a:solidFill>
                <a:prstClr val="black"/>
              </a:solidFill>
              <a:latin typeface="Arial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" b="1" kern="0" dirty="0" smtClean="0">
                <a:solidFill>
                  <a:prstClr val="black"/>
                </a:solidFill>
                <a:latin typeface="Arial"/>
              </a:rPr>
              <a:t>РНГП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73" y="3795885"/>
            <a:ext cx="1695923" cy="720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cf.ppt-online.org/files/slide/a/a2FHI87A0bcP9WztZRilkuY4jOvDfJLnsUr6xT/slide-1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0" t="26784" r="4185" b="27312"/>
          <a:stretch/>
        </p:blipFill>
        <p:spPr bwMode="auto">
          <a:xfrm>
            <a:off x="250673" y="975296"/>
            <a:ext cx="556326" cy="434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 t="8934" r="20316" b="11843"/>
          <a:stretch/>
        </p:blipFill>
        <p:spPr bwMode="auto">
          <a:xfrm>
            <a:off x="784434" y="1077655"/>
            <a:ext cx="1549544" cy="842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https://asninfo.ru/images/news/734e5f6e/89710b48c5c1530442b3d7b9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t="28453" r="8565"/>
          <a:stretch/>
        </p:blipFill>
        <p:spPr bwMode="auto">
          <a:xfrm>
            <a:off x="190506" y="3441645"/>
            <a:ext cx="2174116" cy="1106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r="8372" b="8536"/>
          <a:stretch/>
        </p:blipFill>
        <p:spPr bwMode="auto">
          <a:xfrm>
            <a:off x="5004048" y="3773288"/>
            <a:ext cx="1669898" cy="77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83568" y="4876006"/>
            <a:ext cx="7776864" cy="14401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Зодчество</a:t>
            </a:r>
            <a:r>
              <a:rPr lang="en-US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1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было </a:t>
            </a:r>
            <a:r>
              <a:rPr lang="en-US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главной </a:t>
            </a:r>
            <a:r>
              <a:rPr lang="en-US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летописью </a:t>
            </a:r>
            <a:r>
              <a:rPr lang="en-US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человечества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9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photos-mt.kcdn.kz/86/e6ca6d786587b8f0c9a964aa4f9177/1-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7"/>
            <a:ext cx="9144000" cy="486025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Герб МО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243600"/>
            <a:ext cx="674035" cy="85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2685"/>
            <a:ext cx="7772400" cy="1102519"/>
          </a:xfrm>
        </p:spPr>
        <p:txBody>
          <a:bodyPr>
            <a:noAutofit/>
          </a:bodyPr>
          <a:lstStyle/>
          <a:p>
            <a:r>
              <a:rPr lang="ru-RU" sz="60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МЫ ПОМОЖЕМ </a:t>
            </a:r>
            <a:br>
              <a:rPr lang="ru-RU" sz="60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60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ЛЮБОМУ ИНВЕСТОРУ!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25" y="4578151"/>
            <a:ext cx="9144001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01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26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78347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3401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8968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45356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 smtClean="0">
                <a:solidFill>
                  <a:srgbClr val="FFFFFF"/>
                </a:solidFill>
              </a:rPr>
              <a:t>22 марта 2018                                                                                                                                        </a:t>
            </a:r>
            <a:r>
              <a:rPr lang="ru-RU" sz="1000" b="1" kern="0" dirty="0" smtClean="0">
                <a:solidFill>
                  <a:srgbClr val="FFFFFF"/>
                </a:solidFill>
              </a:rPr>
              <a:t>ДОВГАНЬ НАТАЛЬЯ ЮРИЕВНА</a:t>
            </a:r>
            <a:endParaRPr lang="ru-RU" sz="1000" b="1" kern="0" dirty="0">
              <a:solidFill>
                <a:srgbClr val="FFFFFF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kern="0" dirty="0" smtClean="0">
                <a:solidFill>
                  <a:srgbClr val="FFFFFF"/>
                </a:solidFill>
              </a:rPr>
              <a:t> УПРАВЛЕНИЕ АРХИТЕКТУРЫ И ГРАДОСТРОИТЕЛЬСТВА МАГАДАНСКОЙ ОБЛАСТИ</a:t>
            </a:r>
            <a:endParaRPr lang="ru-RU" sz="1000" b="1" kern="0" dirty="0">
              <a:solidFill>
                <a:srgbClr val="FFFFFF"/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kern="0" dirty="0" smtClean="0">
                <a:solidFill>
                  <a:srgbClr val="FFFFFF"/>
                </a:solidFill>
              </a:rPr>
              <a:t>685000    </a:t>
            </a:r>
            <a:r>
              <a:rPr lang="ru-RU" sz="1000" kern="0" dirty="0">
                <a:solidFill>
                  <a:srgbClr val="FFFFFF"/>
                </a:solidFill>
              </a:rPr>
              <a:t>г.  Магадан, ул. Портовая, 8, тел/факс 8(4132) 62-71-70, тел. 8(4132</a:t>
            </a:r>
            <a:r>
              <a:rPr lang="ru-RU" sz="1000" kern="0" dirty="0" smtClean="0">
                <a:solidFill>
                  <a:srgbClr val="FFFFFF"/>
                </a:solidFill>
              </a:rPr>
              <a:t>) 62-32-69 , 62-94-40  </a:t>
            </a:r>
            <a:r>
              <a:rPr lang="en-US" sz="1000" kern="0" dirty="0" smtClean="0">
                <a:solidFill>
                  <a:srgbClr val="FFFFFF"/>
                </a:solidFill>
              </a:rPr>
              <a:t>e-mail</a:t>
            </a:r>
            <a:r>
              <a:rPr lang="en-US" sz="1000" kern="0" dirty="0">
                <a:solidFill>
                  <a:srgbClr val="FFFFFF"/>
                </a:solidFill>
              </a:rPr>
              <a:t>: </a:t>
            </a:r>
            <a:r>
              <a:rPr lang="en-US" sz="1000" kern="0" dirty="0" smtClean="0">
                <a:solidFill>
                  <a:srgbClr val="FFFFFF"/>
                </a:solidFill>
              </a:rPr>
              <a:t>archmagreg@49gov.ru</a:t>
            </a:r>
            <a:r>
              <a:rPr lang="ru-RU" sz="1000" kern="0" dirty="0" smtClean="0">
                <a:solidFill>
                  <a:srgbClr val="FFFFFF"/>
                </a:solidFill>
              </a:rPr>
              <a:t>,   </a:t>
            </a:r>
            <a:r>
              <a:rPr lang="en-US" sz="1000" kern="0" dirty="0" smtClean="0">
                <a:solidFill>
                  <a:srgbClr val="FFFFFF"/>
                </a:solidFill>
              </a:rPr>
              <a:t>DovganNU@49gov.ru</a:t>
            </a:r>
            <a:endParaRPr lang="ru-RU" sz="1000" kern="0" dirty="0" smtClean="0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177907"/>
            <a:ext cx="7785156" cy="49277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5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Градостроитель призван создавать наилучшие условия для жизни </a:t>
            </a:r>
          </a:p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не  только  современников,  но  и  будущих  поколений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4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411510"/>
            <a:ext cx="8928992" cy="36004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ДИНАМИКА  ВНЕДРЕНИЯ  ЦЕЛЕВЫХ  МОДЕЛЕЙ </a:t>
            </a:r>
            <a:b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      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Российская   федерация        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          </a:t>
            </a:r>
            <a:r>
              <a:rPr lang="ru-RU" sz="1400" dirty="0" smtClean="0">
                <a:solidFill>
                  <a:srgbClr val="005392"/>
                </a:solidFill>
                <a:ea typeface="+mn-ea"/>
                <a:cs typeface="+mn-cs"/>
              </a:rPr>
              <a:t>(</a:t>
            </a:r>
            <a:r>
              <a:rPr lang="en-US" sz="1400" dirty="0">
                <a:solidFill>
                  <a:srgbClr val="005392"/>
                </a:solidFill>
                <a:ea typeface="+mn-ea"/>
                <a:cs typeface="+mn-cs"/>
              </a:rPr>
              <a:t>Region-ID  </a:t>
            </a:r>
            <a:r>
              <a:rPr lang="ru-RU" sz="1400" dirty="0" smtClean="0">
                <a:solidFill>
                  <a:srgbClr val="005392"/>
                </a:solidFill>
                <a:ea typeface="+mn-ea"/>
                <a:cs typeface="+mn-cs"/>
              </a:rPr>
              <a:t>февраль 2018)</a:t>
            </a:r>
            <a:r>
              <a:rPr lang="ru-RU" sz="1400" dirty="0">
                <a:solidFill>
                  <a:srgbClr val="005392"/>
                </a:solidFill>
                <a:ea typeface="+mn-ea"/>
                <a:cs typeface="+mn-cs"/>
              </a:rPr>
              <a:t/>
            </a:r>
            <a:br>
              <a:rPr lang="ru-RU" sz="1400" dirty="0">
                <a:solidFill>
                  <a:srgbClr val="005392"/>
                </a:solidFill>
                <a:ea typeface="+mn-ea"/>
                <a:cs typeface="+mn-cs"/>
              </a:rPr>
            </a:br>
            <a:endParaRPr lang="ru-RU" sz="1800" b="1" cap="all" dirty="0">
              <a:ln w="3175" cmpd="sng">
                <a:solidFill>
                  <a:schemeClr val="tx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167938"/>
              </p:ext>
            </p:extLst>
          </p:nvPr>
        </p:nvGraphicFramePr>
        <p:xfrm>
          <a:off x="395536" y="843557"/>
          <a:ext cx="8568952" cy="3888433"/>
        </p:xfrm>
        <a:graphic>
          <a:graphicData uri="http://schemas.openxmlformats.org/drawingml/2006/table">
            <a:tbl>
              <a:tblPr firstRow="1" bandRow="1"/>
              <a:tblGrid>
                <a:gridCol w="4284476"/>
                <a:gridCol w="4284476"/>
              </a:tblGrid>
              <a:tr h="15871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013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7"/>
          <a:stretch/>
        </p:blipFill>
        <p:spPr bwMode="auto">
          <a:xfrm>
            <a:off x="5580112" y="966645"/>
            <a:ext cx="3240360" cy="131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07" r="1137" b="21508"/>
          <a:stretch/>
        </p:blipFill>
        <p:spPr bwMode="auto">
          <a:xfrm>
            <a:off x="539552" y="963990"/>
            <a:ext cx="3240360" cy="1319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75656" y="4813170"/>
            <a:ext cx="6480720" cy="12567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Великие здания, как и высокие горы, -  создания веков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t="6897" r="3296" b="8375"/>
          <a:stretch/>
        </p:blipFill>
        <p:spPr bwMode="auto">
          <a:xfrm>
            <a:off x="974499" y="2139702"/>
            <a:ext cx="754672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4"/>
          <p:cNvSpPr/>
          <p:nvPr/>
        </p:nvSpPr>
        <p:spPr>
          <a:xfrm>
            <a:off x="1763688" y="2715766"/>
            <a:ext cx="678695" cy="1800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920565" y="2869653"/>
            <a:ext cx="5218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400" b="1" dirty="0" smtClean="0">
                <a:solidFill>
                  <a:srgbClr val="C00000"/>
                </a:solidFill>
                <a:latin typeface="Calibri" pitchFamily="34" charset="0"/>
              </a:rPr>
              <a:t>66%</a:t>
            </a:r>
            <a:endParaRPr lang="ru-RU" sz="14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7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026255"/>
              </p:ext>
            </p:extLst>
          </p:nvPr>
        </p:nvGraphicFramePr>
        <p:xfrm>
          <a:off x="320455" y="1182329"/>
          <a:ext cx="8533456" cy="3477653"/>
        </p:xfrm>
        <a:graphic>
          <a:graphicData uri="http://schemas.openxmlformats.org/drawingml/2006/table">
            <a:tbl>
              <a:tblPr firstRow="1" bandRow="1"/>
              <a:tblGrid>
                <a:gridCol w="4323553"/>
                <a:gridCol w="4209903"/>
              </a:tblGrid>
              <a:tr h="14578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019763"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467544" y="267494"/>
            <a:ext cx="8416480" cy="9161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ДИНАМИКА ВНЕДРЕНИЯ Целевой Модели «Получение разрешения на строительство и территориальное планирование</a:t>
            </a: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</a:p>
          <a:p>
            <a:endParaRPr lang="ru-RU" sz="5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1300"/>
              </a:lnSpc>
            </a:pPr>
            <a:r>
              <a:rPr lang="ru-RU" sz="1400" dirty="0">
                <a:solidFill>
                  <a:srgbClr val="005392"/>
                </a:solidFill>
              </a:rPr>
              <a:t>План мероприятий  (Дорожная карта) утв. распоряжением губернатора Магаданской области </a:t>
            </a:r>
          </a:p>
          <a:p>
            <a:pPr>
              <a:lnSpc>
                <a:spcPts val="1300"/>
              </a:lnSpc>
            </a:pPr>
            <a:r>
              <a:rPr lang="ru-RU" sz="1400" dirty="0">
                <a:solidFill>
                  <a:srgbClr val="005392"/>
                </a:solidFill>
              </a:rPr>
              <a:t>                       </a:t>
            </a:r>
            <a:r>
              <a:rPr lang="ru-RU" sz="1400" dirty="0" smtClean="0">
                <a:solidFill>
                  <a:srgbClr val="005392"/>
                </a:solidFill>
              </a:rPr>
              <a:t>                             от </a:t>
            </a:r>
            <a:r>
              <a:rPr lang="ru-RU" sz="1400" dirty="0">
                <a:solidFill>
                  <a:srgbClr val="005392"/>
                </a:solidFill>
              </a:rPr>
              <a:t>28.02.2017 №71-р (изм. от 07.06.2017 № 273-р</a:t>
            </a:r>
            <a:r>
              <a:rPr lang="ru-RU" sz="1400" dirty="0" smtClean="0">
                <a:solidFill>
                  <a:srgbClr val="005392"/>
                </a:solidFill>
              </a:rPr>
              <a:t>)           </a:t>
            </a:r>
            <a:r>
              <a:rPr lang="en-US" sz="1400" dirty="0">
                <a:solidFill>
                  <a:srgbClr val="005392"/>
                </a:solidFill>
              </a:rPr>
              <a:t>(Region-ID  </a:t>
            </a:r>
            <a:r>
              <a:rPr lang="ru-RU" sz="1400" dirty="0" smtClean="0">
                <a:solidFill>
                  <a:srgbClr val="005392"/>
                </a:solidFill>
              </a:rPr>
              <a:t>февраль 2018)</a:t>
            </a:r>
            <a:endParaRPr lang="ru-RU" sz="1400" b="1" cap="all" dirty="0" smtClean="0">
              <a:ln w="3175" cmpd="sng">
                <a:solidFill>
                  <a:prstClr val="black"/>
                </a:solidFill>
                <a:prstDash val="solid"/>
              </a:ln>
              <a:solidFill>
                <a:srgbClr val="4F81BD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sz="1400" b="1" cap="all" dirty="0" smtClean="0">
              <a:ln w="3175" cmpd="sng">
                <a:solidFill>
                  <a:prstClr val="black"/>
                </a:solidFill>
                <a:prstDash val="solid"/>
              </a:ln>
              <a:solidFill>
                <a:srgbClr val="4F81BD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00" r="2158" b="27370"/>
          <a:stretch/>
        </p:blipFill>
        <p:spPr bwMode="auto">
          <a:xfrm>
            <a:off x="681003" y="1316032"/>
            <a:ext cx="3384376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04"/>
          <a:stretch/>
        </p:blipFill>
        <p:spPr bwMode="auto">
          <a:xfrm>
            <a:off x="5108798" y="1292790"/>
            <a:ext cx="3384376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43607" y="4803998"/>
            <a:ext cx="7488833" cy="13628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Приятное </a:t>
            </a:r>
            <a:r>
              <a:rPr lang="ru-RU" sz="1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в бетоне то, что выглядит незавершенным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5"/>
          <a:srcRect t="21608" r="2907" b="12814"/>
          <a:stretch/>
        </p:blipFill>
        <p:spPr bwMode="auto">
          <a:xfrm>
            <a:off x="1187624" y="2431648"/>
            <a:ext cx="6696745" cy="2084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вал 8"/>
          <p:cNvSpPr/>
          <p:nvPr/>
        </p:nvSpPr>
        <p:spPr>
          <a:xfrm>
            <a:off x="2123727" y="2472076"/>
            <a:ext cx="576065" cy="2003461"/>
          </a:xfrm>
          <a:prstGeom prst="ellipse">
            <a:avLst/>
          </a:prstGeom>
          <a:noFill/>
          <a:ln>
            <a:solidFill>
              <a:srgbClr val="67F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193292" y="2643758"/>
            <a:ext cx="5426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400" b="1" dirty="0" smtClean="0">
                <a:solidFill>
                  <a:srgbClr val="00B050"/>
                </a:solidFill>
                <a:latin typeface="Calibri" pitchFamily="34" charset="0"/>
              </a:rPr>
              <a:t>89%</a:t>
            </a:r>
            <a:endParaRPr lang="ru-RU" sz="1400" b="1" dirty="0">
              <a:solidFill>
                <a:srgbClr val="00B05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2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266224"/>
              </p:ext>
            </p:extLst>
          </p:nvPr>
        </p:nvGraphicFramePr>
        <p:xfrm>
          <a:off x="207715" y="1275606"/>
          <a:ext cx="8712968" cy="3336951"/>
        </p:xfrm>
        <a:graphic>
          <a:graphicData uri="http://schemas.openxmlformats.org/drawingml/2006/table">
            <a:tbl>
              <a:tblPr firstRow="1" bandRow="1"/>
              <a:tblGrid>
                <a:gridCol w="2880320"/>
                <a:gridCol w="2736304"/>
                <a:gridCol w="3096344"/>
              </a:tblGrid>
              <a:tr h="172819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РОССИЙСКАЯ ФЕДЕРАЦИЯ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(ОБЩИЙ СРЕЗ ПО СРФ)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МАГАДАНСКАЯ ОБЛАСТЬ </a:t>
                      </a:r>
                    </a:p>
                    <a:p>
                      <a:pPr algn="ctr"/>
                      <a:endParaRPr lang="ru-RU" sz="1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МАГАДАНСКАЯ ОБЛАСТЬ  (ВЫПОЛНЕНИЕ 89%)</a:t>
                      </a:r>
                    </a:p>
                    <a:p>
                      <a:pPr algn="ctr"/>
                      <a:endParaRPr lang="ru-RU" sz="1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6087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Задача :  реализация в Магаданской области мероприятий, обеспечивающих достижение до 2020 года показателей инвестиционного климата в субъектах Российской Федерации, входящих в состав ДФО, не ниже соответствующих показателей субъектов Российской Федерации, входящих в топ-30 Национального рейтинга инвестиционного климата в субъектах  РФ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07504" y="411510"/>
            <a:ext cx="8784976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ДИНАМИКА ВНЕДРЕНИЯ Целевой Модели «Получение разрешения на строительство и территориальное планирование»</a:t>
            </a:r>
            <a:endParaRPr lang="en-US" sz="16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1300"/>
              </a:lnSpc>
              <a:spcBef>
                <a:spcPts val="0"/>
              </a:spcBef>
            </a:pPr>
            <a:r>
              <a:rPr lang="ru-RU" sz="1400" dirty="0">
                <a:solidFill>
                  <a:srgbClr val="005392"/>
                </a:solidFill>
              </a:rPr>
              <a:t>План мероприятий  (Дорожная карта) утв. распоряжением губернатора Магаданской области </a:t>
            </a:r>
          </a:p>
          <a:p>
            <a:pPr>
              <a:lnSpc>
                <a:spcPts val="1300"/>
              </a:lnSpc>
              <a:spcBef>
                <a:spcPts val="0"/>
              </a:spcBef>
            </a:pPr>
            <a:r>
              <a:rPr lang="ru-RU" sz="1400" dirty="0">
                <a:solidFill>
                  <a:srgbClr val="005392"/>
                </a:solidFill>
              </a:rPr>
              <a:t>                         </a:t>
            </a:r>
            <a:r>
              <a:rPr lang="ru-RU" sz="1400" dirty="0" smtClean="0">
                <a:solidFill>
                  <a:srgbClr val="005392"/>
                </a:solidFill>
              </a:rPr>
              <a:t>                              от </a:t>
            </a:r>
            <a:r>
              <a:rPr lang="ru-RU" sz="1400" dirty="0">
                <a:solidFill>
                  <a:srgbClr val="005392"/>
                </a:solidFill>
              </a:rPr>
              <a:t>28.02.2017 №71-р (изм. от 07.06.2017 № 273-р</a:t>
            </a:r>
            <a:r>
              <a:rPr lang="ru-RU" sz="1400" dirty="0" smtClean="0">
                <a:solidFill>
                  <a:srgbClr val="005392"/>
                </a:solidFill>
              </a:rPr>
              <a:t>)</a:t>
            </a:r>
            <a:r>
              <a:rPr lang="en-US" sz="1400" dirty="0" smtClean="0">
                <a:solidFill>
                  <a:srgbClr val="005392"/>
                </a:solidFill>
              </a:rPr>
              <a:t>    </a:t>
            </a:r>
            <a:r>
              <a:rPr lang="ru-RU" sz="1400" dirty="0" smtClean="0">
                <a:solidFill>
                  <a:srgbClr val="005392"/>
                </a:solidFill>
              </a:rPr>
              <a:t>             </a:t>
            </a:r>
            <a:r>
              <a:rPr lang="en-US" sz="1400" dirty="0" smtClean="0">
                <a:solidFill>
                  <a:srgbClr val="005392"/>
                </a:solidFill>
              </a:rPr>
              <a:t>(Region-ID  </a:t>
            </a:r>
            <a:r>
              <a:rPr lang="ru-RU" sz="1400" dirty="0" smtClean="0">
                <a:solidFill>
                  <a:srgbClr val="005392"/>
                </a:solidFill>
              </a:rPr>
              <a:t>февраль 2018)</a:t>
            </a:r>
          </a:p>
          <a:p>
            <a:endParaRPr lang="ru-RU" sz="1400" b="1" cap="all" dirty="0" smtClean="0">
              <a:ln w="3175" cmpd="sng">
                <a:solidFill>
                  <a:prstClr val="black"/>
                </a:solidFill>
                <a:prstDash val="solid"/>
              </a:ln>
              <a:solidFill>
                <a:srgbClr val="4F81BD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47676" y="4846196"/>
            <a:ext cx="6768752" cy="123933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Мода, как и архитектура, - вопрос пропорций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t="6369" r="3000" b="2867"/>
          <a:stretch/>
        </p:blipFill>
        <p:spPr bwMode="auto">
          <a:xfrm>
            <a:off x="6103193" y="1684811"/>
            <a:ext cx="2664296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8297" t="9865" r="49480" b="26289"/>
          <a:stretch/>
        </p:blipFill>
        <p:spPr bwMode="auto">
          <a:xfrm>
            <a:off x="3304059" y="1684811"/>
            <a:ext cx="237626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8598" t="28662" r="48489" b="3185"/>
          <a:stretch/>
        </p:blipFill>
        <p:spPr bwMode="auto">
          <a:xfrm>
            <a:off x="423739" y="1684811"/>
            <a:ext cx="2304256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586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523977"/>
              </p:ext>
            </p:extLst>
          </p:nvPr>
        </p:nvGraphicFramePr>
        <p:xfrm>
          <a:off x="251520" y="1154433"/>
          <a:ext cx="8712968" cy="3361532"/>
        </p:xfrm>
        <a:graphic>
          <a:graphicData uri="http://schemas.openxmlformats.org/drawingml/2006/table">
            <a:tbl>
              <a:tblPr firstRow="1" bandRow="1"/>
              <a:tblGrid>
                <a:gridCol w="8712968"/>
              </a:tblGrid>
              <a:tr h="3361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07504" y="411510"/>
            <a:ext cx="8784976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ДИНАМИКА ВНЕДРЕНИЯ Целевой Модели </a:t>
            </a:r>
            <a:endParaRPr lang="ru-RU" sz="1600" b="1" cap="all" dirty="0" smtClean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1600" b="1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Получение разрешения на строительство и территориальное планирование»</a:t>
            </a:r>
            <a:endParaRPr lang="en-US" sz="16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rgbClr val="1F497D">
                  <a:lumMod val="60000"/>
                  <a:lumOff val="40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lnSpc>
                <a:spcPts val="1300"/>
              </a:lnSpc>
              <a:spcBef>
                <a:spcPts val="0"/>
              </a:spcBef>
            </a:pPr>
            <a:r>
              <a:rPr lang="en-US" sz="1400" dirty="0" smtClean="0">
                <a:solidFill>
                  <a:srgbClr val="005392"/>
                </a:solidFill>
              </a:rPr>
              <a:t>(Region-ID  </a:t>
            </a:r>
            <a:r>
              <a:rPr lang="ru-RU" sz="1400" dirty="0" smtClean="0">
                <a:solidFill>
                  <a:srgbClr val="005392"/>
                </a:solidFill>
              </a:rPr>
              <a:t>март 2017- март 2018)</a:t>
            </a:r>
          </a:p>
          <a:p>
            <a:endParaRPr lang="ru-RU" sz="1400" b="1" cap="all" dirty="0" smtClean="0">
              <a:ln w="3175" cmpd="sng">
                <a:solidFill>
                  <a:prstClr val="black"/>
                </a:solidFill>
                <a:prstDash val="solid"/>
              </a:ln>
              <a:solidFill>
                <a:srgbClr val="4F81BD">
                  <a:lumMod val="75000"/>
                </a:srgb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r="3695" b="15650"/>
          <a:stretch/>
        </p:blipFill>
        <p:spPr bwMode="auto">
          <a:xfrm>
            <a:off x="497060" y="1347614"/>
            <a:ext cx="817939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1520" y="4738568"/>
            <a:ext cx="8712968" cy="13743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300"/>
              </a:lnSpc>
            </a:pPr>
            <a:r>
              <a:rPr lang="ru-RU" sz="1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 Архитектура — это азбука гигантов, величайшая система видимых символов, когда-либо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созданная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92229"/>
              </p:ext>
            </p:extLst>
          </p:nvPr>
        </p:nvGraphicFramePr>
        <p:xfrm>
          <a:off x="971599" y="4155926"/>
          <a:ext cx="7128792" cy="456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28792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*По    </a:t>
                      </a:r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итогам   интегрального   рейтинга   2016/2017   значение    Магаданской    области     </a:t>
                      </a:r>
                      <a:endParaRPr lang="ru-RU" sz="1400" b="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по </a:t>
                      </a:r>
                      <a:r>
                        <a:rPr lang="ru-RU" sz="14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400" b="0" u="sng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показателю </a:t>
                      </a:r>
                      <a:r>
                        <a:rPr lang="ru-RU" sz="1400" b="0" u="sng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А2</a:t>
                      </a:r>
                      <a:r>
                        <a:rPr lang="ru-RU" sz="1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 не было оценено из-за недостаточного количества </a:t>
                      </a:r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респондентов</a:t>
                      </a: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8076" marR="58076" marT="0" marB="0">
                    <a:noFill/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82001" y="272964"/>
            <a:ext cx="7772400" cy="380579"/>
          </a:xfrm>
        </p:spPr>
        <p:txBody>
          <a:bodyPr>
            <a:normAutofit/>
          </a:bodyPr>
          <a:lstStyle/>
          <a:p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Статистика  национального  рейтинга-2017   по  </a:t>
            </a:r>
            <a:r>
              <a:rPr lang="ru-RU" sz="1600" b="1" u="sng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показателю </a:t>
            </a:r>
            <a:r>
              <a:rPr lang="ru-RU" sz="1600" b="1" u="sng" cap="all" dirty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А2 </a:t>
            </a:r>
            <a:endParaRPr lang="ru-RU" u="sng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917455"/>
              </p:ext>
            </p:extLst>
          </p:nvPr>
        </p:nvGraphicFramePr>
        <p:xfrm>
          <a:off x="467543" y="771550"/>
          <a:ext cx="8218136" cy="3312367"/>
        </p:xfrm>
        <a:graphic>
          <a:graphicData uri="http://schemas.openxmlformats.org/drawingml/2006/table">
            <a:tbl>
              <a:tblPr firstRow="1" bandRow="1"/>
              <a:tblGrid>
                <a:gridCol w="2665341"/>
                <a:gridCol w="1394277"/>
                <a:gridCol w="1563357"/>
                <a:gridCol w="1350172"/>
                <a:gridCol w="1244989"/>
              </a:tblGrid>
              <a:tr h="7655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показателя Национального рейтинга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(многоквартирный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жилой дом 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от  4-х  этажей)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Наилучший результат 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по показателю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Группа А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Наихудший результат 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по показателю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Группа Е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*Магаданская область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endParaRPr lang="ru-RU" sz="1200" b="0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rgbClr val="67F030"/>
                          </a:solidFill>
                          <a:latin typeface="+mn-lt"/>
                          <a:ea typeface="+mn-ea"/>
                          <a:cs typeface="+mn-cs"/>
                        </a:rPr>
                        <a:t>Магаданская область 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rgbClr val="67F030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1877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 А2.1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«Среднее время получения разрешений на строительство»</a:t>
                      </a:r>
                      <a:endParaRPr lang="ru-RU" sz="12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247,82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 smtClean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83 (А)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 smtClean="0">
                        <a:solidFill>
                          <a:srgbClr val="67F0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67F0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6554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 А2.2 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«Среднее количество процедур, необходимых для получения разрешений на строительство» </a:t>
                      </a:r>
                      <a:endParaRPr lang="ru-RU" sz="12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9,33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33,75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endParaRPr lang="ru-RU" sz="2800" b="1" kern="1200" dirty="0" smtClean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2800" b="1" kern="1200" dirty="0" smtClean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 (А)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 smtClean="0">
                        <a:solidFill>
                          <a:srgbClr val="67F0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67F0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6249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 А2.3 «Удовлетворенность деятельностью государственных и муниципальных органов уполномоченных на выдачу разрешений на строительство» </a:t>
                      </a:r>
                      <a:endParaRPr lang="ru-RU" sz="12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4,65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2,22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endParaRPr lang="ru-RU" sz="2800" b="1" kern="1200" dirty="0" smtClean="0">
                        <a:solidFill>
                          <a:srgbClr val="92D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2800" b="1" kern="1200" dirty="0" smtClean="0">
                          <a:solidFill>
                            <a:srgbClr val="92D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 (С)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800" b="1" kern="1200" dirty="0" smtClean="0">
                        <a:solidFill>
                          <a:srgbClr val="67F0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67F0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3568" y="4821162"/>
            <a:ext cx="7920880" cy="123933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lnSpc>
                <a:spcPts val="1300"/>
              </a:lnSpc>
            </a:pP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Архитектура – искусство расходовать пространство</a:t>
            </a:r>
            <a:endParaRPr lang="ru-RU" sz="14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2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3358"/>
              </p:ext>
            </p:extLst>
          </p:nvPr>
        </p:nvGraphicFramePr>
        <p:xfrm>
          <a:off x="272866" y="687066"/>
          <a:ext cx="8568953" cy="3828895"/>
        </p:xfrm>
        <a:graphic>
          <a:graphicData uri="http://schemas.openxmlformats.org/drawingml/2006/table">
            <a:tbl>
              <a:tblPr firstRow="1" bandRow="1"/>
              <a:tblGrid>
                <a:gridCol w="1452365"/>
                <a:gridCol w="508328"/>
                <a:gridCol w="1495691"/>
                <a:gridCol w="5112569"/>
              </a:tblGrid>
              <a:tr h="403368">
                <a:tc rowSpan="1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200"/>
                        </a:lnSpc>
                      </a:pPr>
                      <a:endParaRPr lang="ru-RU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СТАТИСТИКА</a:t>
                      </a:r>
                      <a:r>
                        <a:rPr lang="ru-RU" sz="12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DOING BUSINESS</a:t>
                      </a:r>
                      <a:r>
                        <a:rPr lang="ru-RU" sz="12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2018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ПОЛУЧЕНИЕ РАЗРЕШЕНИЯ НА СТРОИТЕЛЬСТВО 2018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ru-RU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РОССИЯ</a:t>
                      </a: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- 115 </a:t>
                      </a:r>
                      <a:r>
                        <a:rPr lang="ru-RU" sz="12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место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50200">
                <a:tc vMerge="1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ru-RU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Новая Зеландия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1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endParaRPr lang="ru-RU" sz="800" b="1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0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Сингапур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Дания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Южная Корея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Гонконг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США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Великобритания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Норвегия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Грузия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Швеция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dirty="0" smtClean="0">
                          <a:solidFill>
                            <a:srgbClr val="67F0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35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dirty="0" smtClean="0">
                          <a:solidFill>
                            <a:srgbClr val="67F0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Россия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0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190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r>
                        <a:rPr lang="ru-RU" sz="14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Сомали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3127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endParaRPr lang="ru-RU" sz="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ts val="1200"/>
                        </a:lnSpc>
                      </a:pP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71697" y="206427"/>
            <a:ext cx="8272303" cy="27709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39552" y="154682"/>
            <a:ext cx="7772400" cy="380579"/>
          </a:xfrm>
        </p:spPr>
        <p:txBody>
          <a:bodyPr>
            <a:normAutofit/>
          </a:bodyPr>
          <a:lstStyle/>
          <a:p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ВЕДЕНИЕ БИЗНЕСА 2018 – </a:t>
            </a:r>
            <a:r>
              <a:rPr lang="en-US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rgbClr val="1F497D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Doing business 2018</a:t>
            </a:r>
            <a:endParaRPr lang="ru-RU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1" t="22223" r="22832" b="14596"/>
          <a:stretch/>
        </p:blipFill>
        <p:spPr bwMode="auto">
          <a:xfrm>
            <a:off x="3924133" y="1148743"/>
            <a:ext cx="4785847" cy="326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04" t="47331" r="66414" b="36046"/>
          <a:stretch/>
        </p:blipFill>
        <p:spPr bwMode="auto">
          <a:xfrm>
            <a:off x="488890" y="906660"/>
            <a:ext cx="1080120" cy="140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862209" y="2424695"/>
            <a:ext cx="2455055" cy="95629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28447" y="2424695"/>
            <a:ext cx="897347" cy="9562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0766" y="4717689"/>
            <a:ext cx="8856984" cy="32638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Архитектор – тот, кто знает разницу между тем, что можно сделать, </a:t>
            </a:r>
            <a:endParaRPr lang="en-US" sz="1400" b="1" i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 </a:t>
            </a:r>
            <a:r>
              <a:rPr lang="ru-RU" sz="1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тем, что следует сделать</a:t>
            </a:r>
          </a:p>
        </p:txBody>
      </p:sp>
    </p:spTree>
    <p:extLst>
      <p:ext uri="{BB962C8B-B14F-4D97-AF65-F5344CB8AC3E}">
        <p14:creationId xmlns:p14="http://schemas.microsoft.com/office/powerpoint/2010/main" val="414747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484" y="339502"/>
            <a:ext cx="8928992" cy="543891"/>
          </a:xfrm>
        </p:spPr>
        <p:txBody>
          <a:bodyPr>
            <a:noAutofit/>
          </a:bodyPr>
          <a:lstStyle/>
          <a:p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Показатель А2. Получение разрешения на строительство </a:t>
            </a:r>
            <a:b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3175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национального рейтинга инвестиционной привлекательности регионов РФ</a:t>
            </a:r>
            <a:endParaRPr lang="ru-RU" sz="1600" b="1" cap="all" dirty="0">
              <a:ln w="3175" cmpd="sng">
                <a:solidFill>
                  <a:prstClr val="black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300408"/>
              </p:ext>
            </p:extLst>
          </p:nvPr>
        </p:nvGraphicFramePr>
        <p:xfrm>
          <a:off x="611559" y="1203598"/>
          <a:ext cx="7992889" cy="3240359"/>
        </p:xfrm>
        <a:graphic>
          <a:graphicData uri="http://schemas.openxmlformats.org/drawingml/2006/table">
            <a:tbl>
              <a:tblPr firstRow="1" bandRow="1"/>
              <a:tblGrid>
                <a:gridCol w="2592288"/>
                <a:gridCol w="1512168"/>
                <a:gridCol w="1440160"/>
                <a:gridCol w="1368152"/>
                <a:gridCol w="1080121"/>
              </a:tblGrid>
              <a:tr h="8786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показателя Национального рейтинга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(многоквартирный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жилой дом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от  4-х  этажей)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КР</a:t>
                      </a:r>
                      <a:r>
                        <a:rPr lang="en-US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факт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2016	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КР</a:t>
                      </a:r>
                      <a:r>
                        <a:rPr lang="en-US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факт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rgbClr val="67F030"/>
                          </a:solidFill>
                          <a:latin typeface="+mn-lt"/>
                          <a:ea typeface="+mn-ea"/>
                          <a:cs typeface="+mn-cs"/>
                        </a:rPr>
                        <a:t>КР</a:t>
                      </a:r>
                      <a:r>
                        <a:rPr lang="en-US" sz="1200" b="0" kern="1200" dirty="0" smtClean="0">
                          <a:solidFill>
                            <a:srgbClr val="67F030"/>
                          </a:solidFill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rgbClr val="67F030"/>
                          </a:solidFill>
                          <a:latin typeface="+mn-lt"/>
                          <a:ea typeface="+mn-ea"/>
                          <a:cs typeface="+mn-cs"/>
                        </a:rPr>
                        <a:t>факт</a:t>
                      </a:r>
                      <a:r>
                        <a:rPr lang="ru-RU" sz="1200" b="0" kern="1200" baseline="0" dirty="0" smtClean="0">
                          <a:solidFill>
                            <a:srgbClr val="67F030"/>
                          </a:solidFill>
                          <a:latin typeface="+mn-lt"/>
                          <a:ea typeface="+mn-ea"/>
                          <a:cs typeface="+mn-cs"/>
                        </a:rPr>
                        <a:t> (за 2017)</a:t>
                      </a:r>
                      <a:endParaRPr lang="ru-RU" sz="1200" b="0" kern="1200" dirty="0" smtClean="0">
                        <a:solidFill>
                          <a:srgbClr val="67F03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rgbClr val="67F030"/>
                          </a:solidFill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rgbClr val="67F030"/>
                          </a:solidFill>
                          <a:latin typeface="+mn-lt"/>
                          <a:ea typeface="+mn-ea"/>
                          <a:cs typeface="+mn-cs"/>
                        </a:rPr>
                        <a:t>(МЭФ 2018)</a:t>
                      </a:r>
                      <a:endParaRPr lang="ru-RU" sz="1200" b="0" kern="1200" dirty="0">
                        <a:solidFill>
                          <a:srgbClr val="67F03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КР</a:t>
                      </a:r>
                      <a:r>
                        <a:rPr lang="en-US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план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ru-RU" sz="1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2740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 А2.1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«Среднее время получения разрешений на строительство»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2800" b="1" kern="1200" dirty="0" smtClean="0">
                        <a:solidFill>
                          <a:srgbClr val="67F0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800" b="1" kern="1200" dirty="0" smtClean="0">
                          <a:solidFill>
                            <a:srgbClr val="67F0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  <a:endParaRPr lang="ru-RU" sz="2800" b="1" kern="1200" dirty="0">
                        <a:solidFill>
                          <a:srgbClr val="67F0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  <a:endParaRPr lang="ru-RU" sz="2800" b="1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6521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 А2.2 </a:t>
                      </a: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«Среднее количество процедур, необходимых для получения разрешений на строительство»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2800" b="1" kern="1200" dirty="0" smtClean="0">
                        <a:solidFill>
                          <a:srgbClr val="67F0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800" b="1" kern="1200" dirty="0" smtClean="0">
                          <a:solidFill>
                            <a:srgbClr val="67F0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2800" b="1" kern="1200" dirty="0">
                        <a:solidFill>
                          <a:srgbClr val="67F0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2800" b="1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69102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муниципальных образований с утвержденными документами ГП и ПЗЗ  (100%)</a:t>
                      </a:r>
                      <a:endParaRPr lang="ru-RU" sz="12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2800" b="1" kern="1200" dirty="0" smtClean="0">
                        <a:solidFill>
                          <a:srgbClr val="67F0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800" b="1" kern="1200" dirty="0" smtClean="0">
                          <a:solidFill>
                            <a:srgbClr val="67F0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2800" b="1" kern="1200" dirty="0">
                        <a:solidFill>
                          <a:srgbClr val="67F0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2800" b="1" kern="120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800" b="1" kern="120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2800" b="1" kern="12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36340" y="4587974"/>
            <a:ext cx="8352928" cy="36004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1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 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Произведения </a:t>
            </a:r>
            <a:r>
              <a:rPr lang="ru-RU" sz="1400" b="1" i="1" dirty="0">
                <a:ln w="50800"/>
                <a:solidFill>
                  <a:schemeClr val="bg1">
                    <a:shade val="50000"/>
                  </a:schemeClr>
                </a:solidFill>
              </a:rPr>
              <a:t>строительного искусства неколебимо стоят на берегу исторического потока жизни, но </a:t>
            </a:r>
            <a:r>
              <a:rPr lang="ru-RU" sz="1400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увлекаемы им</a:t>
            </a:r>
          </a:p>
        </p:txBody>
      </p:sp>
    </p:spTree>
    <p:extLst>
      <p:ext uri="{BB962C8B-B14F-4D97-AF65-F5344CB8AC3E}">
        <p14:creationId xmlns:p14="http://schemas.microsoft.com/office/powerpoint/2010/main" val="139878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11730</TotalTime>
  <Words>1736</Words>
  <Application>Microsoft Office PowerPoint</Application>
  <PresentationFormat>Экран (16:9)</PresentationFormat>
  <Paragraphs>557</Paragraphs>
  <Slides>23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О  доступности  информации  в  сфере градостроительной  деятельности  на территории  Магаданской  области</vt:lpstr>
      <vt:lpstr>Презентация PowerPoint</vt:lpstr>
      <vt:lpstr>ДИНАМИКА  ВНЕДРЕНИЯ  ЦЕЛЕВЫХ  МОДЕЛЕЙ                                                               Российская   федерация                     (Region-ID  февраль 2018) </vt:lpstr>
      <vt:lpstr>Презентация PowerPoint</vt:lpstr>
      <vt:lpstr>Презентация PowerPoint</vt:lpstr>
      <vt:lpstr>Презентация PowerPoint</vt:lpstr>
      <vt:lpstr>Статистика  национального  рейтинга-2017   по  показателю А2 </vt:lpstr>
      <vt:lpstr>ВЕДЕНИЕ БИЗНЕСА 2018 – Doing business 2018</vt:lpstr>
      <vt:lpstr>Показатель А2. Получение разрешения на строительство  национального рейтинга инвестиционной привлекательности регионов РФ</vt:lpstr>
      <vt:lpstr>Получение разрешения на строительство эталонного объекта капитального строительства жилого/ нежилого назначения  01.10.2017</vt:lpstr>
      <vt:lpstr>Презентация PowerPoint</vt:lpstr>
      <vt:lpstr>обеспечение  разработки  проектов  генеральных  планов  и  правил  землепользования  и застройки                                       городских  округов  Магаданской  области                     I-II  кв.2018</vt:lpstr>
      <vt:lpstr>Презентация PowerPoint</vt:lpstr>
      <vt:lpstr>Презентация PowerPoint</vt:lpstr>
      <vt:lpstr>Презентация PowerPoint</vt:lpstr>
      <vt:lpstr>Калькулятор процедур в сфере строительства</vt:lpstr>
      <vt:lpstr>Калькулятор процедур в сфере строительства </vt:lpstr>
      <vt:lpstr>Презентация PowerPoint</vt:lpstr>
      <vt:lpstr>Получение государственной/муниципальной услуги  В  СФЕРЕ  ГРАДОСТРОИТЕЛЬНОЙ ДЕЯТЕЛЬНОСТИ внедрение  модельных/типовых регламентов  государственных/муниципальных   услуг</vt:lpstr>
      <vt:lpstr>Популяризация получения услуг В СФЕРЕ ГРАДОСТРОИТЕЛЬНОЙ ДЕЯТЕЛЬНОСТИ,  В т.ч.   в   электронном виде  и  МФЦ</vt:lpstr>
      <vt:lpstr>ПРИОРИТЕТЫ Внедрения Государственных/муниципальных УСЛУГ В ЭЛЕКТРОННОМ ВИДЕ В  СФЕРЕ  ГРАДОСТРОИТЕЛЬНОЙ ДЕЯТЕЛЬНОСТИ внедрение  модельных/типовых  регламентов  государственных/муниципальных   услуг</vt:lpstr>
      <vt:lpstr>Презентация PowerPoint</vt:lpstr>
      <vt:lpstr>МЫ ПОМОЖЕМ  ЛЮБОМУ ИНВЕСТОРУ!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Симкина Наталья Владимировна</dc:creator>
  <cp:lastModifiedBy>3</cp:lastModifiedBy>
  <cp:revision>522</cp:revision>
  <dcterms:created xsi:type="dcterms:W3CDTF">2017-06-27T22:23:38Z</dcterms:created>
  <dcterms:modified xsi:type="dcterms:W3CDTF">2018-03-23T05:36:30Z</dcterms:modified>
</cp:coreProperties>
</file>