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85" r:id="rId3"/>
    <p:sldMasterId id="2147483712" r:id="rId4"/>
  </p:sldMasterIdLst>
  <p:notesMasterIdLst>
    <p:notesMasterId r:id="rId21"/>
  </p:notesMasterIdLst>
  <p:sldIdLst>
    <p:sldId id="364" r:id="rId5"/>
    <p:sldId id="363" r:id="rId6"/>
    <p:sldId id="365" r:id="rId7"/>
    <p:sldId id="313" r:id="rId8"/>
    <p:sldId id="366" r:id="rId9"/>
    <p:sldId id="317" r:id="rId10"/>
    <p:sldId id="367" r:id="rId11"/>
    <p:sldId id="347" r:id="rId12"/>
    <p:sldId id="370" r:id="rId13"/>
    <p:sldId id="368" r:id="rId14"/>
    <p:sldId id="369" r:id="rId15"/>
    <p:sldId id="385" r:id="rId16"/>
    <p:sldId id="383" r:id="rId17"/>
    <p:sldId id="382" r:id="rId18"/>
    <p:sldId id="381" r:id="rId19"/>
    <p:sldId id="375" r:id="rId2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66CC"/>
    <a:srgbClr val="0033CC"/>
    <a:srgbClr val="FF0066"/>
    <a:srgbClr val="FF3300"/>
    <a:srgbClr val="FF9900"/>
    <a:srgbClr val="FF7C80"/>
    <a:srgbClr val="FFCCFF"/>
    <a:srgbClr val="9933FF"/>
    <a:srgbClr val="1E8D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92" autoAdjust="0"/>
  </p:normalViewPr>
  <p:slideViewPr>
    <p:cSldViewPr>
      <p:cViewPr>
        <p:scale>
          <a:sx n="130" d="100"/>
          <a:sy n="130" d="100"/>
        </p:scale>
        <p:origin x="990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A11A1-6A97-4B01-9662-4C17A9B3FD17}" type="datetimeFigureOut">
              <a:rPr lang="ru-RU" smtClean="0"/>
              <a:t>28.07.2018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B0ABE-1B89-4CE1-85E7-7F677E16B09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6945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екстовая стран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4" y="195486"/>
            <a:ext cx="8136904" cy="64807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4" y="1005576"/>
            <a:ext cx="8136904" cy="361840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None/>
              <a:defRPr sz="1400" b="0"/>
            </a:lvl1pPr>
            <a:lvl2pPr marL="628650" indent="-171450">
              <a:spcBef>
                <a:spcPts val="300"/>
              </a:spcBef>
              <a:buFont typeface="Arial" pitchFamily="34" charset="0"/>
              <a:buChar char="•"/>
              <a:defRPr sz="1200"/>
            </a:lvl2pPr>
            <a:lvl3pPr>
              <a:spcBef>
                <a:spcPts val="300"/>
              </a:spcBef>
              <a:defRPr sz="1000"/>
            </a:lvl3pPr>
            <a:lvl4pPr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1779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4" y="195486"/>
            <a:ext cx="8136904" cy="64807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4" y="1005576"/>
            <a:ext cx="8136904" cy="361840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None/>
              <a:defRPr sz="1400" b="0"/>
            </a:lvl1pPr>
            <a:lvl2pPr marL="628650" indent="-171450">
              <a:spcBef>
                <a:spcPts val="300"/>
              </a:spcBef>
              <a:buFont typeface="Arial" pitchFamily="34" charset="0"/>
              <a:buChar char="•"/>
              <a:defRPr sz="1200"/>
            </a:lvl2pPr>
            <a:lvl3pPr>
              <a:spcBef>
                <a:spcPts val="300"/>
              </a:spcBef>
              <a:defRPr sz="1000"/>
            </a:lvl3pPr>
            <a:lvl4pPr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9045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85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BB6599-BB50-48A7-A9AD-312AF86B48AB}" type="datetime1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28.07.2018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85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85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D62070-4FB2-4402-ADA7-C0F98F9E5BC3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405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60936-29D3-4C88-B727-1234CD5CD7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26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36079-E881-4CC8-83AE-FE90C2F39A7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136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69937-16A3-48DE-AA23-DFF433AEA1E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16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6605E-2698-43C9-8CF3-502FE5EEAC7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309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8E1E0-D333-4EF1-BD70-DDBA7B6EF8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89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335F4-96FF-4A9A-88ED-C1AE1617DC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55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445F2-8942-4839-9CA0-03A8BB6D1AE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44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29204-3489-4A35-B605-2D1D24491B7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64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екстовая страниц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4" y="195486"/>
            <a:ext cx="8136904" cy="64807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4" y="1005576"/>
            <a:ext cx="8136904" cy="361840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None/>
              <a:defRPr sz="1400" b="0"/>
            </a:lvl1pPr>
            <a:lvl2pPr marL="628650" indent="-171450">
              <a:spcBef>
                <a:spcPts val="300"/>
              </a:spcBef>
              <a:buFont typeface="Arial" pitchFamily="34" charset="0"/>
              <a:buChar char="•"/>
              <a:defRPr sz="1200"/>
            </a:lvl2pPr>
            <a:lvl3pPr>
              <a:spcBef>
                <a:spcPts val="300"/>
              </a:spcBef>
              <a:defRPr sz="1000"/>
            </a:lvl3pPr>
            <a:lvl4pPr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14127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4E12B-0D77-4EBE-9753-4874BC24236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331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4CAB7-C071-4C55-9955-E6BA9DE9C5A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86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5E7E3-B4F9-4251-87DF-1769D07F5F3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88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2953945"/>
            <a:ext cx="4038600" cy="16406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9E25A-3C4C-499F-96DB-03AFB11FE58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9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C2D1D-6982-4D88-94B4-B9947FD199F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14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bg>
      <p:bgPr>
        <a:gradFill>
          <a:gsLst>
            <a:gs pos="0">
              <a:schemeClr val="accent5">
                <a:lumMod val="50000"/>
              </a:schemeClr>
            </a:gs>
            <a:gs pos="100000">
              <a:schemeClr val="accent6">
                <a:lumMod val="5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948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F217B-289B-489E-8AFC-4FE9B30594B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071EF-39FE-4A2D-8A6B-255DADE18F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9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F217B-289B-489E-8AFC-4FE9B30594B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071EF-39FE-4A2D-8A6B-255DADE18F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5676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F217B-289B-489E-8AFC-4FE9B30594B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071EF-39FE-4A2D-8A6B-255DADE18F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81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F217B-289B-489E-8AFC-4FE9B30594B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071EF-39FE-4A2D-8A6B-255DADE18F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25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ая страница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539554" y="1005576"/>
            <a:ext cx="3816424" cy="361840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None/>
              <a:defRPr sz="1400" b="0"/>
            </a:lvl1pPr>
            <a:lvl2pPr marL="628650" indent="-171450">
              <a:spcBef>
                <a:spcPts val="300"/>
              </a:spcBef>
              <a:buFont typeface="Arial" pitchFamily="34" charset="0"/>
              <a:buChar char="•"/>
              <a:defRPr sz="1200"/>
            </a:lvl2pPr>
            <a:lvl3pPr marL="1143000" indent="-228600">
              <a:spcBef>
                <a:spcPts val="300"/>
              </a:spcBef>
              <a:buFont typeface="Arial" pitchFamily="34" charset="0"/>
              <a:buChar char="•"/>
              <a:defRPr sz="1000"/>
            </a:lvl3pPr>
            <a:lvl4pPr marL="1600200" indent="-228600">
              <a:buFont typeface="Arial" pitchFamily="34" charset="0"/>
              <a:buChar char="•"/>
              <a:defRPr sz="8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2" name="Объект 2"/>
          <p:cNvSpPr>
            <a:spLocks noGrp="1"/>
          </p:cNvSpPr>
          <p:nvPr>
            <p:ph idx="13"/>
          </p:nvPr>
        </p:nvSpPr>
        <p:spPr>
          <a:xfrm>
            <a:off x="4499992" y="1005576"/>
            <a:ext cx="4176464" cy="361840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FontTx/>
              <a:buNone/>
              <a:defRPr sz="1400" b="0"/>
            </a:lvl1pPr>
            <a:lvl2pPr marL="628650" indent="-171450">
              <a:spcBef>
                <a:spcPts val="300"/>
              </a:spcBef>
              <a:buFont typeface="Arial" pitchFamily="34" charset="0"/>
              <a:buChar char="•"/>
              <a:defRPr sz="1200"/>
            </a:lvl2pPr>
            <a:lvl3pPr>
              <a:spcBef>
                <a:spcPts val="300"/>
              </a:spcBef>
              <a:defRPr sz="10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9554" y="195486"/>
            <a:ext cx="8136904" cy="64807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90151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F217B-289B-489E-8AFC-4FE9B30594B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071EF-39FE-4A2D-8A6B-255DADE18F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96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F217B-289B-489E-8AFC-4FE9B30594B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071EF-39FE-4A2D-8A6B-255DADE18F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196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F217B-289B-489E-8AFC-4FE9B30594B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071EF-39FE-4A2D-8A6B-255DADE18F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4287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F217B-289B-489E-8AFC-4FE9B30594B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071EF-39FE-4A2D-8A6B-255DADE18F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546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F217B-289B-489E-8AFC-4FE9B30594B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071EF-39FE-4A2D-8A6B-255DADE18F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7388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F217B-289B-489E-8AFC-4FE9B30594B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071EF-39FE-4A2D-8A6B-255DADE18F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210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F217B-289B-489E-8AFC-4FE9B30594B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071EF-39FE-4A2D-8A6B-255DADE18F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41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4" y="195486"/>
            <a:ext cx="8136904" cy="64807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4" y="1005576"/>
            <a:ext cx="8136904" cy="361840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None/>
              <a:defRPr sz="1400" b="0"/>
            </a:lvl1pPr>
            <a:lvl2pPr marL="628650" indent="-171450">
              <a:spcBef>
                <a:spcPts val="300"/>
              </a:spcBef>
              <a:buFont typeface="Arial" pitchFamily="34" charset="0"/>
              <a:buChar char="•"/>
              <a:defRPr sz="1200"/>
            </a:lvl2pPr>
            <a:lvl3pPr>
              <a:spcBef>
                <a:spcPts val="300"/>
              </a:spcBef>
              <a:defRPr sz="1000"/>
            </a:lvl3pPr>
            <a:lvl4pPr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79855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82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C77B12-0F46-43C5-B656-7036727FEE79}" type="datetime1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28.07.2018</a:t>
            </a:fld>
            <a:endParaRPr lang="ru-RU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82"/>
            <a:ext cx="28956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82"/>
            <a:ext cx="2133600" cy="27384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244598-3B5B-4144-92EB-98AD61B5711F}" type="slidenum">
              <a:rPr lang="ru-RU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853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екстовая стран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4" y="195486"/>
            <a:ext cx="8136904" cy="64807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4" y="1005576"/>
            <a:ext cx="8136904" cy="361840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None/>
              <a:defRPr sz="1400" b="0"/>
            </a:lvl1pPr>
            <a:lvl2pPr marL="628650" indent="-171450">
              <a:spcBef>
                <a:spcPts val="300"/>
              </a:spcBef>
              <a:buFont typeface="Arial" pitchFamily="34" charset="0"/>
              <a:buChar char="•"/>
              <a:defRPr sz="1200"/>
            </a:lvl2pPr>
            <a:lvl3pPr>
              <a:spcBef>
                <a:spcPts val="300"/>
              </a:spcBef>
              <a:defRPr sz="1000"/>
            </a:lvl3pPr>
            <a:lvl4pPr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4399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екстовая страниц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4" y="195486"/>
            <a:ext cx="8136904" cy="64807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4" y="1005576"/>
            <a:ext cx="8136904" cy="361840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None/>
              <a:defRPr sz="1400" b="0"/>
            </a:lvl1pPr>
            <a:lvl2pPr marL="628650" indent="-171450">
              <a:spcBef>
                <a:spcPts val="300"/>
              </a:spcBef>
              <a:buFont typeface="Arial" pitchFamily="34" charset="0"/>
              <a:buChar char="•"/>
              <a:defRPr sz="1200"/>
            </a:lvl2pPr>
            <a:lvl3pPr>
              <a:spcBef>
                <a:spcPts val="300"/>
              </a:spcBef>
              <a:defRPr sz="1000"/>
            </a:lvl3pPr>
            <a:lvl4pPr>
              <a:defRPr sz="14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24026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ая страница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539554" y="1005576"/>
            <a:ext cx="3816424" cy="361840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None/>
              <a:defRPr sz="1400" b="0"/>
            </a:lvl1pPr>
            <a:lvl2pPr marL="628650" indent="-171450">
              <a:spcBef>
                <a:spcPts val="300"/>
              </a:spcBef>
              <a:buFont typeface="Arial" pitchFamily="34" charset="0"/>
              <a:buChar char="•"/>
              <a:defRPr sz="1200"/>
            </a:lvl2pPr>
            <a:lvl3pPr marL="1143000" indent="-228600">
              <a:spcBef>
                <a:spcPts val="300"/>
              </a:spcBef>
              <a:buFont typeface="Arial" pitchFamily="34" charset="0"/>
              <a:buChar char="•"/>
              <a:defRPr sz="1000"/>
            </a:lvl3pPr>
            <a:lvl4pPr marL="1600200" indent="-228600">
              <a:buFont typeface="Arial" pitchFamily="34" charset="0"/>
              <a:buChar char="•"/>
              <a:defRPr sz="8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12" name="Объект 2"/>
          <p:cNvSpPr>
            <a:spLocks noGrp="1"/>
          </p:cNvSpPr>
          <p:nvPr>
            <p:ph idx="13"/>
          </p:nvPr>
        </p:nvSpPr>
        <p:spPr>
          <a:xfrm>
            <a:off x="4499992" y="1005576"/>
            <a:ext cx="4176464" cy="361840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FontTx/>
              <a:buNone/>
              <a:defRPr sz="1400" b="0"/>
            </a:lvl1pPr>
            <a:lvl2pPr marL="628650" indent="-171450">
              <a:spcBef>
                <a:spcPts val="300"/>
              </a:spcBef>
              <a:buFont typeface="Arial" pitchFamily="34" charset="0"/>
              <a:buChar char="•"/>
              <a:defRPr sz="1200"/>
            </a:lvl2pPr>
            <a:lvl3pPr>
              <a:spcBef>
                <a:spcPts val="300"/>
              </a:spcBef>
              <a:defRPr sz="10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39554" y="195486"/>
            <a:ext cx="8136904" cy="64807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2215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539559" y="1005582"/>
            <a:ext cx="8145661" cy="37366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None/>
              <a:defRPr sz="1400" b="0"/>
            </a:lvl1pPr>
          </a:lstStyle>
          <a:p>
            <a:pPr lvl="0"/>
            <a:endParaRPr lang="ru-RU" noProof="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4" y="195486"/>
            <a:ext cx="8136904" cy="64807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8455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11"/>
          <p:cNvSpPr txBox="1">
            <a:spLocks noChangeArrowheads="1"/>
          </p:cNvSpPr>
          <p:nvPr/>
        </p:nvSpPr>
        <p:spPr bwMode="auto">
          <a:xfrm>
            <a:off x="8305811" y="4786313"/>
            <a:ext cx="442913" cy="952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8628628E-FAF2-4B56-BE3C-B3B53664DAB2}" type="slidenum">
              <a:rPr lang="ru-RU" sz="1200" smtClean="0">
                <a:solidFill>
                  <a:srgbClr val="7F7F7F"/>
                </a:solidFill>
                <a:latin typeface="Arial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 smtClean="0">
              <a:solidFill>
                <a:srgbClr val="7F7F7F"/>
              </a:solidFill>
              <a:latin typeface="Arial"/>
              <a:cs typeface="Arial" charset="0"/>
            </a:endParaRPr>
          </a:p>
        </p:txBody>
      </p:sp>
      <p:pic>
        <p:nvPicPr>
          <p:cNvPr id="307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6" t="59528" r="18913" b="3267"/>
          <a:stretch>
            <a:fillRect/>
          </a:stretch>
        </p:blipFill>
        <p:spPr bwMode="auto">
          <a:xfrm>
            <a:off x="395295" y="4731567"/>
            <a:ext cx="2217737" cy="1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539763" y="951310"/>
            <a:ext cx="83534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67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11"/>
          <p:cNvSpPr txBox="1">
            <a:spLocks noChangeArrowheads="1"/>
          </p:cNvSpPr>
          <p:nvPr/>
        </p:nvSpPr>
        <p:spPr bwMode="auto">
          <a:xfrm>
            <a:off x="8305801" y="4786313"/>
            <a:ext cx="442546" cy="952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849B031C-10AB-4272-B11A-F926D300A934}" type="slidenum">
              <a:rPr lang="ru-RU" sz="1200" smtClean="0">
                <a:solidFill>
                  <a:srgbClr val="7F7F7F"/>
                </a:solidFill>
                <a:latin typeface="Arial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 smtClean="0">
              <a:solidFill>
                <a:srgbClr val="7F7F7F"/>
              </a:solidFill>
              <a:latin typeface="Arial"/>
              <a:cs typeface="Arial" charset="0"/>
            </a:endParaRPr>
          </a:p>
        </p:txBody>
      </p:sp>
      <p:pic>
        <p:nvPicPr>
          <p:cNvPr id="3075" name="Рисунок 4"/>
          <p:cNvPicPr>
            <a:picLocks noChangeAspect="1"/>
          </p:cNvPicPr>
          <p:nvPr/>
        </p:nvPicPr>
        <p:blipFill>
          <a:blip r:embed="rId9" cstate="print"/>
          <a:srcRect l="21626" t="59528" r="18913" b="3267"/>
          <a:stretch>
            <a:fillRect/>
          </a:stretch>
        </p:blipFill>
        <p:spPr bwMode="auto">
          <a:xfrm>
            <a:off x="395668" y="4731564"/>
            <a:ext cx="2217127" cy="1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523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DD9A82-48EB-4293-AD7D-DEF97438E2C1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56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F217B-289B-489E-8AFC-4FE9B30594B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28.07.2018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071EF-39FE-4A2D-8A6B-255DADE18F4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98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9.png"/><Relationship Id="rId7" Type="http://schemas.openxmlformats.org/officeDocument/2006/relationships/image" Target="../media/image3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1CD06166-8D96-4C9D-8C9A-09D69B09EFF0" descr="A47CC1A7-F8FC-41D3-9862-1A13BE9B7FE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50" y="0"/>
            <a:ext cx="91625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5" t="6724" r="13589" b="14644"/>
          <a:stretch/>
        </p:blipFill>
        <p:spPr bwMode="auto">
          <a:xfrm>
            <a:off x="1763688" y="3147814"/>
            <a:ext cx="2088232" cy="154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38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2682D460-31C2-48C4-B7D5-55524AC1DAC3" descr="24A1CABE-A057-456A-BF49-55031B9940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0" t="22694" r="32732" b="20781"/>
          <a:stretch/>
        </p:blipFill>
        <p:spPr bwMode="auto">
          <a:xfrm>
            <a:off x="4023493" y="1932762"/>
            <a:ext cx="1097014" cy="86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606612" y="1105598"/>
            <a:ext cx="6925828" cy="22057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ru-RU" sz="900" cap="all" dirty="0" smtClean="0">
                <a:ln w="0"/>
                <a:solidFill>
                  <a:schemeClr val="bg1"/>
                </a:solidFill>
                <a:cs typeface="Times New Roman" panose="02020603050405020304" pitchFamily="18" charset="0"/>
              </a:rPr>
              <a:t>экспериментальная  площадка  внедрения новых  технологий  строительства  жилья  на  севере</a:t>
            </a:r>
            <a:endParaRPr lang="ru-RU" sz="900" cap="all" dirty="0">
              <a:ln w="0"/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 descr="http://lp.tbs.ru/img/hous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3651870"/>
            <a:ext cx="1512168" cy="98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16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D938F295-44B6-495C-BB9C-A72FAFF60B88" descr="6343F0D1-BA06-477E-BEF6-6A3AC3341F1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9" descr="https://oknasmart.ru/wp-content/uploads/2011/12/233_23c37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35846"/>
            <a:ext cx="1368152" cy="120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606616" y="1127043"/>
            <a:ext cx="6840761" cy="22057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ru-RU" sz="900" cap="all" dirty="0" smtClean="0">
                <a:ln w="0"/>
                <a:solidFill>
                  <a:schemeClr val="bg1"/>
                </a:solidFill>
                <a:cs typeface="Times New Roman" panose="02020603050405020304" pitchFamily="18" charset="0"/>
              </a:rPr>
              <a:t>Экспериментальная  площадка  внедрения  новых технологий строительства жилья на севере</a:t>
            </a:r>
            <a:endParaRPr lang="ru-RU" sz="900" cap="all" dirty="0">
              <a:ln w="0"/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876058" y="1414205"/>
            <a:ext cx="1571117" cy="2808312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ts val="800"/>
              </a:lnSpc>
            </a:pPr>
            <a:r>
              <a:rPr lang="ru-RU" sz="700" kern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Автономный</a:t>
            </a:r>
          </a:p>
          <a:p>
            <a:pPr algn="ctr">
              <a:lnSpc>
                <a:spcPts val="800"/>
              </a:lnSpc>
            </a:pPr>
            <a:r>
              <a:rPr lang="ru-RU" sz="700" kern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00" kern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модуль </a:t>
            </a:r>
          </a:p>
          <a:p>
            <a:pPr algn="ctr">
              <a:lnSpc>
                <a:spcPts val="800"/>
              </a:lnSpc>
            </a:pPr>
            <a:r>
              <a:rPr lang="ru-RU" sz="700" kern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строительства </a:t>
            </a:r>
            <a:endParaRPr lang="ru-RU" sz="700" kern="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800"/>
              </a:lnSpc>
            </a:pPr>
            <a:r>
              <a:rPr lang="ru-RU" sz="700" kern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700" kern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малоосвоенных </a:t>
            </a:r>
            <a:r>
              <a:rPr lang="ru-RU" sz="700" kern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территориях.</a:t>
            </a:r>
          </a:p>
          <a:p>
            <a:pPr algn="ctr">
              <a:lnSpc>
                <a:spcPts val="800"/>
              </a:lnSpc>
            </a:pPr>
            <a:r>
              <a:rPr lang="ru-RU" sz="700" kern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электроэнергия (теплоснабжение от электрических тепловых модульных узлов в домах),</a:t>
            </a:r>
          </a:p>
          <a:p>
            <a:pPr algn="ctr">
              <a:lnSpc>
                <a:spcPts val="800"/>
              </a:lnSpc>
            </a:pPr>
            <a:r>
              <a:rPr lang="ru-RU" sz="700" kern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 </a:t>
            </a:r>
            <a:r>
              <a:rPr lang="ru-RU" sz="700" kern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магическим словосочетанием </a:t>
            </a:r>
            <a:endParaRPr lang="ru-RU" sz="700" kern="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800"/>
              </a:lnSpc>
            </a:pPr>
            <a:r>
              <a:rPr lang="ru-RU" sz="700" kern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00" kern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«дом по-норвежски» </a:t>
            </a:r>
            <a:r>
              <a:rPr lang="ru-RU" sz="700" kern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>
              <a:lnSpc>
                <a:spcPts val="800"/>
              </a:lnSpc>
            </a:pPr>
            <a:r>
              <a:rPr lang="ru-RU" sz="700" kern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возможность  </a:t>
            </a:r>
            <a:r>
              <a:rPr lang="ru-RU" sz="700" kern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жить </a:t>
            </a:r>
            <a:endParaRPr lang="ru-RU" sz="700" kern="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800"/>
              </a:lnSpc>
            </a:pPr>
            <a:r>
              <a:rPr lang="ru-RU" sz="700" kern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700" kern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своём собственном </a:t>
            </a:r>
            <a:r>
              <a:rPr lang="ru-RU" sz="700" kern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доме </a:t>
            </a:r>
          </a:p>
          <a:p>
            <a:pPr algn="ctr">
              <a:lnSpc>
                <a:spcPts val="800"/>
              </a:lnSpc>
            </a:pPr>
            <a:r>
              <a:rPr lang="ru-RU" sz="700" kern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700" kern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максимальном </a:t>
            </a:r>
            <a:r>
              <a:rPr lang="ru-RU" sz="700" kern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единении </a:t>
            </a:r>
          </a:p>
          <a:p>
            <a:pPr algn="ctr">
              <a:lnSpc>
                <a:spcPts val="800"/>
              </a:lnSpc>
            </a:pPr>
            <a:r>
              <a:rPr lang="ru-RU" sz="700" kern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700" kern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природой, но обладать всеми </a:t>
            </a:r>
            <a:r>
              <a:rPr lang="ru-RU" sz="700" kern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благами цивилизации</a:t>
            </a:r>
            <a:r>
              <a:rPr lang="ru-RU" sz="700" kern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ts val="800"/>
              </a:lnSpc>
            </a:pPr>
            <a:r>
              <a:rPr lang="ru-RU" sz="700" kern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Выгода такого подхода </a:t>
            </a:r>
            <a:endParaRPr lang="ru-RU" sz="700" kern="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800"/>
              </a:lnSpc>
            </a:pPr>
            <a:r>
              <a:rPr lang="ru-RU" sz="700" kern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700" kern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домостроению очевидна –</a:t>
            </a:r>
          </a:p>
          <a:p>
            <a:pPr algn="ctr">
              <a:lnSpc>
                <a:spcPts val="800"/>
              </a:lnSpc>
            </a:pPr>
            <a:r>
              <a:rPr lang="ru-RU" sz="700" kern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требуется строительство огромных ТЭЦ и подведение коммунальных сетей.</a:t>
            </a:r>
          </a:p>
          <a:p>
            <a:pPr algn="ctr">
              <a:lnSpc>
                <a:spcPts val="800"/>
              </a:lnSpc>
            </a:pPr>
            <a:r>
              <a:rPr lang="ru-RU" sz="700" kern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Резервная  идея пассивного жилого дома </a:t>
            </a:r>
            <a:endParaRPr lang="ru-RU" sz="700" kern="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800"/>
              </a:lnSpc>
            </a:pPr>
            <a:r>
              <a:rPr lang="ru-RU" sz="700" kern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использование </a:t>
            </a:r>
            <a:r>
              <a:rPr lang="ru-RU" sz="700" kern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биоресурсов системы  солнечной и ветровой энергии. </a:t>
            </a:r>
          </a:p>
        </p:txBody>
      </p:sp>
      <p:pic>
        <p:nvPicPr>
          <p:cNvPr id="1029" name="Picture 5" descr="C:\Users\3\AppData\Local\Microsoft\Windows\Temporary Internet Files\Content.Outlook\PJGLO2CO\20180726_1526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41" t="5026" r="43108" b="3125"/>
          <a:stretch/>
        </p:blipFill>
        <p:spPr bwMode="auto">
          <a:xfrm rot="5400000">
            <a:off x="1891396" y="3258008"/>
            <a:ext cx="118474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29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подложка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52424"/>
            <a:ext cx="8568952" cy="4523582"/>
          </a:xfrm>
          <a:prstGeom prst="rect">
            <a:avLst/>
          </a:prstGeom>
        </p:spPr>
      </p:pic>
      <p:pic>
        <p:nvPicPr>
          <p:cNvPr id="21" name="D938F295-44B6-495C-BB9C-A72FAFF60B88" descr="6343F0D1-BA06-477E-BEF6-6A3AC3341F1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t="8148" r="3854" b="78889"/>
          <a:stretch/>
        </p:blipFill>
        <p:spPr bwMode="auto">
          <a:xfrm>
            <a:off x="1631631" y="419100"/>
            <a:ext cx="7159944" cy="66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631631" y="1389729"/>
            <a:ext cx="45719" cy="161407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</a:pPr>
            <a:endParaRPr lang="ru-RU" sz="900" cap="all" dirty="0">
              <a:ln w="0"/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r="1006" b="2895"/>
          <a:stretch/>
        </p:blipFill>
        <p:spPr bwMode="auto">
          <a:xfrm>
            <a:off x="1684907" y="1364271"/>
            <a:ext cx="5047337" cy="333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6732240" y="1371595"/>
            <a:ext cx="1800200" cy="3326790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Эффективный поселок</a:t>
            </a:r>
          </a:p>
          <a:p>
            <a:pPr marL="0" marR="0" lvl="0" indent="0" algn="ctr" defTabSz="91440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Мы привыкли, что речь обычно идет об энергоэффективных домах. </a:t>
            </a:r>
          </a:p>
          <a:p>
            <a:pPr marL="0" marR="0" lvl="0" indent="0" algn="ctr" defTabSz="91440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В рамках реновации территории поселка Транспортный будет построен целый энергоэффективный поселок по типу «умный город», обеспеченный электроэнергией, и полностью обеспечивающий себя резервными видами энергии.</a:t>
            </a:r>
          </a:p>
          <a:p>
            <a:pPr marL="0" marR="0" lvl="0" indent="0" algn="ctr" defTabSz="91440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В рамках эксперимента планируется оснастить энергоэффективный поселок солнечными панелями, которые будут размещены на крышах жилых и общественных зданий. Кроме того, планируется установить вертикальные ветрогенераторы.</a:t>
            </a:r>
          </a:p>
          <a:p>
            <a:pPr marL="0" marR="0" lvl="0" indent="0" algn="ctr" defTabSz="91440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Поселок станет первым в своем роде абсолютно самодостаточным населенным пунктом Магаданской области   в плане обеспечения жителей всеми необходимыми ресурсами.</a:t>
            </a:r>
          </a:p>
          <a:p>
            <a:pPr marL="0" marR="0" lvl="0" indent="0" algn="ctr" defTabSz="91440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Планируемая площадь суперпоселка составляет 40 га, а жилой район будет построен на площадке между двумя сопками с небольшим ручьем Тюкюль-Юрях, который после очистки и берегоукрепления  русла будет  романтичной набережной в зоне отдыха.</a:t>
            </a:r>
          </a:p>
          <a:p>
            <a:pPr marL="0" marR="0" lvl="0" indent="0" algn="ctr" defTabSz="91440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При благоустройстве территории предусмотрено использование эко-материалов.</a:t>
            </a:r>
          </a:p>
          <a:p>
            <a:pPr marL="0" marR="0" lvl="0" indent="0" algn="ctr" defTabSz="914400" eaLnBrk="1" fontAlgn="auto" latinLnBrk="0" hangingPunct="1">
              <a:lnSpc>
                <a:spcPts val="7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0" cap="none" spc="0" normalizeH="0" baseline="0" noProof="0" dirty="0" smtClean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В окруженном поясом активного рельефа, рекой и  лесным фондом, в «умном поселке» сможет жить  2000 жителей.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606612" y="1105598"/>
            <a:ext cx="6925828" cy="22057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ru-RU" sz="900" cap="all" dirty="0" smtClean="0">
                <a:ln w="0"/>
                <a:solidFill>
                  <a:schemeClr val="bg1"/>
                </a:solidFill>
                <a:cs typeface="Times New Roman" panose="02020603050405020304" pitchFamily="18" charset="0"/>
              </a:rPr>
              <a:t>экспериментальная  площадка  внедрения новых  технологий  строительства  жилья  на  севере</a:t>
            </a:r>
            <a:endParaRPr lang="ru-RU" sz="900" cap="all" dirty="0">
              <a:ln w="0"/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9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подложка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52424"/>
            <a:ext cx="8568952" cy="4523582"/>
          </a:xfrm>
          <a:prstGeom prst="rect">
            <a:avLst/>
          </a:prstGeom>
        </p:spPr>
      </p:pic>
      <p:pic>
        <p:nvPicPr>
          <p:cNvPr id="21" name="D938F295-44B6-495C-BB9C-A72FAFF60B88" descr="6343F0D1-BA06-477E-BEF6-6A3AC3341F1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t="8148" r="3854" b="78889"/>
          <a:stretch/>
        </p:blipFill>
        <p:spPr bwMode="auto">
          <a:xfrm>
            <a:off x="1631631" y="419100"/>
            <a:ext cx="7159944" cy="66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619674" y="1127043"/>
            <a:ext cx="6840761" cy="22057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900" cap="all" dirty="0">
                <a:ln w="0"/>
                <a:solidFill>
                  <a:prstClr val="white"/>
                </a:solidFill>
                <a:cs typeface="Times New Roman" panose="02020603050405020304" pitchFamily="18" charset="0"/>
              </a:rPr>
              <a:t>Предварительные технико-экономические показатели, план мероприятий реализации проекта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631631" y="1389729"/>
            <a:ext cx="45719" cy="161407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</a:pPr>
            <a:endParaRPr lang="ru-RU" sz="900" cap="all" dirty="0">
              <a:ln w="0"/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19674" y="1375038"/>
            <a:ext cx="6840761" cy="477054"/>
          </a:xfrm>
          <a:prstGeom prst="rect">
            <a:avLst/>
          </a:prstGeom>
          <a:solidFill>
            <a:srgbClr val="003399"/>
          </a:solidFill>
        </p:spPr>
        <p:txBody>
          <a:bodyPr wrap="square">
            <a:spAutoFit/>
          </a:bodyPr>
          <a:lstStyle/>
          <a:p>
            <a:pPr indent="450215" algn="ctr">
              <a:lnSpc>
                <a:spcPts val="1000"/>
              </a:lnSpc>
            </a:pPr>
            <a:r>
              <a:rPr lang="ru-RU" sz="900" cap="all" dirty="0">
                <a:ln w="0"/>
                <a:solidFill>
                  <a:prstClr val="white"/>
                </a:solidFill>
                <a:cs typeface="Times New Roman" panose="02020603050405020304" pitchFamily="18" charset="0"/>
              </a:rPr>
              <a:t>СТРУКТУРА ЗАТРАТ </a:t>
            </a:r>
          </a:p>
          <a:p>
            <a:pPr indent="450215" algn="ctr">
              <a:lnSpc>
                <a:spcPts val="1000"/>
              </a:lnSpc>
            </a:pPr>
            <a:r>
              <a:rPr lang="ru-RU" sz="900" cap="all" dirty="0">
                <a:ln w="0"/>
                <a:solidFill>
                  <a:prstClr val="white"/>
                </a:solidFill>
                <a:cs typeface="Times New Roman" panose="02020603050405020304" pitchFamily="18" charset="0"/>
              </a:rPr>
              <a:t>на  реализацию  общих  мероприятий   </a:t>
            </a:r>
            <a:r>
              <a:rPr lang="ru-RU" sz="900" cap="all" dirty="0" smtClean="0">
                <a:ln w="0"/>
                <a:solidFill>
                  <a:prstClr val="white"/>
                </a:solidFill>
                <a:cs typeface="Times New Roman" panose="02020603050405020304" pitchFamily="18" charset="0"/>
              </a:rPr>
              <a:t>по  </a:t>
            </a:r>
            <a:r>
              <a:rPr lang="ru-RU" sz="900" cap="all" dirty="0">
                <a:ln w="0"/>
                <a:solidFill>
                  <a:prstClr val="white"/>
                </a:solidFill>
                <a:cs typeface="Times New Roman" panose="02020603050405020304" pitchFamily="18" charset="0"/>
              </a:rPr>
              <a:t>реновации территории  п. </a:t>
            </a:r>
            <a:r>
              <a:rPr lang="ru-RU" sz="900" cap="all" dirty="0" smtClean="0">
                <a:ln w="0"/>
                <a:solidFill>
                  <a:prstClr val="white"/>
                </a:solidFill>
                <a:cs typeface="Times New Roman" panose="02020603050405020304" pitchFamily="18" charset="0"/>
              </a:rPr>
              <a:t>Транспортный</a:t>
            </a:r>
          </a:p>
          <a:p>
            <a:pPr indent="450215" algn="ctr">
              <a:lnSpc>
                <a:spcPts val="1000"/>
              </a:lnSpc>
            </a:pPr>
            <a:r>
              <a:rPr lang="ru-RU" sz="900" cap="all" dirty="0" smtClean="0">
                <a:ln w="0"/>
                <a:solidFill>
                  <a:prstClr val="white"/>
                </a:solidFill>
                <a:cs typeface="Times New Roman" panose="02020603050405020304" pitchFamily="18" charset="0"/>
              </a:rPr>
              <a:t>площадка №1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33826"/>
            <a:ext cx="6764614" cy="282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7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подложка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52424"/>
            <a:ext cx="8568952" cy="4523582"/>
          </a:xfrm>
          <a:prstGeom prst="rect">
            <a:avLst/>
          </a:prstGeom>
        </p:spPr>
      </p:pic>
      <p:pic>
        <p:nvPicPr>
          <p:cNvPr id="21" name="D938F295-44B6-495C-BB9C-A72FAFF60B88" descr="6343F0D1-BA06-477E-BEF6-6A3AC3341F1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t="8148" r="3854" b="78889"/>
          <a:stretch/>
        </p:blipFill>
        <p:spPr bwMode="auto">
          <a:xfrm>
            <a:off x="1631631" y="419100"/>
            <a:ext cx="7159944" cy="66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619674" y="1127043"/>
            <a:ext cx="6840761" cy="22057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900" cap="all" dirty="0">
                <a:ln w="0"/>
                <a:solidFill>
                  <a:prstClr val="white"/>
                </a:solidFill>
                <a:cs typeface="Times New Roman" panose="02020603050405020304" pitchFamily="18" charset="0"/>
              </a:rPr>
              <a:t>Предварительные технико-экономические показатели, план мероприятий реализации проекта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631631" y="1389729"/>
            <a:ext cx="45719" cy="161407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</a:pPr>
            <a:endParaRPr lang="ru-RU" sz="900" cap="all" dirty="0">
              <a:ln w="0"/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3" y="1852092"/>
            <a:ext cx="6768751" cy="280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619674" y="1375038"/>
            <a:ext cx="6840761" cy="477054"/>
          </a:xfrm>
          <a:prstGeom prst="rect">
            <a:avLst/>
          </a:prstGeom>
          <a:solidFill>
            <a:srgbClr val="003399"/>
          </a:solidFill>
        </p:spPr>
        <p:txBody>
          <a:bodyPr wrap="square">
            <a:spAutoFit/>
          </a:bodyPr>
          <a:lstStyle/>
          <a:p>
            <a:pPr indent="450215" algn="ctr">
              <a:lnSpc>
                <a:spcPts val="1000"/>
              </a:lnSpc>
              <a:spcAft>
                <a:spcPts val="0"/>
              </a:spcAft>
            </a:pPr>
            <a:r>
              <a:rPr lang="ru-RU" sz="900" cap="all" dirty="0">
                <a:ln w="0"/>
                <a:solidFill>
                  <a:schemeClr val="bg1"/>
                </a:solidFill>
                <a:cs typeface="Times New Roman" panose="02020603050405020304" pitchFamily="18" charset="0"/>
              </a:rPr>
              <a:t>СТРУКТУРА ЗАТРАТ </a:t>
            </a:r>
          </a:p>
          <a:p>
            <a:pPr indent="450215" algn="ctr">
              <a:lnSpc>
                <a:spcPts val="1000"/>
              </a:lnSpc>
              <a:spcAft>
                <a:spcPts val="0"/>
              </a:spcAft>
            </a:pPr>
            <a:r>
              <a:rPr lang="ru-RU" sz="900" cap="all" dirty="0">
                <a:ln w="0"/>
                <a:solidFill>
                  <a:schemeClr val="bg1"/>
                </a:solidFill>
                <a:cs typeface="Times New Roman" panose="02020603050405020304" pitchFamily="18" charset="0"/>
              </a:rPr>
              <a:t>на  реализацию  общих  мероприятий   </a:t>
            </a:r>
            <a:r>
              <a:rPr lang="ru-RU" sz="900" cap="all" dirty="0" smtClean="0">
                <a:ln w="0"/>
                <a:solidFill>
                  <a:schemeClr val="bg1"/>
                </a:solidFill>
                <a:cs typeface="Times New Roman" panose="02020603050405020304" pitchFamily="18" charset="0"/>
              </a:rPr>
              <a:t>по  </a:t>
            </a:r>
            <a:r>
              <a:rPr lang="ru-RU" sz="900" cap="all" dirty="0">
                <a:ln w="0"/>
                <a:solidFill>
                  <a:schemeClr val="bg1"/>
                </a:solidFill>
                <a:cs typeface="Times New Roman" panose="02020603050405020304" pitchFamily="18" charset="0"/>
              </a:rPr>
              <a:t>реновации территории  п. </a:t>
            </a:r>
            <a:r>
              <a:rPr lang="ru-RU" sz="900" cap="all" dirty="0" smtClean="0">
                <a:ln w="0"/>
                <a:solidFill>
                  <a:schemeClr val="bg1"/>
                </a:solidFill>
                <a:cs typeface="Times New Roman" panose="02020603050405020304" pitchFamily="18" charset="0"/>
              </a:rPr>
              <a:t>Транспортный</a:t>
            </a:r>
          </a:p>
          <a:p>
            <a:pPr indent="450215" algn="ctr">
              <a:lnSpc>
                <a:spcPts val="1000"/>
              </a:lnSpc>
              <a:spcAft>
                <a:spcPts val="0"/>
              </a:spcAft>
            </a:pPr>
            <a:r>
              <a:rPr lang="ru-RU" sz="900" cap="all" dirty="0" smtClean="0">
                <a:ln w="0"/>
                <a:solidFill>
                  <a:schemeClr val="bg1"/>
                </a:solidFill>
                <a:cs typeface="Times New Roman" panose="02020603050405020304" pitchFamily="18" charset="0"/>
              </a:rPr>
              <a:t>площадка №2</a:t>
            </a:r>
          </a:p>
        </p:txBody>
      </p:sp>
    </p:spTree>
    <p:extLst>
      <p:ext uri="{BB962C8B-B14F-4D97-AF65-F5344CB8AC3E}">
        <p14:creationId xmlns:p14="http://schemas.microsoft.com/office/powerpoint/2010/main" val="64366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подложка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52424"/>
            <a:ext cx="8568952" cy="4523582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7616"/>
            <a:ext cx="280831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7616"/>
            <a:ext cx="388843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https://communal-control.ru/upload/i/833_f1f83e67e1028603343666aba26616c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95889"/>
            <a:ext cx="2808312" cy="84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D938F295-44B6-495C-BB9C-A72FAFF60B88" descr="6343F0D1-BA06-477E-BEF6-6A3AC3341F1D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t="8148" r="3854" b="78889"/>
          <a:stretch/>
        </p:blipFill>
        <p:spPr bwMode="auto">
          <a:xfrm>
            <a:off x="1631631" y="419100"/>
            <a:ext cx="7159944" cy="66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619674" y="1127043"/>
            <a:ext cx="6840761" cy="22057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ru-RU" sz="900" cap="all" dirty="0">
                <a:ln w="0"/>
                <a:solidFill>
                  <a:schemeClr val="bg1"/>
                </a:solidFill>
                <a:cs typeface="Times New Roman" panose="02020603050405020304" pitchFamily="18" charset="0"/>
              </a:rPr>
              <a:t>Предварительные технико-экономические показатели, план мероприятий реализации проекта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631631" y="1389729"/>
            <a:ext cx="45719" cy="161407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endParaRPr lang="ru-RU" sz="900" cap="all" dirty="0">
              <a:ln w="0"/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50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1CD06166-8D96-4C9D-8C9A-09D69B09EFF0" descr="A47CC1A7-F8FC-41D3-9862-1A13BE9B7FE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50" y="0"/>
            <a:ext cx="91625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03648" y="4688447"/>
            <a:ext cx="7057702" cy="130805"/>
          </a:xfrm>
          <a:prstGeom prst="rect">
            <a:avLst/>
          </a:prstGeom>
          <a:solidFill>
            <a:srgbClr val="003399"/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56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1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6701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26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78347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34018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189688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45356" algn="l" defTabSz="91133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auto">
              <a:lnSpc>
                <a:spcPts val="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" b="1" kern="0" dirty="0" smtClean="0">
                <a:solidFill>
                  <a:schemeClr val="bg1"/>
                </a:solidFill>
              </a:rPr>
              <a:t>ДОВГАНЬ НАТАЛЬЯ ЮРИЕВНА                 УПРАВЛЕНИЕ АРХИТЕКТУРЫ  И ГРАДОСТРОИТЕЛЬСТВА МАГАДАНСКОЙ ОБЛАСТИ                </a:t>
            </a:r>
            <a:r>
              <a:rPr lang="ru-RU" sz="400" kern="0" dirty="0" smtClean="0">
                <a:solidFill>
                  <a:schemeClr val="bg1"/>
                </a:solidFill>
              </a:rPr>
              <a:t>685000    г.  Магадан, ул. Портовая, 8, тел/факс 8(4132) 62-71-70,  тел. 8(4132) 62-94-40 , </a:t>
            </a:r>
            <a:r>
              <a:rPr lang="en-US" sz="400" kern="0" dirty="0" smtClean="0">
                <a:solidFill>
                  <a:schemeClr val="bg1"/>
                </a:solidFill>
              </a:rPr>
              <a:t>e-mail: archmagreg@49gov.ru</a:t>
            </a:r>
            <a:r>
              <a:rPr lang="ru-RU" sz="400" kern="0" dirty="0" smtClean="0">
                <a:solidFill>
                  <a:schemeClr val="bg1"/>
                </a:solidFill>
              </a:rPr>
              <a:t>,   </a:t>
            </a:r>
            <a:r>
              <a:rPr lang="en-US" sz="400" kern="0" dirty="0" smtClean="0">
                <a:solidFill>
                  <a:schemeClr val="bg1"/>
                </a:solidFill>
              </a:rPr>
              <a:t>DovganNU@49gov.ru</a:t>
            </a:r>
            <a:endParaRPr lang="ru-RU" sz="400" kern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62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0161F5F6-4813-47C0-B25F-498247C9F313" descr="BD38AFC6-C19A-4DF5-BD2A-FFB89C559FC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28"/>
            <a:ext cx="9144000" cy="514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83" t="14431" r="50754" b="4975"/>
          <a:stretch/>
        </p:blipFill>
        <p:spPr bwMode="auto">
          <a:xfrm>
            <a:off x="1691680" y="1347616"/>
            <a:ext cx="2304256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98" t="14431" r="12818" b="4975"/>
          <a:stretch/>
        </p:blipFill>
        <p:spPr bwMode="auto">
          <a:xfrm>
            <a:off x="4074668" y="1347616"/>
            <a:ext cx="2297532" cy="331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146675" y="1635646"/>
            <a:ext cx="2153517" cy="432048"/>
          </a:xfrm>
          <a:prstGeom prst="roundRect">
            <a:avLst/>
          </a:prstGeom>
          <a:noFill/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06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535E3440-5FA9-474E-BAE3-0CE5DE69F517" descr="21110810-88A6-42A1-B335-2B30C38B50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" y="0"/>
            <a:ext cx="916223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4" r="10121"/>
          <a:stretch/>
        </p:blipFill>
        <p:spPr bwMode="auto">
          <a:xfrm>
            <a:off x="1696949" y="2499742"/>
            <a:ext cx="1465407" cy="1071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96919" y="2499742"/>
            <a:ext cx="45719" cy="214417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</a:pPr>
            <a:endParaRPr lang="ru-RU" sz="900" cap="all" dirty="0" smtClean="0">
              <a:ln w="0"/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</a:pPr>
            <a:endParaRPr lang="ru-RU" sz="900" cap="all" dirty="0">
              <a:ln w="0"/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</a:pPr>
            <a:endParaRPr lang="ru-RU" sz="900" cap="all" dirty="0" smtClean="0">
              <a:ln w="0"/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</a:pPr>
            <a:endParaRPr lang="ru-RU" sz="900" cap="all" dirty="0">
              <a:ln w="0"/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</a:pPr>
            <a:endParaRPr lang="ru-RU" sz="900" cap="all" dirty="0" smtClean="0">
              <a:ln w="0"/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</a:pPr>
            <a:endParaRPr lang="ru-RU" sz="900" cap="all" dirty="0">
              <a:ln w="0"/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</a:pPr>
            <a:endParaRPr lang="ru-RU" sz="900" cap="all" dirty="0" smtClean="0">
              <a:ln w="0"/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</a:pPr>
            <a:endParaRPr lang="ru-RU" sz="900" cap="all" dirty="0">
              <a:ln w="0"/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</a:pPr>
            <a:endParaRPr lang="ru-RU" sz="900" cap="all" dirty="0" smtClean="0">
              <a:ln w="0"/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</a:pPr>
            <a:endParaRPr lang="ru-RU" sz="900" cap="all" dirty="0">
              <a:ln w="0"/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</a:pPr>
            <a:endParaRPr lang="ru-RU" sz="900" cap="all" dirty="0" smtClean="0">
              <a:ln w="0"/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</a:pPr>
            <a:endParaRPr lang="ru-RU" sz="900" cap="all" dirty="0">
              <a:ln w="0"/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</a:pPr>
            <a:endParaRPr lang="ru-RU" sz="900" cap="all" dirty="0" smtClean="0">
              <a:ln w="0"/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</a:pPr>
            <a:endParaRPr lang="ru-RU" sz="900" cap="all" dirty="0">
              <a:ln w="0"/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</a:pPr>
            <a:endParaRPr lang="ru-RU" sz="900" cap="all" dirty="0" smtClean="0">
              <a:ln w="0"/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</a:pPr>
            <a:endParaRPr lang="ru-RU" sz="900" cap="all" dirty="0">
              <a:ln w="0"/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219"/>
          <a:stretch/>
        </p:blipFill>
        <p:spPr bwMode="auto">
          <a:xfrm>
            <a:off x="1696949" y="3579862"/>
            <a:ext cx="1479329" cy="1032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99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32C182A8-95DE-4BA9-9BA9-758219A270AC" descr="94063D8A-C5CD-445D-BEB9-F48E0911C4B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38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7B0530B6-3296-41CC-A247-3D5DB1866CC5" descr="464AF1DB-5444-46D2-A6E5-C012B7E3D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" y="-12769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4" y="4402952"/>
            <a:ext cx="2304253" cy="206018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ru-RU" sz="600" cap="all" dirty="0" smtClean="0">
                <a:ln w="0"/>
                <a:solidFill>
                  <a:schemeClr val="bg1"/>
                </a:solidFill>
                <a:cs typeface="Times New Roman" panose="02020603050405020304" pitchFamily="18" charset="0"/>
              </a:rPr>
              <a:t>Численность населения – 4,2 тыс. человек</a:t>
            </a:r>
            <a:endParaRPr lang="ru-RU" sz="600" cap="all" dirty="0">
              <a:ln w="0"/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16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CFCE327D-BB3C-44FA-92D1-A669DE019922" descr="0003252B-AAE9-48DD-B8C9-06FB3F16EEF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4" y="0"/>
            <a:ext cx="914737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19" t="13752" r="54815" b="15035"/>
          <a:stretch/>
        </p:blipFill>
        <p:spPr bwMode="auto">
          <a:xfrm>
            <a:off x="1683034" y="1923678"/>
            <a:ext cx="188339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>
            <a:off x="2195736" y="1851670"/>
            <a:ext cx="864096" cy="129614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8"/>
          <p:cNvSpPr>
            <a:spLocks noChangeArrowheads="1"/>
          </p:cNvSpPr>
          <p:nvPr/>
        </p:nvSpPr>
        <p:spPr bwMode="auto">
          <a:xfrm rot="1774528">
            <a:off x="3419482" y="2677365"/>
            <a:ext cx="1400483" cy="36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ts val="500"/>
              </a:lnSpc>
            </a:pPr>
            <a:r>
              <a:rPr lang="ru-RU" sz="500" b="1" i="1" kern="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автомобильная дорога </a:t>
            </a:r>
          </a:p>
          <a:p>
            <a:pPr algn="ctr">
              <a:lnSpc>
                <a:spcPts val="500"/>
              </a:lnSpc>
            </a:pPr>
            <a:r>
              <a:rPr lang="ru-RU" sz="500" b="1" i="1" kern="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«Палатка-Кулу-</a:t>
            </a:r>
            <a:r>
              <a:rPr lang="ru-RU" sz="500" b="1" i="1" kern="0" dirty="0" err="1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Нексикан</a:t>
            </a:r>
            <a:r>
              <a:rPr lang="ru-RU" sz="500" b="1" i="1" kern="0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83034" y="4033672"/>
            <a:ext cx="1961438" cy="19492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lnSpc>
                <a:spcPts val="800"/>
              </a:lnSpc>
              <a:spcAft>
                <a:spcPts val="0"/>
              </a:spcAft>
            </a:pPr>
            <a:r>
              <a:rPr lang="ru-RU" sz="600" cap="all" dirty="0" smtClean="0">
                <a:ln w="0"/>
                <a:solidFill>
                  <a:schemeClr val="bg1"/>
                </a:solidFill>
                <a:cs typeface="Times New Roman" panose="02020603050405020304" pitchFamily="18" charset="0"/>
              </a:rPr>
              <a:t>    Численность населения – 99 человек</a:t>
            </a:r>
            <a:endParaRPr lang="ru-RU" sz="600" cap="all" dirty="0">
              <a:ln w="0"/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49" name="Прямая со стрелкой 48"/>
          <p:cNvCxnSpPr/>
          <p:nvPr/>
        </p:nvCxnSpPr>
        <p:spPr>
          <a:xfrm flipV="1">
            <a:off x="1846361" y="3367107"/>
            <a:ext cx="0" cy="954597"/>
          </a:xfrm>
          <a:prstGeom prst="straightConnector1">
            <a:avLst/>
          </a:prstGeom>
          <a:ln w="19050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3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0DBD5387-7C5F-44F3-B2E5-3F0AB909EDF0" descr="ACE07011-CB99-4539-A594-2EA5A953D89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26" y="-30770"/>
            <a:ext cx="9165926" cy="517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77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FDF2998E-2662-4FD1-AF52-E16F15A875E2" descr="7715FE37-82D4-40DE-A553-987B85429CB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16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5F054125-CA49-4D69-BD47-439A6D783FD4" descr="B9C73698-FF3D-433F-A184-68BB1594B4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4427984" y="1419622"/>
            <a:ext cx="1008112" cy="1296144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ts val="700"/>
              </a:lnSpc>
              <a:spcAft>
                <a:spcPts val="300"/>
              </a:spcAft>
            </a:pPr>
            <a:r>
              <a:rPr lang="ru-RU" sz="600" kern="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Вывод:</a:t>
            </a:r>
          </a:p>
          <a:p>
            <a:pPr algn="ctr">
              <a:lnSpc>
                <a:spcPts val="700"/>
              </a:lnSpc>
              <a:spcAft>
                <a:spcPts val="400"/>
              </a:spcAft>
            </a:pPr>
            <a:r>
              <a:rPr lang="ru-RU" sz="600" kern="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Оптимально конструктивный тип здания  –  каркас</a:t>
            </a:r>
          </a:p>
          <a:p>
            <a:pPr algn="ctr">
              <a:lnSpc>
                <a:spcPts val="700"/>
              </a:lnSpc>
              <a:spcAft>
                <a:spcPts val="400"/>
              </a:spcAft>
            </a:pPr>
            <a:r>
              <a:rPr lang="ru-RU" sz="600" kern="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Оптимальный материал каркаса  – бетон/сталь/дерево</a:t>
            </a:r>
          </a:p>
          <a:p>
            <a:pPr algn="ctr">
              <a:lnSpc>
                <a:spcPts val="700"/>
              </a:lnSpc>
              <a:spcAft>
                <a:spcPts val="400"/>
              </a:spcAft>
            </a:pPr>
            <a:r>
              <a:rPr lang="ru-RU" sz="600" kern="0" dirty="0" smtClean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Оптимальный материал ОК – легкий бетон/дерево/ минеральный утеплитель</a:t>
            </a:r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003243"/>
              </p:ext>
            </p:extLst>
          </p:nvPr>
        </p:nvGraphicFramePr>
        <p:xfrm>
          <a:off x="4427984" y="2698325"/>
          <a:ext cx="1008112" cy="20656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008112"/>
              </a:tblGrid>
              <a:tr h="32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kern="0" dirty="0" smtClean="0">
                          <a:solidFill>
                            <a:schemeClr val="bg1"/>
                          </a:solidFill>
                        </a:rPr>
                        <a:t>Характеристики площадки строительства</a:t>
                      </a:r>
                      <a:endParaRPr lang="ru-RU" sz="600" b="0" kern="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3399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>
                        <a:lnSpc>
                          <a:spcPts val="600"/>
                        </a:lnSpc>
                      </a:pPr>
                      <a:r>
                        <a:rPr lang="ru-RU" sz="600" kern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Сейсмика </a:t>
                      </a:r>
                      <a:r>
                        <a:rPr lang="ru-RU" sz="600" kern="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600" kern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(ОРС-97) </a:t>
                      </a:r>
                      <a:r>
                        <a:rPr lang="ru-RU" sz="600" kern="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600" kern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7-9 баллов</a:t>
                      </a:r>
                      <a:endParaRPr lang="en-US" sz="600" b="0" kern="0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Ветровые нагрузки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32-40кг/м2</a:t>
                      </a:r>
                      <a:r>
                        <a:rPr lang="en-US" sz="600" kern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600" kern="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600" kern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(III-V)</a:t>
                      </a:r>
                      <a:endParaRPr lang="ru-RU" sz="600" kern="0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ts val="600"/>
                        </a:lnSpc>
                      </a:pPr>
                      <a:r>
                        <a:rPr lang="ru-RU" sz="600" kern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Снеговые нагрузки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район </a:t>
                      </a:r>
                      <a:r>
                        <a:rPr lang="en-US" sz="600" kern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IV (V)</a:t>
                      </a:r>
                      <a:endParaRPr lang="ru-RU" sz="600" kern="0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71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Количество солнечных дней (частичная облачность) </a:t>
                      </a:r>
                      <a:r>
                        <a:rPr lang="ru-RU" sz="600" kern="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ru-RU" sz="600" kern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201.2</a:t>
                      </a:r>
                      <a:endParaRPr lang="en-US" sz="600" kern="0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ts val="600"/>
                        </a:lnSpc>
                      </a:pPr>
                      <a:r>
                        <a:rPr lang="ru-RU" sz="600" kern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Максимальная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средняя  </a:t>
                      </a:r>
                      <a:r>
                        <a:rPr lang="en-US" sz="600" kern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t0 </a:t>
                      </a:r>
                      <a:r>
                        <a:rPr lang="ru-RU" sz="600" kern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</a:t>
                      </a:r>
                      <a:r>
                        <a:rPr lang="ru-RU" sz="600" kern="0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sz="600" kern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600" kern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20</a:t>
                      </a:r>
                      <a:r>
                        <a:rPr lang="ru-RU" sz="600" kern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(28)</a:t>
                      </a:r>
                      <a:endParaRPr lang="en-US" sz="600" kern="0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5900">
                <a:tc>
                  <a:txBody>
                    <a:bodyPr/>
                    <a:lstStyle/>
                    <a:p>
                      <a:pPr algn="ctr">
                        <a:lnSpc>
                          <a:spcPts val="600"/>
                        </a:lnSpc>
                      </a:pPr>
                      <a:r>
                        <a:rPr lang="ru-RU" sz="600" kern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Минимальная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kern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средняя  </a:t>
                      </a:r>
                      <a:r>
                        <a:rPr lang="en-US" sz="600" kern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t0 </a:t>
                      </a:r>
                      <a:r>
                        <a:rPr lang="ru-RU" sz="600" kern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- 31 (40)</a:t>
                      </a:r>
                      <a:endParaRPr lang="en-US" sz="600" kern="0" dirty="0" smtClean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606616" y="1127043"/>
            <a:ext cx="6840761" cy="22057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  <a:spcAft>
                <a:spcPts val="0"/>
              </a:spcAft>
            </a:pPr>
            <a:r>
              <a:rPr lang="ru-RU" sz="900" cap="all" dirty="0" smtClean="0">
                <a:ln w="0"/>
                <a:solidFill>
                  <a:schemeClr val="bg1"/>
                </a:solidFill>
                <a:cs typeface="Times New Roman" panose="02020603050405020304" pitchFamily="18" charset="0"/>
              </a:rPr>
              <a:t>Экспериментальная  площадка  внедрения  новых  технологий  строительства  жилья  на  севере</a:t>
            </a:r>
            <a:endParaRPr lang="ru-RU" sz="900" cap="all" dirty="0">
              <a:ln w="0"/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42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Внутренние страницы 2">
  <a:themeElements>
    <a:clrScheme name="MEDRF">
      <a:dk1>
        <a:srgbClr val="000000"/>
      </a:dk1>
      <a:lt1>
        <a:srgbClr val="FFFFFF"/>
      </a:lt1>
      <a:dk2>
        <a:srgbClr val="0065BD"/>
      </a:dk2>
      <a:lt2>
        <a:srgbClr val="FFFFFF"/>
      </a:lt2>
      <a:accent1>
        <a:srgbClr val="D8D8D8"/>
      </a:accent1>
      <a:accent2>
        <a:srgbClr val="0065BD"/>
      </a:accent2>
      <a:accent3>
        <a:srgbClr val="00A1DE"/>
      </a:accent3>
      <a:accent4>
        <a:srgbClr val="009B48"/>
      </a:accent4>
      <a:accent5>
        <a:srgbClr val="FED100"/>
      </a:accent5>
      <a:accent6>
        <a:srgbClr val="D52B1E"/>
      </a:accent6>
      <a:hlink>
        <a:srgbClr val="0065BD"/>
      </a:hlink>
      <a:folHlink>
        <a:srgbClr val="D52B1E"/>
      </a:folHlink>
    </a:clrScheme>
    <a:fontScheme name="MEDR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нутренние страницы 2">
  <a:themeElements>
    <a:clrScheme name="MEDRF">
      <a:dk1>
        <a:srgbClr val="000000"/>
      </a:dk1>
      <a:lt1>
        <a:srgbClr val="FFFFFF"/>
      </a:lt1>
      <a:dk2>
        <a:srgbClr val="0065BD"/>
      </a:dk2>
      <a:lt2>
        <a:srgbClr val="FFFFFF"/>
      </a:lt2>
      <a:accent1>
        <a:srgbClr val="D8D8D8"/>
      </a:accent1>
      <a:accent2>
        <a:srgbClr val="0065BD"/>
      </a:accent2>
      <a:accent3>
        <a:srgbClr val="00A1DE"/>
      </a:accent3>
      <a:accent4>
        <a:srgbClr val="009B48"/>
      </a:accent4>
      <a:accent5>
        <a:srgbClr val="FED100"/>
      </a:accent5>
      <a:accent6>
        <a:srgbClr val="D52B1E"/>
      </a:accent6>
      <a:hlink>
        <a:srgbClr val="0065BD"/>
      </a:hlink>
      <a:folHlink>
        <a:srgbClr val="D52B1E"/>
      </a:folHlink>
    </a:clrScheme>
    <a:fontScheme name="MEDR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14143</TotalTime>
  <Words>446</Words>
  <Application>Microsoft Office PowerPoint</Application>
  <PresentationFormat>Экран (16:9)</PresentationFormat>
  <Paragraphs>71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2_Внутренние страницы 2</vt:lpstr>
      <vt:lpstr>1_Внутренние страницы 2</vt:lpstr>
      <vt:lpstr>Оформление по умолчанию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Константин</dc:creator>
  <cp:lastModifiedBy>3</cp:lastModifiedBy>
  <cp:revision>588</cp:revision>
  <dcterms:created xsi:type="dcterms:W3CDTF">2016-08-05T07:18:16Z</dcterms:created>
  <dcterms:modified xsi:type="dcterms:W3CDTF">2018-07-28T04:54:25Z</dcterms:modified>
</cp:coreProperties>
</file>