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1" r:id="rId2"/>
    <p:sldId id="329" r:id="rId3"/>
    <p:sldId id="328" r:id="rId4"/>
    <p:sldId id="327" r:id="rId5"/>
    <p:sldId id="351" r:id="rId6"/>
    <p:sldId id="285" r:id="rId7"/>
    <p:sldId id="352" r:id="rId8"/>
    <p:sldId id="339" r:id="rId9"/>
    <p:sldId id="288" r:id="rId10"/>
    <p:sldId id="334" r:id="rId11"/>
    <p:sldId id="353" r:id="rId12"/>
    <p:sldId id="350" r:id="rId13"/>
    <p:sldId id="332" r:id="rId14"/>
    <p:sldId id="345" r:id="rId15"/>
    <p:sldId id="348" r:id="rId16"/>
    <p:sldId id="305" r:id="rId17"/>
    <p:sldId id="294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8C6"/>
    <a:srgbClr val="88BDDE"/>
    <a:srgbClr val="66CCFF"/>
    <a:srgbClr val="000000"/>
    <a:srgbClr val="4C91C0"/>
    <a:srgbClr val="5275BA"/>
    <a:srgbClr val="47AAC5"/>
    <a:srgbClr val="67F030"/>
    <a:srgbClr val="FFFF99"/>
    <a:srgbClr val="2DA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4" autoAdjust="0"/>
    <p:restoredTop sz="94676" autoAdjust="0"/>
  </p:normalViewPr>
  <p:slideViewPr>
    <p:cSldViewPr>
      <p:cViewPr>
        <p:scale>
          <a:sx n="80" d="100"/>
          <a:sy n="80" d="100"/>
        </p:scale>
        <p:origin x="-240" y="-9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DFA4F-1D26-4954-A30A-828A7E3EDFBE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13E-D236-4FB2-9A07-F8A08005F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192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60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752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4032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32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32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1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1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390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572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19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32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19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857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1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132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897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5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5544E-8550-4BFC-9F24-2539998389A2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16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9.wdp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55.pn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12" Type="http://schemas.microsoft.com/office/2007/relationships/hdphoto" Target="../media/hdphoto23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10" Type="http://schemas.microsoft.com/office/2007/relationships/hdphoto" Target="../media/hdphoto22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66.jpeg"/><Relationship Id="rId18" Type="http://schemas.microsoft.com/office/2007/relationships/hdphoto" Target="../media/hdphoto29.wdp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microsoft.com/office/2007/relationships/hdphoto" Target="../media/hdphoto26.wdp"/><Relationship Id="rId4" Type="http://schemas.microsoft.com/office/2007/relationships/hdphoto" Target="../media/hdphoto24.wdp"/><Relationship Id="rId9" Type="http://schemas.openxmlformats.org/officeDocument/2006/relationships/image" Target="../media/image63.png"/><Relationship Id="rId14" Type="http://schemas.microsoft.com/office/2007/relationships/hdphoto" Target="../media/hdphoto2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18" Type="http://schemas.microsoft.com/office/2007/relationships/hdphoto" Target="../media/hdphoto37.wdp"/><Relationship Id="rId3" Type="http://schemas.microsoft.com/office/2007/relationships/hdphoto" Target="../media/hdphoto30.wdp"/><Relationship Id="rId7" Type="http://schemas.microsoft.com/office/2007/relationships/hdphoto" Target="../media/hdphoto32.wdp"/><Relationship Id="rId12" Type="http://schemas.openxmlformats.org/officeDocument/2006/relationships/image" Target="../media/image74.png"/><Relationship Id="rId17" Type="http://schemas.openxmlformats.org/officeDocument/2006/relationships/image" Target="../media/image77.png"/><Relationship Id="rId2" Type="http://schemas.openxmlformats.org/officeDocument/2006/relationships/image" Target="../media/image69.jpeg"/><Relationship Id="rId16" Type="http://schemas.microsoft.com/office/2007/relationships/hdphoto" Target="../media/hdphoto36.wdp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microsoft.com/office/2007/relationships/hdphoto" Target="../media/hdphoto34.wdp"/><Relationship Id="rId5" Type="http://schemas.microsoft.com/office/2007/relationships/hdphoto" Target="../media/hdphoto31.wdp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19" Type="http://schemas.openxmlformats.org/officeDocument/2006/relationships/image" Target="../media/image78.png"/><Relationship Id="rId4" Type="http://schemas.openxmlformats.org/officeDocument/2006/relationships/image" Target="../media/image70.png"/><Relationship Id="rId9" Type="http://schemas.microsoft.com/office/2007/relationships/hdphoto" Target="../media/hdphoto33.wdp"/><Relationship Id="rId14" Type="http://schemas.microsoft.com/office/2007/relationships/hdphoto" Target="../media/hdphoto3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jpeg"/><Relationship Id="rId7" Type="http://schemas.microsoft.com/office/2007/relationships/hdphoto" Target="../media/hdphoto3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jpeg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18" Type="http://schemas.openxmlformats.org/officeDocument/2006/relationships/image" Target="../media/image99.png"/><Relationship Id="rId26" Type="http://schemas.openxmlformats.org/officeDocument/2006/relationships/image" Target="../media/image103.png"/><Relationship Id="rId3" Type="http://schemas.openxmlformats.org/officeDocument/2006/relationships/image" Target="../media/image87.png"/><Relationship Id="rId21" Type="http://schemas.microsoft.com/office/2007/relationships/hdphoto" Target="../media/hdphoto43.wdp"/><Relationship Id="rId7" Type="http://schemas.openxmlformats.org/officeDocument/2006/relationships/image" Target="../media/image91.png"/><Relationship Id="rId12" Type="http://schemas.microsoft.com/office/2007/relationships/hdphoto" Target="../media/hdphoto39.wdp"/><Relationship Id="rId17" Type="http://schemas.microsoft.com/office/2007/relationships/hdphoto" Target="../media/hdphoto41.wdp"/><Relationship Id="rId25" Type="http://schemas.microsoft.com/office/2007/relationships/hdphoto" Target="../media/hdphoto45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8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24" Type="http://schemas.openxmlformats.org/officeDocument/2006/relationships/image" Target="../media/image102.png"/><Relationship Id="rId5" Type="http://schemas.openxmlformats.org/officeDocument/2006/relationships/image" Target="../media/image89.png"/><Relationship Id="rId15" Type="http://schemas.microsoft.com/office/2007/relationships/hdphoto" Target="../media/hdphoto40.wdp"/><Relationship Id="rId23" Type="http://schemas.microsoft.com/office/2007/relationships/hdphoto" Target="../media/hdphoto44.wdp"/><Relationship Id="rId10" Type="http://schemas.openxmlformats.org/officeDocument/2006/relationships/image" Target="../media/image94.png"/><Relationship Id="rId19" Type="http://schemas.microsoft.com/office/2007/relationships/hdphoto" Target="../media/hdphoto42.wdp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7.png"/><Relationship Id="rId22" Type="http://schemas.openxmlformats.org/officeDocument/2006/relationships/image" Target="../media/image101.png"/><Relationship Id="rId27" Type="http://schemas.microsoft.com/office/2007/relationships/hdphoto" Target="../media/hdphoto46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18" Type="http://schemas.openxmlformats.org/officeDocument/2006/relationships/image" Target="../media/image19.png"/><Relationship Id="rId26" Type="http://schemas.openxmlformats.org/officeDocument/2006/relationships/image" Target="../media/image25.png"/><Relationship Id="rId3" Type="http://schemas.openxmlformats.org/officeDocument/2006/relationships/image" Target="../media/image11.png"/><Relationship Id="rId21" Type="http://schemas.microsoft.com/office/2007/relationships/hdphoto" Target="../media/hdphoto14.wdp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12.wdp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24" Type="http://schemas.openxmlformats.org/officeDocument/2006/relationships/image" Target="../media/image23.jpeg"/><Relationship Id="rId5" Type="http://schemas.openxmlformats.org/officeDocument/2006/relationships/image" Target="../media/image12.png"/><Relationship Id="rId15" Type="http://schemas.microsoft.com/office/2007/relationships/hdphoto" Target="../media/hdphoto11.wdp"/><Relationship Id="rId23" Type="http://schemas.openxmlformats.org/officeDocument/2006/relationships/image" Target="../media/image22.jpeg"/><Relationship Id="rId10" Type="http://schemas.openxmlformats.org/officeDocument/2006/relationships/image" Target="../media/image15.png"/><Relationship Id="rId19" Type="http://schemas.microsoft.com/office/2007/relationships/hdphoto" Target="../media/hdphoto13.wdp"/><Relationship Id="rId4" Type="http://schemas.microsoft.com/office/2007/relationships/hdphoto" Target="../media/hdphoto6.wdp"/><Relationship Id="rId9" Type="http://schemas.microsoft.com/office/2007/relationships/hdphoto" Target="../media/hdphoto8.wdp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photos-mt.kcdn.kz/86/e6ca6d786587b8f0c9a964aa4f9177/1-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7"/>
            <a:ext cx="9144000" cy="486025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1" y="4595268"/>
            <a:ext cx="9144001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01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26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78347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3401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8968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45356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FFFFFF"/>
                </a:solidFill>
              </a:rPr>
              <a:t>ДОВГАНЬ НАТАЛЬЯ ЮРИЕВНА</a:t>
            </a:r>
            <a:endParaRPr lang="ru-RU" sz="1000" b="1" kern="0" dirty="0">
              <a:solidFill>
                <a:srgbClr val="FFFFFF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FFFFFF"/>
                </a:solidFill>
              </a:rPr>
              <a:t> УПРАВЛЕНИЕ АРХИТЕКТУРЫ И ГРАДОСТРОИТЕЛЬСТВА МАГАДАНСКОЙ ОБЛАСТИ</a:t>
            </a:r>
            <a:endParaRPr lang="ru-RU" sz="1000" b="1" kern="0" dirty="0">
              <a:solidFill>
                <a:srgbClr val="FFFFFF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 smtClean="0">
                <a:solidFill>
                  <a:srgbClr val="FFFFFF"/>
                </a:solidFill>
              </a:rPr>
              <a:t>685000    </a:t>
            </a:r>
            <a:r>
              <a:rPr lang="ru-RU" sz="1000" kern="0" dirty="0">
                <a:solidFill>
                  <a:srgbClr val="FFFFFF"/>
                </a:solidFill>
              </a:rPr>
              <a:t>г.  Магадан, ул. Портовая, 8, тел/факс 8(4132) 62-71-70, тел. 8(4132</a:t>
            </a:r>
            <a:r>
              <a:rPr lang="ru-RU" sz="1000" kern="0" dirty="0" smtClean="0">
                <a:solidFill>
                  <a:srgbClr val="FFFFFF"/>
                </a:solidFill>
              </a:rPr>
              <a:t>) 62-32-69 , 62-94-40  </a:t>
            </a:r>
            <a:r>
              <a:rPr lang="en-US" sz="1000" kern="0" dirty="0" smtClean="0">
                <a:solidFill>
                  <a:srgbClr val="FFFFFF"/>
                </a:solidFill>
              </a:rPr>
              <a:t>e-mail</a:t>
            </a:r>
            <a:r>
              <a:rPr lang="en-US" sz="1000" kern="0" dirty="0">
                <a:solidFill>
                  <a:srgbClr val="FFFFFF"/>
                </a:solidFill>
              </a:rPr>
              <a:t>: </a:t>
            </a:r>
            <a:r>
              <a:rPr lang="en-US" sz="1000" kern="0" dirty="0" smtClean="0">
                <a:solidFill>
                  <a:srgbClr val="FFFFFF"/>
                </a:solidFill>
              </a:rPr>
              <a:t>archmagreg@49gov.ru</a:t>
            </a:r>
            <a:r>
              <a:rPr lang="ru-RU" sz="1000" kern="0" dirty="0" smtClean="0">
                <a:solidFill>
                  <a:srgbClr val="FFFFFF"/>
                </a:solidFill>
              </a:rPr>
              <a:t>,   </a:t>
            </a:r>
            <a:r>
              <a:rPr lang="en-US" sz="1000" kern="0" dirty="0" smtClean="0">
                <a:solidFill>
                  <a:srgbClr val="FFFFFF"/>
                </a:solidFill>
              </a:rPr>
              <a:t>DovganNU@49gov.ru</a:t>
            </a:r>
            <a:endParaRPr lang="ru-RU" sz="1000" kern="0" dirty="0" smtClean="0">
              <a:solidFill>
                <a:srgbClr val="FFFFFF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53751" y="2211710"/>
            <a:ext cx="9036497" cy="1728192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0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О  доступности  информации </a:t>
            </a:r>
            <a:br>
              <a:rPr lang="ru-RU" sz="30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ru-RU" sz="30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в  сфере градостроительной  деятельности </a:t>
            </a:r>
            <a:br>
              <a:rPr lang="ru-RU" sz="30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ru-RU" sz="30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на территории  Магаданской  области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71697" y="206427"/>
            <a:ext cx="8272303" cy="216024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2394" y="771550"/>
            <a:ext cx="8629816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000" b="1" kern="0" dirty="0">
                <a:solidFill>
                  <a:srgbClr val="1F497D"/>
                </a:solidFill>
                <a:latin typeface="Arial" charset="0"/>
              </a:rPr>
              <a:t>С О В Е Т</a:t>
            </a:r>
          </a:p>
          <a:p>
            <a:pPr algn="ctr">
              <a:lnSpc>
                <a:spcPts val="1500"/>
              </a:lnSpc>
            </a:pPr>
            <a:r>
              <a:rPr lang="ru-RU" sz="1300" b="1" kern="0" dirty="0">
                <a:solidFill>
                  <a:srgbClr val="1F497D"/>
                </a:solidFill>
                <a:latin typeface="Arial" charset="0"/>
              </a:rPr>
              <a:t> ПО УЛУЧШЕНИЮ ИНВЕСТИЦИОННОГО КЛИМАТА И РАЗВИТИЮ КОНКУРЕНЦИИ </a:t>
            </a:r>
            <a:br>
              <a:rPr lang="ru-RU" sz="1300" b="1" kern="0" dirty="0">
                <a:solidFill>
                  <a:srgbClr val="1F497D"/>
                </a:solidFill>
                <a:latin typeface="Arial" charset="0"/>
              </a:rPr>
            </a:br>
            <a:r>
              <a:rPr lang="ru-RU" sz="1300" b="1" kern="0" dirty="0">
                <a:solidFill>
                  <a:srgbClr val="1F497D"/>
                </a:solidFill>
                <a:latin typeface="Arial" charset="0"/>
              </a:rPr>
              <a:t>ПРИ ГУБЕРНАТОРЕ МАГАДАНСКОЙ ОБЛАСТИ, </a:t>
            </a:r>
            <a:br>
              <a:rPr lang="ru-RU" sz="1300" b="1" kern="0" dirty="0">
                <a:solidFill>
                  <a:srgbClr val="1F497D"/>
                </a:solidFill>
                <a:latin typeface="Arial" charset="0"/>
              </a:rPr>
            </a:br>
            <a:r>
              <a:rPr lang="ru-RU" sz="1300" b="1" kern="0" dirty="0">
                <a:solidFill>
                  <a:srgbClr val="1F497D"/>
                </a:solidFill>
                <a:latin typeface="Arial" charset="0"/>
              </a:rPr>
              <a:t>ПРОЕКТНОГО ОФИСА ПО ВНЕДРЕНИЮ В МАГАДАНСКОЙ ОБЛАСТИ ЛУЧШИХ ПРАКТИК НАЦИОНАЛЬНОГО РЕЙТИНГА  СОСТОЯНИЯ ИНВЕСТИЦИОННОГО КЛИМАТА </a:t>
            </a:r>
            <a:endParaRPr lang="ru-RU" sz="1300" b="1" kern="0" dirty="0" smtClean="0">
              <a:solidFill>
                <a:srgbClr val="1F497D"/>
              </a:solidFill>
              <a:latin typeface="Arial" charset="0"/>
            </a:endParaRPr>
          </a:p>
          <a:p>
            <a:pPr algn="ctr">
              <a:lnSpc>
                <a:spcPts val="1500"/>
              </a:lnSpc>
            </a:pPr>
            <a:r>
              <a:rPr lang="ru-RU" sz="1300" b="1" kern="0" dirty="0" smtClean="0">
                <a:solidFill>
                  <a:srgbClr val="1F497D"/>
                </a:solidFill>
                <a:latin typeface="Arial" charset="0"/>
              </a:rPr>
              <a:t>В </a:t>
            </a:r>
            <a:r>
              <a:rPr lang="ru-RU" sz="1300" b="1" kern="0" dirty="0">
                <a:solidFill>
                  <a:srgbClr val="1F497D"/>
                </a:solidFill>
                <a:latin typeface="Arial" charset="0"/>
              </a:rPr>
              <a:t>СУБЪЕКТАХ РОССИЙСКОЙ ФЕДЕРАЦИИ </a:t>
            </a:r>
          </a:p>
          <a:p>
            <a:pPr algn="ctr">
              <a:lnSpc>
                <a:spcPts val="1500"/>
              </a:lnSpc>
            </a:pPr>
            <a:r>
              <a:rPr lang="ru-RU" sz="1300" b="1" kern="0" dirty="0">
                <a:solidFill>
                  <a:srgbClr val="1F497D"/>
                </a:solidFill>
                <a:latin typeface="Arial" charset="0"/>
              </a:rPr>
              <a:t>И ЦЕЛЕВЫХ МОДЕЛЕЙ, РАЗРАБОТАННЫХ НА ОСНОВЕ  ЛУЧШИХ  РЕГИОНАЛЬНЫХ  ПРАКТИК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5762" y="4171940"/>
            <a:ext cx="8183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5392"/>
                </a:solidFill>
              </a:rPr>
              <a:t>12 июля 2018</a:t>
            </a:r>
            <a:endParaRPr lang="ru-RU" sz="1400" b="1" dirty="0">
              <a:solidFill>
                <a:srgbClr val="005392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372394" y="217147"/>
            <a:ext cx="8793038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01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26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78347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3401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8968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45356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1F497D"/>
                </a:solidFill>
              </a:rPr>
              <a:t>       </a:t>
            </a:r>
            <a:r>
              <a:rPr lang="ru-RU" sz="1300" b="1" kern="0" dirty="0">
                <a:solidFill>
                  <a:srgbClr val="1F497D"/>
                </a:solidFill>
              </a:rPr>
              <a:t>П  Р  А  В  И  Т  Е  Л  Ь  С  Т  В  О      М  А  Г  А  Д  А  Н  С  К  О  Й     О  Б  Л  А  С  Т  И</a:t>
            </a:r>
          </a:p>
        </p:txBody>
      </p:sp>
      <p:pic>
        <p:nvPicPr>
          <p:cNvPr id="10" name="Рисунок 9" descr="Герб М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394" y="206427"/>
            <a:ext cx="674035" cy="85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35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256732"/>
              </p:ext>
            </p:extLst>
          </p:nvPr>
        </p:nvGraphicFramePr>
        <p:xfrm>
          <a:off x="323529" y="785590"/>
          <a:ext cx="8482674" cy="3763481"/>
        </p:xfrm>
        <a:graphic>
          <a:graphicData uri="http://schemas.openxmlformats.org/drawingml/2006/table">
            <a:tbl>
              <a:tblPr firstRow="1" bandRow="1"/>
              <a:tblGrid>
                <a:gridCol w="2952327"/>
                <a:gridCol w="2952328"/>
                <a:gridCol w="2578019"/>
              </a:tblGrid>
              <a:tr h="19301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83330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4497" y="267494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 ИНФОРМАЦИОННЫЕ СЕРВИСЫ</a:t>
            </a:r>
            <a:endParaRPr lang="ru-RU" sz="16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ea typeface="+mj-ea"/>
              <a:cs typeface="+mj-cs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4" t="13981" r="16834" b="19127"/>
          <a:stretch/>
        </p:blipFill>
        <p:spPr bwMode="auto">
          <a:xfrm>
            <a:off x="6323830" y="2915111"/>
            <a:ext cx="2415748" cy="147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9" t="12453" r="23318" b="7003"/>
          <a:stretch/>
        </p:blipFill>
        <p:spPr bwMode="auto">
          <a:xfrm>
            <a:off x="411828" y="1010917"/>
            <a:ext cx="2792019" cy="153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8" t="8063" r="21408" b="9416"/>
          <a:stretch/>
        </p:blipFill>
        <p:spPr bwMode="auto">
          <a:xfrm>
            <a:off x="6300192" y="987608"/>
            <a:ext cx="241121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4" t="30833" r="39186" b="48928"/>
          <a:stretch/>
        </p:blipFill>
        <p:spPr bwMode="auto">
          <a:xfrm>
            <a:off x="411828" y="2915111"/>
            <a:ext cx="2804123" cy="147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0" t="30424" r="38826" b="49209"/>
          <a:stretch/>
        </p:blipFill>
        <p:spPr bwMode="auto">
          <a:xfrm>
            <a:off x="3369719" y="1010917"/>
            <a:ext cx="2760409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9" t="34580" r="33133" b="45839"/>
          <a:stretch/>
        </p:blipFill>
        <p:spPr bwMode="auto">
          <a:xfrm>
            <a:off x="3357401" y="2915112"/>
            <a:ext cx="2743200" cy="147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2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331982"/>
              </p:ext>
            </p:extLst>
          </p:nvPr>
        </p:nvGraphicFramePr>
        <p:xfrm>
          <a:off x="272399" y="937250"/>
          <a:ext cx="8548072" cy="4010763"/>
        </p:xfrm>
        <a:graphic>
          <a:graphicData uri="http://schemas.openxmlformats.org/drawingml/2006/table">
            <a:tbl>
              <a:tblPr firstRow="1" bandRow="1"/>
              <a:tblGrid>
                <a:gridCol w="2355385"/>
                <a:gridCol w="1620180"/>
                <a:gridCol w="1620180"/>
                <a:gridCol w="2952327"/>
              </a:tblGrid>
              <a:tr h="1046247">
                <a:tc rowSpan="3"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30843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Единая система идентификации  и аутентификации</a:t>
                      </a:r>
                      <a:r>
                        <a:rPr lang="ru-RU" sz="1000" b="0" i="0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 </a:t>
                      </a:r>
                      <a:r>
                        <a:rPr lang="ru-RU" sz="1000" b="0" i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ЕСИА</a:t>
                      </a:r>
                      <a:r>
                        <a:rPr lang="ru-RU" sz="1000" b="0" i="0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i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это информационная система,  позволяющая гражданам получить информацию в различных системах, в том числе и государственных</a:t>
                      </a:r>
                      <a:endParaRPr lang="ru-RU" sz="1000" dirty="0" smtClean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09933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1741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1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699542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Популяризация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и  приоритеты  получения  услуг  В  СФЕРЕ  ГРАДОСТРОИТЕЛЬНОЙ ДЕЯТЕЛЬНОСТИ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 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электронном виде  и 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 принципу «одного окна» в МФЦ</a:t>
            </a:r>
            <a:endParaRPr lang="ru-RU" sz="1400" dirty="0">
              <a:solidFill>
                <a:srgbClr val="00539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 descr="http://itd2.mycdn.me/image?id=772014515342&amp;t=20&amp;plc=WEB&amp;tkn=*VxjUR-GifLx1lUaa3TdCBpnes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22" y="3574380"/>
            <a:ext cx="2219954" cy="126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22" y="1009259"/>
            <a:ext cx="5388306" cy="238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573">
            <a:off x="1023803" y="3361054"/>
            <a:ext cx="1181105" cy="45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90283" y="1369299"/>
            <a:ext cx="3102257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1400" b="1" dirty="0">
                <a:solidFill>
                  <a:srgbClr val="002060"/>
                </a:solidFill>
              </a:rPr>
              <a:t>В</a:t>
            </a:r>
            <a:r>
              <a:rPr lang="ru-RU" sz="1400" b="1" dirty="0" smtClean="0">
                <a:solidFill>
                  <a:srgbClr val="002060"/>
                </a:solidFill>
              </a:rPr>
              <a:t>недрение типовых регламентов</a:t>
            </a:r>
          </a:p>
          <a:p>
            <a:pPr algn="ctr">
              <a:lnSpc>
                <a:spcPts val="800"/>
              </a:lnSpc>
            </a:pPr>
            <a:r>
              <a:rPr lang="ru-RU" sz="1400" b="1" dirty="0" smtClean="0">
                <a:solidFill>
                  <a:srgbClr val="002060"/>
                </a:solidFill>
              </a:rPr>
              <a:t> предоставления услуг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9" name="Picture 2" descr="https://uslugi-mfc.ru/wp-content/uploads/2017/12/ESIA-v-MFC-1024x7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59782"/>
            <a:ext cx="279437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09259"/>
            <a:ext cx="1800200" cy="81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740352" y="1009260"/>
            <a:ext cx="936104" cy="810478"/>
          </a:xfrm>
          <a:prstGeom prst="rect">
            <a:avLst/>
          </a:prstGeom>
          <a:gradFill flip="none" rotWithShape="1">
            <a:gsLst>
              <a:gs pos="0">
                <a:srgbClr val="46A8C6">
                  <a:shade val="30000"/>
                  <a:satMod val="115000"/>
                </a:srgbClr>
              </a:gs>
              <a:gs pos="50000">
                <a:srgbClr val="46A8C6">
                  <a:shade val="67500"/>
                  <a:satMod val="115000"/>
                </a:srgbClr>
              </a:gs>
              <a:gs pos="100000">
                <a:srgbClr val="46A8C6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defRPr/>
            </a:pPr>
            <a:r>
              <a:rPr lang="ru-RU" sz="1000" b="1" dirty="0">
                <a:solidFill>
                  <a:schemeClr val="bg1"/>
                </a:solidFill>
                <a:cs typeface="Aharoni" panose="02010803020104030203" pitchFamily="2" charset="-79"/>
              </a:rPr>
              <a:t>Регистрация </a:t>
            </a:r>
            <a:endParaRPr lang="ru-RU" sz="1000" b="1" dirty="0" smtClean="0">
              <a:solidFill>
                <a:schemeClr val="bg1"/>
              </a:solidFill>
              <a:cs typeface="Aharoni" panose="02010803020104030203" pitchFamily="2" charset="-79"/>
            </a:endParaRPr>
          </a:p>
          <a:p>
            <a:pPr algn="ctr">
              <a:lnSpc>
                <a:spcPts val="14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в </a:t>
            </a:r>
            <a:r>
              <a:rPr lang="ru-RU" sz="1000" b="1" dirty="0">
                <a:solidFill>
                  <a:schemeClr val="bg1"/>
                </a:solidFill>
                <a:cs typeface="Aharoni" panose="02010803020104030203" pitchFamily="2" charset="-79"/>
              </a:rPr>
              <a:t>ЕСИА </a:t>
            </a:r>
            <a:endParaRPr lang="ru-RU" sz="1000" b="1" dirty="0" smtClean="0">
              <a:solidFill>
                <a:schemeClr val="bg1"/>
              </a:solidFill>
              <a:cs typeface="Aharoni" panose="02010803020104030203" pitchFamily="2" charset="-79"/>
            </a:endParaRPr>
          </a:p>
          <a:p>
            <a:pPr algn="ctr">
              <a:lnSpc>
                <a:spcPts val="14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с помощью </a:t>
            </a:r>
          </a:p>
          <a:p>
            <a:pPr algn="ctr">
              <a:lnSpc>
                <a:spcPts val="14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МФЦ </a:t>
            </a:r>
            <a:endParaRPr lang="ru-RU" sz="1000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7" t="57981" r="18283" b="22598"/>
          <a:stretch/>
        </p:blipFill>
        <p:spPr bwMode="auto">
          <a:xfrm>
            <a:off x="4355976" y="4301553"/>
            <a:ext cx="1368152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7" t="41201" r="18283" b="43047"/>
          <a:stretch/>
        </p:blipFill>
        <p:spPr bwMode="auto">
          <a:xfrm>
            <a:off x="4355976" y="3574381"/>
            <a:ext cx="1368152" cy="53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t="58128" r="49480" b="22598"/>
          <a:stretch/>
        </p:blipFill>
        <p:spPr bwMode="auto">
          <a:xfrm>
            <a:off x="2707973" y="4301553"/>
            <a:ext cx="1423094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t="41201" r="49480" b="43047"/>
          <a:stretch/>
        </p:blipFill>
        <p:spPr bwMode="auto">
          <a:xfrm>
            <a:off x="2699792" y="3574380"/>
            <a:ext cx="1423094" cy="53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20896" b="23815"/>
          <a:stretch/>
        </p:blipFill>
        <p:spPr bwMode="auto">
          <a:xfrm>
            <a:off x="4716013" y="3603905"/>
            <a:ext cx="254049" cy="9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68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166083"/>
              </p:ext>
            </p:extLst>
          </p:nvPr>
        </p:nvGraphicFramePr>
        <p:xfrm>
          <a:off x="214087" y="697738"/>
          <a:ext cx="8700569" cy="4132136"/>
        </p:xfrm>
        <a:graphic>
          <a:graphicData uri="http://schemas.openxmlformats.org/drawingml/2006/table">
            <a:tbl>
              <a:tblPr firstRow="1" bandRow="1"/>
              <a:tblGrid>
                <a:gridCol w="1427762"/>
                <a:gridCol w="2520280"/>
                <a:gridCol w="2495136"/>
                <a:gridCol w="2257391"/>
              </a:tblGrid>
              <a:tr h="1004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1181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0046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0046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1415" y="123478"/>
            <a:ext cx="89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Порядок получения услуг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СФЕРЕ ГРАДОСТРОИТЕЛЬНОЙ ДЕЯТЕЛЬНОСТИ, </a:t>
            </a:r>
          </a:p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т.ч.   в   электронном виде  и 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МФЦ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10559" r="12366" b="5804"/>
          <a:stretch/>
        </p:blipFill>
        <p:spPr bwMode="auto">
          <a:xfrm>
            <a:off x="307087" y="829913"/>
            <a:ext cx="1251833" cy="76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6684" r="10881" b="3824"/>
          <a:stretch/>
        </p:blipFill>
        <p:spPr bwMode="auto">
          <a:xfrm>
            <a:off x="1731764" y="829913"/>
            <a:ext cx="2336179" cy="18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2798284" y="2373220"/>
            <a:ext cx="92935" cy="1797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950774" y="2264150"/>
            <a:ext cx="64053" cy="1849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ru-RU" sz="18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4F81BD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949528" y="1098561"/>
            <a:ext cx="65186" cy="1764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ru-RU" sz="18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4F81BD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798284" y="943677"/>
            <a:ext cx="64053" cy="1735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3778845" y="963275"/>
            <a:ext cx="64053" cy="189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3879182" y="1512420"/>
            <a:ext cx="63074" cy="1849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3562821" y="2373220"/>
            <a:ext cx="64053" cy="1567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2" t="16041" r="39217" b="43521"/>
          <a:stretch/>
        </p:blipFill>
        <p:spPr bwMode="auto">
          <a:xfrm>
            <a:off x="290516" y="1897700"/>
            <a:ext cx="1251833" cy="73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17333" r="39790" b="43654"/>
          <a:stretch/>
        </p:blipFill>
        <p:spPr bwMode="auto">
          <a:xfrm>
            <a:off x="290516" y="2938066"/>
            <a:ext cx="1251834" cy="72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2" t="16047" r="39611" b="40324"/>
          <a:stretch/>
        </p:blipFill>
        <p:spPr bwMode="auto">
          <a:xfrm>
            <a:off x="307088" y="3904177"/>
            <a:ext cx="1262754" cy="68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33068" r="37791" b="20621"/>
          <a:stretch/>
        </p:blipFill>
        <p:spPr bwMode="auto">
          <a:xfrm>
            <a:off x="4270455" y="841795"/>
            <a:ext cx="2317769" cy="189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56" y="2912936"/>
            <a:ext cx="2317768" cy="185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89" y="2891636"/>
            <a:ext cx="2317754" cy="184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b="17133"/>
          <a:stretch/>
        </p:blipFill>
        <p:spPr bwMode="auto">
          <a:xfrm>
            <a:off x="6719122" y="2912936"/>
            <a:ext cx="2229897" cy="184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22" y="857974"/>
            <a:ext cx="2127225" cy="188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34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084020"/>
              </p:ext>
            </p:extLst>
          </p:nvPr>
        </p:nvGraphicFramePr>
        <p:xfrm>
          <a:off x="323528" y="534041"/>
          <a:ext cx="8568952" cy="4485981"/>
        </p:xfrm>
        <a:graphic>
          <a:graphicData uri="http://schemas.openxmlformats.org/drawingml/2006/table">
            <a:tbl>
              <a:tblPr firstRow="1" bandRow="1"/>
              <a:tblGrid>
                <a:gridCol w="2142238"/>
                <a:gridCol w="2142238"/>
                <a:gridCol w="2142238"/>
                <a:gridCol w="2142238"/>
              </a:tblGrid>
              <a:tr h="22057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Региональное законодательство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РЕССТР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нормативов  градостроительного  проектирования 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Рекламные конструкции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НПА. РЕЕСТР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2802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Схема территориального планирования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Магаданской области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Документация </a:t>
                      </a:r>
                    </a:p>
                    <a:p>
                      <a:pPr algn="ctr">
                        <a:lnSpc>
                          <a:spcPts val="800"/>
                        </a:lnSpc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 планировке территории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Двухуровневая информационная система  обеспечения градостроительной деятельности Магаданской области (АИСОГД МО)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Федеральная государственная        информационная система территориального планирования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(ФГИС ТП) 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http://fgis.economy.gov.ru./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4497" y="195486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Территориальное планирование.    Рекламные конструкции.  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ИСОГД.    ФГИС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ТП </a:t>
            </a:r>
            <a:endParaRPr lang="ru-RU" sz="16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37" t="11710" r="21133" b="6897"/>
          <a:stretch/>
        </p:blipFill>
        <p:spPr bwMode="auto">
          <a:xfrm>
            <a:off x="412702" y="623842"/>
            <a:ext cx="1984275" cy="202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3" b="4467"/>
          <a:stretch/>
        </p:blipFill>
        <p:spPr bwMode="auto">
          <a:xfrm>
            <a:off x="4716016" y="3219823"/>
            <a:ext cx="1957153" cy="170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807" y="842473"/>
            <a:ext cx="1407332" cy="180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113993" y="1353025"/>
            <a:ext cx="111301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 b="1" kern="0" dirty="0" smtClean="0">
                <a:solidFill>
                  <a:prstClr val="black"/>
                </a:solidFill>
                <a:latin typeface="Arial"/>
              </a:rPr>
              <a:t>Магаданская область</a:t>
            </a:r>
            <a:endParaRPr lang="ru-RU" sz="600" b="1" kern="0" dirty="0">
              <a:solidFill>
                <a:prstClr val="black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600" b="1" kern="0" dirty="0" smtClean="0">
              <a:solidFill>
                <a:prstClr val="black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 b="1" kern="0" dirty="0" smtClean="0">
                <a:solidFill>
                  <a:prstClr val="black"/>
                </a:solidFill>
                <a:latin typeface="Arial"/>
              </a:rPr>
              <a:t>ЗАКОН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 b="1" kern="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ru-RU" sz="600" b="1" kern="0" dirty="0">
                <a:solidFill>
                  <a:prstClr val="black"/>
                </a:solidFill>
                <a:latin typeface="Arial"/>
              </a:rPr>
              <a:t>«О градостроительной деятельности» </a:t>
            </a:r>
            <a:endParaRPr lang="ru-RU" sz="600" b="1" kern="0" dirty="0" smtClean="0">
              <a:solidFill>
                <a:prstClr val="black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600" b="1" kern="0" dirty="0" smtClean="0">
              <a:solidFill>
                <a:prstClr val="black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 b="1" kern="0" dirty="0" smtClean="0">
                <a:solidFill>
                  <a:prstClr val="black"/>
                </a:solidFill>
                <a:latin typeface="Arial"/>
              </a:rPr>
              <a:t>от </a:t>
            </a:r>
            <a:r>
              <a:rPr lang="ru-RU" sz="600" b="1" kern="0" dirty="0">
                <a:solidFill>
                  <a:prstClr val="black"/>
                </a:solidFill>
                <a:latin typeface="Arial"/>
              </a:rPr>
              <a:t>09.11.2019 1192-оз </a:t>
            </a:r>
            <a:endParaRPr lang="ru-RU" sz="600" b="1" kern="0" dirty="0" smtClean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49" t="19497" r="37666" b="8619"/>
          <a:stretch/>
        </p:blipFill>
        <p:spPr bwMode="auto">
          <a:xfrm>
            <a:off x="2557362" y="3219823"/>
            <a:ext cx="1994223" cy="170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3" t="19556" r="37638" b="6337"/>
          <a:stretch/>
        </p:blipFill>
        <p:spPr bwMode="auto">
          <a:xfrm>
            <a:off x="6948264" y="842473"/>
            <a:ext cx="1800200" cy="180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37" y="914682"/>
            <a:ext cx="1161032" cy="151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t="8881" r="20831" b="18413"/>
          <a:stretch/>
        </p:blipFill>
        <p:spPr bwMode="auto">
          <a:xfrm>
            <a:off x="4716016" y="1066177"/>
            <a:ext cx="1089024" cy="1578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Documents and Settings\Администратор\Рабочий стол\23-Схема территориального планирования (проектный план)_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4632"/>
          <a:stretch/>
        </p:blipFill>
        <p:spPr bwMode="auto">
          <a:xfrm>
            <a:off x="416556" y="3219822"/>
            <a:ext cx="1984275" cy="170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862" t="8817" r="26142" b="14625"/>
          <a:stretch/>
        </p:blipFill>
        <p:spPr>
          <a:xfrm>
            <a:off x="6876256" y="3219823"/>
            <a:ext cx="1917362" cy="1701635"/>
          </a:xfrm>
          <a:prstGeom prst="rect">
            <a:avLst/>
          </a:prstGeom>
        </p:spPr>
      </p:pic>
      <p:pic>
        <p:nvPicPr>
          <p:cNvPr id="7" name="Рисунок 1" descr="image001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4" t="18621" r="18354" b="42556"/>
          <a:stretch/>
        </p:blipFill>
        <p:spPr bwMode="auto">
          <a:xfrm>
            <a:off x="7577050" y="3939902"/>
            <a:ext cx="1197282" cy="98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36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7494"/>
            <a:ext cx="8657018" cy="691586"/>
          </a:xfrm>
          <a:noFill/>
        </p:spPr>
        <p:txBody>
          <a:bodyPr>
            <a:noAutofit/>
          </a:bodyPr>
          <a:lstStyle/>
          <a:p>
            <a:pPr lvl="0">
              <a:lnSpc>
                <a:spcPts val="1400"/>
              </a:lnSpc>
              <a:spcBef>
                <a:spcPts val="0"/>
              </a:spcBef>
            </a:pP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обеспечение  разработки </a:t>
            </a:r>
            <a:b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проектов  генеральных  планов 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 правил  землепользования  и застройки </a:t>
            </a:r>
            <a:b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городских  округов  Магаданской  области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Генеральные планы,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Правила землепользования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и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застройки 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городских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округов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размещены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в разделе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«ГРАДОСТРОИТЕЛЬСТВО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» на официальных сайтах ОМС в сети «Интернет»</a:t>
            </a:r>
            <a:endParaRPr lang="ru-RU" sz="16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461068"/>
              </p:ext>
            </p:extLst>
          </p:nvPr>
        </p:nvGraphicFramePr>
        <p:xfrm>
          <a:off x="359869" y="1091032"/>
          <a:ext cx="8417495" cy="3723878"/>
        </p:xfrm>
        <a:graphic>
          <a:graphicData uri="http://schemas.openxmlformats.org/drawingml/2006/table">
            <a:tbl>
              <a:tblPr firstRow="1" bandRow="1"/>
              <a:tblGrid>
                <a:gridCol w="1752359"/>
                <a:gridCol w="1737822"/>
                <a:gridCol w="1696356"/>
                <a:gridCol w="1591100"/>
                <a:gridCol w="1639858"/>
              </a:tblGrid>
              <a:tr h="191836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Генеральный план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г/о «Город Магадан»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Омсукчанский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Хасынский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Ягоднинский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805517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Тенькинский </a:t>
                      </a:r>
                    </a:p>
                    <a:p>
                      <a:pPr algn="ctr">
                        <a:lnSpc>
                          <a:spcPts val="800"/>
                        </a:lnSpc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Северо-Эвенский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pPr>
                        <a:lnSpc>
                          <a:spcPts val="800"/>
                        </a:lnSpc>
                      </a:pPr>
                      <a:endParaRPr kumimoji="0" lang="ru-RU" sz="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Ольский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Сусуманский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Среднеканский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195" name="Picture 3" descr="D:\все со стола\Мои документы 1\МАГАДАН\ГП\Основная часть\Графические материалы\1-1 Карта планируемого размещения объектов местного значения  г. Магад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636" y="1381418"/>
            <a:ext cx="1551510" cy="1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12" t="4332" r="22715" b="9036"/>
          <a:stretch/>
        </p:blipFill>
        <p:spPr bwMode="auto">
          <a:xfrm>
            <a:off x="454543" y="3299767"/>
            <a:ext cx="1566081" cy="141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7" t="4664" r="2018" b="8414"/>
          <a:stretch/>
        </p:blipFill>
        <p:spPr bwMode="auto">
          <a:xfrm>
            <a:off x="3981185" y="3299394"/>
            <a:ext cx="1483811" cy="140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47" t="4406" r="30793" b="9095"/>
          <a:stretch/>
        </p:blipFill>
        <p:spPr bwMode="auto">
          <a:xfrm>
            <a:off x="7236234" y="3295306"/>
            <a:ext cx="1469122" cy="141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1" t="4938" r="30157" b="8852"/>
          <a:stretch/>
        </p:blipFill>
        <p:spPr bwMode="auto">
          <a:xfrm>
            <a:off x="7236235" y="1381417"/>
            <a:ext cx="1469121" cy="155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7" t="4647" r="33266" b="8063"/>
          <a:stretch/>
        </p:blipFill>
        <p:spPr bwMode="auto">
          <a:xfrm>
            <a:off x="5681020" y="1381417"/>
            <a:ext cx="1368152" cy="155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2" t="3581" r="18656" b="7809"/>
          <a:stretch/>
        </p:blipFill>
        <p:spPr bwMode="auto">
          <a:xfrm>
            <a:off x="5681020" y="3299394"/>
            <a:ext cx="1368152" cy="141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5" t="5587" r="34418" b="8043"/>
          <a:stretch/>
        </p:blipFill>
        <p:spPr bwMode="auto">
          <a:xfrm>
            <a:off x="3981185" y="1381418"/>
            <a:ext cx="1483811" cy="1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81" t="18202" r="16762" b="2692"/>
          <a:stretch/>
        </p:blipFill>
        <p:spPr bwMode="auto">
          <a:xfrm>
            <a:off x="2224636" y="3295306"/>
            <a:ext cx="1551510" cy="141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6" t="27157" r="34468" b="17968"/>
          <a:stretch/>
        </p:blipFill>
        <p:spPr bwMode="auto">
          <a:xfrm>
            <a:off x="454543" y="1490654"/>
            <a:ext cx="1561978" cy="144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26480" r="34674" b="42764"/>
          <a:stretch/>
        </p:blipFill>
        <p:spPr bwMode="auto">
          <a:xfrm>
            <a:off x="454543" y="1129390"/>
            <a:ext cx="1561978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13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005968"/>
              </p:ext>
            </p:extLst>
          </p:nvPr>
        </p:nvGraphicFramePr>
        <p:xfrm>
          <a:off x="395536" y="843559"/>
          <a:ext cx="8617049" cy="3967061"/>
        </p:xfrm>
        <a:graphic>
          <a:graphicData uri="http://schemas.openxmlformats.org/drawingml/2006/table">
            <a:tbl>
              <a:tblPr firstRow="1" bandRow="1"/>
              <a:tblGrid>
                <a:gridCol w="2249803"/>
                <a:gridCol w="2246681"/>
                <a:gridCol w="2169369"/>
                <a:gridCol w="1951196"/>
              </a:tblGrid>
              <a:tr h="2304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Деловой клуб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«О доступности информации в сфере градостроительной деятельности»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Уникальный семинар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«Светопозрачные конструкции сегодня. Эффективное применение 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г. Магадане»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Региональная Градостроительная конференция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Магаданской области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«ГРАДСОЮЗ», Свердловск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Практическое обучение представителей ОМС, проектировщиков, застройщиков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662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95536" y="168807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Проведение  обучающих  мероприятий  (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формате семинаров,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деловых-клубов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 совещаний,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СМИ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) 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для участников 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градостроительных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отношений  -  2018</a:t>
            </a:r>
            <a:endParaRPr lang="ru-RU" sz="16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 descr="C:\Users\3\Downloads\IMG-20180322-WA0014_1521785099657tn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9621"/>
            <a:ext cx="2061091" cy="164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3\Downloads\IMG-20180322-WA0011_1521725943983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62" y="3291830"/>
            <a:ext cx="198884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0" t="6968" r="33193" b="15706"/>
          <a:stretch/>
        </p:blipFill>
        <p:spPr bwMode="auto">
          <a:xfrm>
            <a:off x="2738147" y="1419622"/>
            <a:ext cx="2063871" cy="164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69" t="59486" r="26304" b="23384"/>
          <a:stretch/>
        </p:blipFill>
        <p:spPr bwMode="auto">
          <a:xfrm>
            <a:off x="4977415" y="3291830"/>
            <a:ext cx="197085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42" t="39525" r="26697" b="41962"/>
          <a:stretch/>
        </p:blipFill>
        <p:spPr bwMode="auto">
          <a:xfrm>
            <a:off x="4977415" y="1419621"/>
            <a:ext cx="1970849" cy="16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4" t="27037" r="40405" b="30687"/>
          <a:stretch/>
        </p:blipFill>
        <p:spPr bwMode="auto">
          <a:xfrm>
            <a:off x="467544" y="3291830"/>
            <a:ext cx="2061091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28584" r="40543" b="31489"/>
          <a:stretch/>
        </p:blipFill>
        <p:spPr bwMode="auto">
          <a:xfrm>
            <a:off x="7164289" y="3291830"/>
            <a:ext cx="18002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9" t="31998" r="40861" b="35359"/>
          <a:stretch/>
        </p:blipFill>
        <p:spPr bwMode="auto">
          <a:xfrm>
            <a:off x="7180110" y="1419621"/>
            <a:ext cx="1784379" cy="160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1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845740"/>
              </p:ext>
            </p:extLst>
          </p:nvPr>
        </p:nvGraphicFramePr>
        <p:xfrm>
          <a:off x="232007" y="559086"/>
          <a:ext cx="8617049" cy="4460936"/>
        </p:xfrm>
        <a:graphic>
          <a:graphicData uri="http://schemas.openxmlformats.org/drawingml/2006/table">
            <a:tbl>
              <a:tblPr firstRow="1" bandRow="1"/>
              <a:tblGrid>
                <a:gridCol w="2249803"/>
                <a:gridCol w="2246681"/>
                <a:gridCol w="2169369"/>
                <a:gridCol w="1951196"/>
              </a:tblGrid>
              <a:tr h="105473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Актуализация Нормативов градостроительного проектирования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Согласование и утверждение ГП и ПЗЗ городских округов</a:t>
                      </a:r>
                    </a:p>
                    <a:p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Программа комплексного развития систем коммунальной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инфраструктуры городского округа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651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96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Внедрение типового НПА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«Порядок формирования и ведения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Сводного плана подземных/наземных коммуникаций и сооружений»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в  муниципальном образовании»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58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Разработка и внедрение типового регламента предоставления услуг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по подключению (технологическому присоединению) объектов капитального строительства к сетям электро-, тепло-, водоснабжения и водоотведения на территории муниципального образования.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(в т.ч. в эл. виде и ЕРЦ)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ru-RU" sz="8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Обеспечение в МФЦ специально</a:t>
                      </a:r>
                    </a:p>
                    <a:p>
                      <a:pPr algn="ctr"/>
                      <a:r>
                        <a:rPr kumimoji="0" lang="ru-RU" sz="8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    оборудованного места, укомплектованного компьютерами с бесплатным выходом в информационно-телекоммуникационную сеть "Интернет", которым заявители могут воспользоваться для получения услуги в электронном виде самостоятельно или при помощи консультанта - специалиста МФЦ </a:t>
                      </a:r>
                      <a:endParaRPr kumimoji="0" lang="ru-RU" sz="8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Программа комплексного развития транспортной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инфраструктуры городского округа</a:t>
                      </a:r>
                    </a:p>
                    <a:p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361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ОПРОС  </a:t>
                      </a: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  Эффективность процедур по выдаче разрешений на строительство объекта капитального строительства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на территории Магаданской области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932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Модернизация ИСОГД МО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путем внедрения ТТПО Минстроя России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Проведение обучающих мероприятий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(в формате семинаров, деловых-клубов,  совещаний, СМИ)  для участников градостроительных отношений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Программа комплексного развития социальной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инфраструктуры городского округа</a:t>
                      </a:r>
                    </a:p>
                    <a:p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11556" y="168807"/>
            <a:ext cx="58731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«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План быстрых побед»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-   2018</a:t>
            </a:r>
            <a:endParaRPr lang="ru-RU" sz="16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1" t="16718" r="17556" b="10631"/>
          <a:stretch/>
        </p:blipFill>
        <p:spPr bwMode="auto">
          <a:xfrm>
            <a:off x="337393" y="627534"/>
            <a:ext cx="2023732" cy="128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11818" r="10896" b="3367"/>
          <a:stretch/>
        </p:blipFill>
        <p:spPr bwMode="auto">
          <a:xfrm>
            <a:off x="7072417" y="1163986"/>
            <a:ext cx="1668083" cy="89168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8" r="8819"/>
          <a:stretch/>
        </p:blipFill>
        <p:spPr bwMode="auto">
          <a:xfrm>
            <a:off x="7072417" y="2787774"/>
            <a:ext cx="1645691" cy="7920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9" name="Рисунок 6" descr="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995" y="4145839"/>
            <a:ext cx="1645692" cy="77445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092" y="4242764"/>
            <a:ext cx="1695923" cy="69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r="8372" b="8536"/>
          <a:stretch/>
        </p:blipFill>
        <p:spPr bwMode="auto">
          <a:xfrm>
            <a:off x="2733474" y="4018893"/>
            <a:ext cx="1694509" cy="91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87" y="2691558"/>
            <a:ext cx="2021011" cy="67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b="17953"/>
          <a:stretch/>
        </p:blipFill>
        <p:spPr bwMode="auto">
          <a:xfrm>
            <a:off x="3028364" y="864044"/>
            <a:ext cx="1080121" cy="68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5" t="5587" r="34418" b="8043"/>
          <a:stretch/>
        </p:blipFill>
        <p:spPr bwMode="auto">
          <a:xfrm>
            <a:off x="4856451" y="947228"/>
            <a:ext cx="650875" cy="52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7" t="4647" r="33266" b="8063"/>
          <a:stretch/>
        </p:blipFill>
        <p:spPr bwMode="auto">
          <a:xfrm>
            <a:off x="5178399" y="1079078"/>
            <a:ext cx="605657" cy="623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7" t="4664" r="2018" b="8414"/>
          <a:stretch/>
        </p:blipFill>
        <p:spPr bwMode="auto">
          <a:xfrm>
            <a:off x="6038172" y="947227"/>
            <a:ext cx="612396" cy="52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2" t="3581" r="18656" b="7809"/>
          <a:stretch/>
        </p:blipFill>
        <p:spPr bwMode="auto">
          <a:xfrm>
            <a:off x="6221011" y="1205754"/>
            <a:ext cx="564300" cy="523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47" t="4406" r="30793" b="9095"/>
          <a:stretch/>
        </p:blipFill>
        <p:spPr bwMode="auto">
          <a:xfrm flipH="1">
            <a:off x="6083329" y="1559199"/>
            <a:ext cx="587686" cy="523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1" t="4938" r="30157" b="8852"/>
          <a:stretch/>
        </p:blipFill>
        <p:spPr bwMode="auto">
          <a:xfrm>
            <a:off x="5524424" y="1387856"/>
            <a:ext cx="641817" cy="63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12" t="4332" r="22715" b="9036"/>
          <a:stretch/>
        </p:blipFill>
        <p:spPr bwMode="auto">
          <a:xfrm>
            <a:off x="5026887" y="1538562"/>
            <a:ext cx="648072" cy="552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05147" y="1576817"/>
            <a:ext cx="2286001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800" kern="0" dirty="0" smtClean="0">
                <a:solidFill>
                  <a:srgbClr val="FFFFFF"/>
                </a:solidFill>
                <a:latin typeface="Arial"/>
              </a:rPr>
              <a:t>Актуализация  </a:t>
            </a:r>
            <a:r>
              <a:rPr lang="ru-RU" sz="800" kern="0" dirty="0">
                <a:solidFill>
                  <a:srgbClr val="FFFFFF"/>
                </a:solidFill>
                <a:latin typeface="Arial"/>
              </a:rPr>
              <a:t>административных регламентов по предоставлению муниципальных услуг в градостроительстве с сокращением сроков оказания услуг </a:t>
            </a:r>
            <a:endParaRPr lang="ru-RU" sz="800" kern="0" dirty="0" smtClean="0">
              <a:solidFill>
                <a:srgbClr val="FFFFFF"/>
              </a:solidFill>
              <a:latin typeface="Arial"/>
            </a:endParaRPr>
          </a:p>
          <a:p>
            <a:pPr lvl="0" algn="ctr"/>
            <a:r>
              <a:rPr lang="ru-RU" sz="800" kern="0" dirty="0" smtClean="0">
                <a:solidFill>
                  <a:srgbClr val="FFFFFF"/>
                </a:solidFill>
                <a:latin typeface="Arial"/>
              </a:rPr>
              <a:t>не </a:t>
            </a:r>
            <a:r>
              <a:rPr lang="ru-RU" sz="800" kern="0" dirty="0">
                <a:solidFill>
                  <a:srgbClr val="FFFFFF"/>
                </a:solidFill>
                <a:latin typeface="Arial"/>
              </a:rPr>
              <a:t>менее, чем в 2 раза.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3" t="21224" r="38422" b="38970"/>
          <a:stretch/>
        </p:blipFill>
        <p:spPr bwMode="auto">
          <a:xfrm>
            <a:off x="361487" y="4004063"/>
            <a:ext cx="1975544" cy="916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81" t="18202" r="16762" b="2692"/>
          <a:stretch/>
        </p:blipFill>
        <p:spPr bwMode="auto">
          <a:xfrm>
            <a:off x="5829675" y="1702466"/>
            <a:ext cx="547497" cy="504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59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photos-mt.kcdn.kz/86/e6ca6d786587b8f0c9a964aa4f9177/1-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7"/>
            <a:ext cx="9144000" cy="486025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71697" y="206427"/>
            <a:ext cx="8272303" cy="216024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41981" y="4250094"/>
            <a:ext cx="8183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392"/>
                </a:solidFill>
              </a:rPr>
              <a:t>12  июля 2018</a:t>
            </a:r>
            <a:endParaRPr lang="ru-RU" sz="1600" dirty="0">
              <a:solidFill>
                <a:srgbClr val="005392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159047"/>
            <a:ext cx="9144001" cy="29238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01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26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78347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3401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8968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45356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kern="0" dirty="0" smtClean="0">
                <a:solidFill>
                  <a:srgbClr val="1F497D"/>
                </a:solidFill>
              </a:rPr>
              <a:t>             П  </a:t>
            </a:r>
            <a:r>
              <a:rPr lang="ru-RU" sz="1300" b="1" kern="0" dirty="0">
                <a:solidFill>
                  <a:srgbClr val="1F497D"/>
                </a:solidFill>
              </a:rPr>
              <a:t>Р  А  В  И  Т  Е  Л  Ь  С  Т  В  О      М  А  Г  А  Д  А  Н  С  К  О  Й     О  Б  Л  А  С  Т  И</a:t>
            </a:r>
          </a:p>
        </p:txBody>
      </p:sp>
      <p:pic>
        <p:nvPicPr>
          <p:cNvPr id="10" name="Рисунок 9" descr="Герб М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169820"/>
            <a:ext cx="674035" cy="85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0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МЫ ПОМОЖЕМ </a:t>
            </a:r>
            <a:br>
              <a:rPr lang="ru-RU" sz="60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60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ЛЮБОМУ ИНВЕСТОРУ!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25" y="4578151"/>
            <a:ext cx="9144001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01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26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78347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3401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8968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45356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FFFFFF"/>
                </a:solidFill>
              </a:rPr>
              <a:t>ДОВГАНЬ НАТАЛЬЯ ЮРИЕВНА</a:t>
            </a:r>
            <a:endParaRPr lang="ru-RU" sz="1000" b="1" kern="0" dirty="0">
              <a:solidFill>
                <a:srgbClr val="FFFFFF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FFFFFF"/>
                </a:solidFill>
              </a:rPr>
              <a:t> УПРАВЛЕНИЕ АРХИТЕКТУРЫ И ГРАДОСТРОИТЕЛЬСТВА МАГАДАНСКОЙ ОБЛАСТИ</a:t>
            </a:r>
            <a:endParaRPr lang="ru-RU" sz="1000" b="1" kern="0" dirty="0">
              <a:solidFill>
                <a:srgbClr val="FFFFFF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 smtClean="0">
                <a:solidFill>
                  <a:srgbClr val="FFFFFF"/>
                </a:solidFill>
              </a:rPr>
              <a:t>685000    </a:t>
            </a:r>
            <a:r>
              <a:rPr lang="ru-RU" sz="1000" kern="0" dirty="0">
                <a:solidFill>
                  <a:srgbClr val="FFFFFF"/>
                </a:solidFill>
              </a:rPr>
              <a:t>г.  Магадан, ул. Портовая, 8, тел/факс 8(4132) 62-71-70, тел. 8(4132</a:t>
            </a:r>
            <a:r>
              <a:rPr lang="ru-RU" sz="1000" kern="0" dirty="0" smtClean="0">
                <a:solidFill>
                  <a:srgbClr val="FFFFFF"/>
                </a:solidFill>
              </a:rPr>
              <a:t>) 62-32-69 , 62-94-40  </a:t>
            </a:r>
            <a:r>
              <a:rPr lang="en-US" sz="1000" kern="0" dirty="0" smtClean="0">
                <a:solidFill>
                  <a:srgbClr val="FFFFFF"/>
                </a:solidFill>
              </a:rPr>
              <a:t>e-mail</a:t>
            </a:r>
            <a:r>
              <a:rPr lang="en-US" sz="1000" kern="0" dirty="0">
                <a:solidFill>
                  <a:srgbClr val="FFFFFF"/>
                </a:solidFill>
              </a:rPr>
              <a:t>: </a:t>
            </a:r>
            <a:r>
              <a:rPr lang="en-US" sz="1000" kern="0" dirty="0" smtClean="0">
                <a:solidFill>
                  <a:srgbClr val="FFFFFF"/>
                </a:solidFill>
              </a:rPr>
              <a:t>archmagreg@49gov.ru</a:t>
            </a:r>
            <a:r>
              <a:rPr lang="ru-RU" sz="1000" kern="0" dirty="0" smtClean="0">
                <a:solidFill>
                  <a:srgbClr val="FFFFFF"/>
                </a:solidFill>
              </a:rPr>
              <a:t>,   </a:t>
            </a:r>
            <a:r>
              <a:rPr lang="en-US" sz="1000" kern="0" dirty="0" smtClean="0">
                <a:solidFill>
                  <a:srgbClr val="FFFFFF"/>
                </a:solidFill>
              </a:rPr>
              <a:t>DovganNU@49gov.ru</a:t>
            </a:r>
            <a:endParaRPr lang="ru-RU" sz="10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4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794725"/>
              </p:ext>
            </p:extLst>
          </p:nvPr>
        </p:nvGraphicFramePr>
        <p:xfrm>
          <a:off x="395536" y="773103"/>
          <a:ext cx="8568952" cy="4246919"/>
        </p:xfrm>
        <a:graphic>
          <a:graphicData uri="http://schemas.openxmlformats.org/drawingml/2006/table">
            <a:tbl>
              <a:tblPr firstRow="1" bandRow="1"/>
              <a:tblGrid>
                <a:gridCol w="4284476"/>
                <a:gridCol w="4284476"/>
              </a:tblGrid>
              <a:tr h="1733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1" kern="1200" cap="all" dirty="0">
                        <a:ln w="3175" cmpd="sng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+mn-lt"/>
                        <a:ea typeface="+mj-ea"/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134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39552" y="188328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Итоги  Национального  Рейтинга  состояния  инвестиционного  климата </a:t>
            </a:r>
          </a:p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в  субъектах  Российской  Федерации   2018</a:t>
            </a:r>
            <a:endParaRPr lang="ru-RU" sz="500" dirty="0" smtClean="0">
              <a:solidFill>
                <a:srgbClr val="005392"/>
              </a:solidFill>
            </a:endParaRPr>
          </a:p>
        </p:txBody>
      </p:sp>
      <p:pic>
        <p:nvPicPr>
          <p:cNvPr id="11" name="Рисунок 10" descr="ÐÐ¸Ð´ÐµÑÑ Ð½Ð°ÑÐ¸Ð¾Ð½Ð°Ð»ÑÐ½Ð¾Ð³Ð¾ ÑÐµÐ¹ÑÐ¸Ð½Ð³Ð° Ð¸Ð½Ð²ÐµÑÑÐ¸ÑÐ¸Ð¾Ð½Ð½Ð¾Ð³Ð¾ ÐºÐ»Ð¸Ð¼Ð°ÑÐ° Ð² ÑÑÐ±ÑÐµÐºÑÐ°Ñ Ð Ð¤ Ð² 2018 Ð³Ð¾Ð´Ñ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15566"/>
            <a:ext cx="7344816" cy="398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005040" y="1635646"/>
            <a:ext cx="2880320" cy="504056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7967370" y="2634174"/>
            <a:ext cx="1152128" cy="873972"/>
          </a:xfrm>
          <a:prstGeom prst="ellipse">
            <a:avLst/>
          </a:prstGeom>
          <a:noFill/>
          <a:ln>
            <a:solidFill>
              <a:srgbClr val="6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171117" y="2634174"/>
            <a:ext cx="748923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67F030"/>
                </a:soli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105</a:t>
            </a:r>
          </a:p>
          <a:p>
            <a:pPr algn="ctr"/>
            <a:r>
              <a:rPr lang="ru-RU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67F030"/>
                </a:soli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дней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28421" y="2994960"/>
            <a:ext cx="2880320" cy="1524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75656" y="3939902"/>
            <a:ext cx="1728192" cy="1524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46" y="4587974"/>
            <a:ext cx="370046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9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959531"/>
              </p:ext>
            </p:extLst>
          </p:nvPr>
        </p:nvGraphicFramePr>
        <p:xfrm>
          <a:off x="395536" y="670853"/>
          <a:ext cx="8424937" cy="4173300"/>
        </p:xfrm>
        <a:graphic>
          <a:graphicData uri="http://schemas.openxmlformats.org/drawingml/2006/table">
            <a:tbl>
              <a:tblPr firstRow="1" bandRow="1"/>
              <a:tblGrid>
                <a:gridCol w="1427956"/>
                <a:gridCol w="499785"/>
                <a:gridCol w="1470553"/>
                <a:gridCol w="5026643"/>
              </a:tblGrid>
              <a:tr h="434078">
                <a:tc rowSpan="1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</a:pPr>
                      <a:endParaRPr lang="ru-RU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СТАТИСТИКА</a:t>
                      </a:r>
                      <a:r>
                        <a:rPr lang="ru-RU" sz="12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DOING BUSINESS</a:t>
                      </a:r>
                      <a:r>
                        <a:rPr lang="ru-RU" sz="12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2018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ПОЛУЧЕНИЕ РАЗРЕШЕНИЯ НА СТРОИТЕЛЬСТВО 2018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РОССИЯ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115 </a:t>
                      </a: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место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39889">
                <a:tc v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ru-RU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Новая Зеландия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1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endParaRPr lang="ru-RU" sz="800" b="1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9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Сингапур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Дания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Южная Корея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Гонконг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США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Великобритания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Норвегия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Грузия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Швеция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35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Россия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190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Сомали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169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ru-RU" sz="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71697" y="206427"/>
            <a:ext cx="8272303" cy="27709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154682"/>
            <a:ext cx="7772400" cy="380579"/>
          </a:xfrm>
        </p:spPr>
        <p:txBody>
          <a:bodyPr>
            <a:normAutofit/>
          </a:bodyPr>
          <a:lstStyle/>
          <a:p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ВЕДЕНИЕ БИЗНЕСА 2018 – </a:t>
            </a:r>
            <a:r>
              <a:rPr lang="en-US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Doing business 2018</a:t>
            </a:r>
            <a:endParaRPr lang="ru-RU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1" t="22223" r="22832" b="14596"/>
          <a:stretch/>
        </p:blipFill>
        <p:spPr bwMode="auto">
          <a:xfrm>
            <a:off x="3839421" y="1174909"/>
            <a:ext cx="4912996" cy="3410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04" t="47331" r="66414" b="36046"/>
          <a:stretch/>
        </p:blipFill>
        <p:spPr bwMode="auto">
          <a:xfrm>
            <a:off x="467544" y="890447"/>
            <a:ext cx="1080120" cy="140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839421" y="2450861"/>
            <a:ext cx="2520280" cy="9562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46489" y="2450861"/>
            <a:ext cx="1021742" cy="956296"/>
          </a:xfrm>
          <a:prstGeom prst="roundRect">
            <a:avLst/>
          </a:prstGeom>
          <a:noFill/>
          <a:ln>
            <a:solidFill>
              <a:srgbClr val="6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718466" y="2775119"/>
            <a:ext cx="6652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4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j-ea"/>
                <a:cs typeface="+mj-cs"/>
              </a:rPr>
              <a:t>230,5</a:t>
            </a:r>
            <a:endParaRPr lang="ru-RU" sz="14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7566332" y="2774074"/>
            <a:ext cx="5611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4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67F03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j-ea"/>
                <a:cs typeface="+mj-cs"/>
              </a:rPr>
              <a:t>27,5</a:t>
            </a:r>
            <a:endParaRPr lang="ru-RU" sz="14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67F03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6833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71697" y="206427"/>
            <a:ext cx="8272303" cy="27709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253865"/>
              </p:ext>
            </p:extLst>
          </p:nvPr>
        </p:nvGraphicFramePr>
        <p:xfrm>
          <a:off x="755575" y="4371950"/>
          <a:ext cx="7920882" cy="25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82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*По    </a:t>
                      </a:r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итогам   интегрального   рейтинга   </a:t>
                      </a:r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2016/2017/2018 Магаданская   область     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по </a:t>
                      </a:r>
                      <a:r>
                        <a:rPr lang="ru-RU" sz="14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400" b="0" u="sng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показателю </a:t>
                      </a:r>
                      <a:r>
                        <a:rPr lang="ru-RU" sz="1400" b="0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А2</a:t>
                      </a:r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 не </a:t>
                      </a:r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была оценена </a:t>
                      </a:r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из-за недостаточного количества </a:t>
                      </a:r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респондентов</a:t>
                      </a: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8076" marR="58076" marT="0" marB="0">
                    <a:noFill/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344972"/>
            <a:ext cx="7772400" cy="380579"/>
          </a:xfrm>
        </p:spPr>
        <p:txBody>
          <a:bodyPr>
            <a:normAutofit fontScale="90000"/>
          </a:bodyPr>
          <a:lstStyle/>
          <a:p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Статистика  национального  рейтинга</a:t>
            </a:r>
            <a:b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  показателю А2  «получение  разрешения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 строительство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335515"/>
              </p:ext>
            </p:extLst>
          </p:nvPr>
        </p:nvGraphicFramePr>
        <p:xfrm>
          <a:off x="539552" y="987574"/>
          <a:ext cx="8136902" cy="3191054"/>
        </p:xfrm>
        <a:graphic>
          <a:graphicData uri="http://schemas.openxmlformats.org/drawingml/2006/table">
            <a:tbl>
              <a:tblPr firstRow="1" bandRow="1"/>
              <a:tblGrid>
                <a:gridCol w="2371590"/>
                <a:gridCol w="1240612"/>
                <a:gridCol w="1201366"/>
                <a:gridCol w="1124171"/>
                <a:gridCol w="1091385"/>
                <a:gridCol w="1107778"/>
              </a:tblGrid>
              <a:tr h="720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показателя Национального рейтинга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(многоквартирный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жилой дом 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от  4-х  этажей)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Наилучший результат 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по показателю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Группа А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rgbClr val="67F030"/>
                          </a:solidFill>
                          <a:latin typeface="+mn-lt"/>
                          <a:ea typeface="+mn-ea"/>
                          <a:cs typeface="+mn-cs"/>
                        </a:rPr>
                        <a:t>*Магаданская область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rgbClr val="67F030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endParaRPr lang="ru-RU" sz="1100" b="0" kern="1200" dirty="0">
                        <a:solidFill>
                          <a:srgbClr val="67F03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rgbClr val="67F030"/>
                          </a:solidFill>
                          <a:latin typeface="+mn-lt"/>
                          <a:ea typeface="+mn-ea"/>
                          <a:cs typeface="+mn-cs"/>
                        </a:rPr>
                        <a:t>*Магаданская область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rgbClr val="67F030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endParaRPr lang="ru-RU" sz="1100" b="0" kern="1200" dirty="0">
                        <a:solidFill>
                          <a:srgbClr val="67F03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Магаданская область 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Магаданская область 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636568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 А2.1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«Среднее время получения разрешений на строительство»</a:t>
                      </a:r>
                      <a:endParaRPr lang="ru-RU" sz="12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105</a:t>
                      </a:r>
                      <a:endParaRPr lang="ru-RU" sz="1800" b="1" kern="1200" cap="all" dirty="0">
                        <a:ln w="3175" cmpd="sng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1F497D">
                              <a:lumMod val="60000"/>
                              <a:lumOff val="40000"/>
                            </a:srgb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83 (А)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67F03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66 (А)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1F497D">
                              <a:lumMod val="60000"/>
                              <a:lumOff val="40000"/>
                            </a:srgb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51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1F497D">
                              <a:lumMod val="60000"/>
                              <a:lumOff val="40000"/>
                            </a:srgb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41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6554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 А2.2 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«Среднее количество процедур, необходимых для получения разрешений на строительство» </a:t>
                      </a:r>
                      <a:endParaRPr lang="ru-RU" sz="12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1F497D">
                              <a:lumMod val="60000"/>
                              <a:lumOff val="40000"/>
                            </a:srgb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6 (А)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cap="all" dirty="0" smtClean="0">
                        <a:ln w="3175" cmpd="sng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rgbClr val="67F03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+mj-lt"/>
                        <a:ea typeface="+mj-ea"/>
                        <a:cs typeface="+mj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67F03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6 (А)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cap="all" dirty="0" smtClean="0">
                        <a:ln w="3175" cmpd="sng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rgbClr val="67F03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1F497D">
                              <a:lumMod val="60000"/>
                              <a:lumOff val="40000"/>
                            </a:srgb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1F497D">
                              <a:lumMod val="60000"/>
                              <a:lumOff val="40000"/>
                            </a:srgb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6249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 А2.3 «Удовлетворенность деятельностью государственных и муниципальных органов уполномоченных на выдачу разрешений на строительство» </a:t>
                      </a:r>
                      <a:endParaRPr lang="ru-RU" sz="12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4,5</a:t>
                      </a:r>
                      <a:endParaRPr lang="ru-RU" sz="1800" b="1" kern="1200" cap="all" dirty="0">
                        <a:ln w="3175" cmpd="sng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1F497D">
                              <a:lumMod val="60000"/>
                              <a:lumOff val="40000"/>
                            </a:srgb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4 (С)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cap="all" dirty="0" smtClean="0">
                        <a:ln w="3175" cmpd="sng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rgbClr val="67F03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+mj-lt"/>
                        <a:ea typeface="+mj-ea"/>
                        <a:cs typeface="+mj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67F03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4,5 (А)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cap="all" dirty="0" smtClean="0">
                        <a:ln w="3175" cmpd="sng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rgbClr val="67F03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1F497D">
                              <a:lumMod val="60000"/>
                              <a:lumOff val="40000"/>
                            </a:srgb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all" dirty="0" smtClean="0">
                          <a:ln w="3175" cmpd="sng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1F497D">
                              <a:lumMod val="60000"/>
                              <a:lumOff val="40000"/>
                            </a:srgb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j-lt"/>
                          <a:ea typeface="+mj-ea"/>
                          <a:cs typeface="+mj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36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95486"/>
            <a:ext cx="8928992" cy="687907"/>
          </a:xfrm>
        </p:spPr>
        <p:txBody>
          <a:bodyPr>
            <a:noAutofit/>
          </a:bodyPr>
          <a:lstStyle/>
          <a:p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Получение 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разрешения на строительство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объекта  жилого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/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нежилого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назначения</a:t>
            </a:r>
            <a:b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 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67F03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  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67F03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процедур , за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67F03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62 дня </a:t>
            </a:r>
            <a:r>
              <a:rPr lang="ru-RU" sz="1400" dirty="0" smtClean="0">
                <a:solidFill>
                  <a:srgbClr val="005392"/>
                </a:solidFill>
                <a:latin typeface="+mn-lt"/>
                <a:ea typeface="+mn-ea"/>
                <a:cs typeface="+mn-cs"/>
              </a:rPr>
              <a:t>(фактические сроки)                         </a:t>
            </a:r>
            <a:r>
              <a:rPr lang="ru-RU" sz="1400" dirty="0" smtClean="0">
                <a:solidFill>
                  <a:srgbClr val="005392"/>
                </a:solidFill>
              </a:rPr>
              <a:t>20.06.2018</a:t>
            </a:r>
            <a:endParaRPr lang="ru-RU" sz="1400" dirty="0">
              <a:solidFill>
                <a:srgbClr val="005392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736359"/>
              </p:ext>
            </p:extLst>
          </p:nvPr>
        </p:nvGraphicFramePr>
        <p:xfrm>
          <a:off x="395536" y="915566"/>
          <a:ext cx="8352927" cy="3910740"/>
        </p:xfrm>
        <a:graphic>
          <a:graphicData uri="http://schemas.openxmlformats.org/drawingml/2006/table">
            <a:tbl>
              <a:tblPr firstRow="1" firstCol="1" bandRow="1"/>
              <a:tblGrid>
                <a:gridCol w="214224"/>
                <a:gridCol w="142816"/>
                <a:gridCol w="4035448"/>
                <a:gridCol w="493940"/>
                <a:gridCol w="424907"/>
                <a:gridCol w="424907"/>
                <a:gridCol w="424907"/>
                <a:gridCol w="424907"/>
                <a:gridCol w="354089"/>
                <a:gridCol w="354089"/>
                <a:gridCol w="354089"/>
                <a:gridCol w="354089"/>
                <a:gridCol w="350515"/>
              </a:tblGrid>
              <a:tr h="227241">
                <a:tc rowSpan="2"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endParaRPr lang="ru-RU" sz="700" kern="1200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endParaRPr lang="ru-RU" sz="700" kern="1200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Наименование  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процедуры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Наименование городских округов/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сроки прохождения процедур (дни)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33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2385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b="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Предельный срок федерльный</a:t>
                      </a:r>
                      <a:endParaRPr lang="ru-RU" sz="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5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b="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Ольский</a:t>
                      </a:r>
                      <a:endParaRPr lang="ru-RU" sz="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5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b="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Хасынский</a:t>
                      </a:r>
                      <a:endParaRPr lang="ru-RU" sz="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5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b="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Сусуманский</a:t>
                      </a:r>
                      <a:endParaRPr lang="ru-RU" sz="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5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b="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Среднеканский</a:t>
                      </a:r>
                      <a:endParaRPr lang="ru-RU" sz="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5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b="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Северо-</a:t>
                      </a:r>
                      <a:endParaRPr lang="ru-RU" sz="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2385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b="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Эвенский</a:t>
                      </a:r>
                      <a:endParaRPr lang="ru-RU" sz="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5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b="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Ягоднинский</a:t>
                      </a:r>
                      <a:endParaRPr lang="ru-RU" sz="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5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b="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Омсукчанский</a:t>
                      </a:r>
                      <a:endParaRPr lang="ru-RU" sz="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5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b="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Тенькинский</a:t>
                      </a:r>
                      <a:endParaRPr lang="ru-RU" sz="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5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b="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Город </a:t>
                      </a:r>
                      <a:endParaRPr lang="ru-RU" sz="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2385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700" b="0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Магадан</a:t>
                      </a:r>
                      <a:endParaRPr lang="ru-RU" sz="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01323">
                <a:tc>
                  <a:txBody>
                    <a:bodyPr/>
                    <a:lstStyle/>
                    <a:p>
                      <a:pPr algn="just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27*.  Предоставление градостроительного плана земельного участка (ГПЗУ)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5 (20)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 (7)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 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11 (20)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02368">
                <a:tc rowSpan="9">
                  <a:txBody>
                    <a:bodyPr/>
                    <a:lstStyle/>
                    <a:p>
                      <a:pPr marL="71755" marR="71755"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Параллельное прохождение процедур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30*. Заключение договора о технологическом присоединении к электрическим сетям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 (30)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14(15)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14(15)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14(15)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14(15)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14(15)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14(15)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14(15</a:t>
                      </a: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1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32*. Заключение договора о подключении (технологическом присоединении) к системе теплоснабжения 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р. д</a:t>
                      </a: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539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35*. Заключение договора о подключении (присоединении) к централизованным системам горячего водоснабжения 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1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31*. Предоставление технических условий подключения объекта капитального строительства к сети инженерно- технического обеспечения в сфере теплоснабжения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 (10)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402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34*. Предоставление технических условий на подключение (присоединение) к централизованным системам горячего водоснабжения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 (10)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66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37*. Заключение договора подключения (технологического присоединения) к централизованной системе холодного водоснабжения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 (10)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8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1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39*. Заключение договора подключения (технологического присоединения) к централизованным бытовым или общесплавным системам водоотведения 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8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402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36*. Предоставление ТУ на подключение (технологическое присоединение к центральным системам холодного водоснабжения.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 (10)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8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1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38*. Предоставление ТУ на подключение (технологическое присоединение) к централизованным бытовым или общесплавным системам водоотведения.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 (10)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8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40267"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- « -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53*. Предоставление положительного заключения государственной экспертизы результатов инженерных изысканий 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</a:tr>
              <a:tr h="1834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54*. Предоставление положительного заключения государственной экспертизы проектной документации жилого/иного назначения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45/60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30/45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</a:tr>
              <a:tr h="140267"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59*. Предоставление разрешения на строительство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3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14912"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Количество процедур всего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6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60499"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Количество дней всего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248/263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67/82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kern="120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52/67</a:t>
                      </a:r>
                      <a:endParaRPr lang="ru-RU" sz="9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53/68</a:t>
                      </a:r>
                      <a:endParaRPr lang="ru-RU" sz="9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61/76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70/85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71/86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65/80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65/80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62/77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25593"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endParaRPr lang="ru-RU" sz="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0791" marR="20791" marT="3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Среднее: факт -  62 (с 52-71) / НПА - 77 (с 67-86)</a:t>
                      </a:r>
                      <a:endParaRPr lang="ru-RU" sz="10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0791" marR="20791" marT="35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2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8139"/>
            <a:ext cx="8568952" cy="77155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ДИНАМИКА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ВНЕДРЕНИЯ  Целевых  Моделей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«Получение разрешения на строительство и территориальное планирование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r>
              <a:rPr lang="ru-RU" sz="1200" dirty="0" smtClean="0">
                <a:solidFill>
                  <a:srgbClr val="005392"/>
                </a:solidFill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                                </a:t>
            </a:r>
            <a:endParaRPr lang="ru-RU" sz="1200" dirty="0">
              <a:solidFill>
                <a:srgbClr val="005392"/>
              </a:solidFill>
              <a:ea typeface="+mn-ea"/>
              <a:cs typeface="+mn-cs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634402"/>
              </p:ext>
            </p:extLst>
          </p:nvPr>
        </p:nvGraphicFramePr>
        <p:xfrm>
          <a:off x="395536" y="711549"/>
          <a:ext cx="8352928" cy="4248471"/>
        </p:xfrm>
        <a:graphic>
          <a:graphicData uri="http://schemas.openxmlformats.org/drawingml/2006/table">
            <a:tbl>
              <a:tblPr firstRow="1" bandRow="1"/>
              <a:tblGrid>
                <a:gridCol w="1642029"/>
                <a:gridCol w="6710899"/>
              </a:tblGrid>
              <a:tr h="20304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</a:pPr>
                      <a:endParaRPr lang="ru-RU" sz="800" dirty="0" smtClean="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kumimoji="0" lang="ru-RU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Российская федерация</a:t>
                      </a:r>
                      <a:r>
                        <a:rPr kumimoji="0" lang="ru-RU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Целевые модели упрощения процедур ведения бизнеса и повышения инвестиционной привлекательности субъектов Российской Федерации, утв. распоряжением Правительства Российской Федерации от 31 января 2017 г. N 147-р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2180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Магаданская область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План мероприятий  (Дорожная карта), утв. распоряжением губернатора Магаданской области  от 28.02.2017 №71-р (изм. от 07.06.2017 № 273-р, 11.04.2018 №203-р)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77" r="4033" b="7329"/>
          <a:stretch/>
        </p:blipFill>
        <p:spPr bwMode="auto">
          <a:xfrm>
            <a:off x="2087064" y="783556"/>
            <a:ext cx="6517383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2793946" y="862236"/>
            <a:ext cx="633983" cy="1819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858002" y="1054698"/>
            <a:ext cx="5530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400" b="1" dirty="0" smtClean="0">
                <a:solidFill>
                  <a:srgbClr val="C00000"/>
                </a:solidFill>
                <a:latin typeface="Calibri" pitchFamily="34" charset="0"/>
              </a:rPr>
              <a:t>73%</a:t>
            </a:r>
            <a:endParaRPr lang="ru-RU" sz="1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12" r="4001" b="11986"/>
          <a:stretch/>
        </p:blipFill>
        <p:spPr bwMode="auto">
          <a:xfrm>
            <a:off x="2087064" y="2880416"/>
            <a:ext cx="6517384" cy="195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2915816" y="2964843"/>
            <a:ext cx="628870" cy="19292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986531" y="3064720"/>
            <a:ext cx="5308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400" b="1" dirty="0" smtClean="0">
                <a:solidFill>
                  <a:srgbClr val="00B050"/>
                </a:solidFill>
                <a:latin typeface="Calibri" pitchFamily="34" charset="0"/>
              </a:rPr>
              <a:t>91%</a:t>
            </a:r>
            <a:endParaRPr lang="ru-RU" sz="1400" b="1" dirty="0">
              <a:solidFill>
                <a:srgbClr val="00B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05"/>
            <a:ext cx="8568952" cy="77155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ДИНАМИКА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ВНЕДРЕНИЯ  Целевых  Моделей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«Получение разрешения на строительство и территориальное планирование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r>
              <a:rPr lang="ru-RU" sz="1200" dirty="0" smtClean="0">
                <a:solidFill>
                  <a:srgbClr val="005392"/>
                </a:solidFill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                                </a:t>
            </a:r>
            <a:endParaRPr lang="ru-RU" sz="1200" dirty="0">
              <a:solidFill>
                <a:srgbClr val="005392"/>
              </a:solidFill>
              <a:ea typeface="+mn-ea"/>
              <a:cs typeface="+mn-cs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639429"/>
              </p:ext>
            </p:extLst>
          </p:nvPr>
        </p:nvGraphicFramePr>
        <p:xfrm>
          <a:off x="467544" y="690208"/>
          <a:ext cx="8208913" cy="4171960"/>
        </p:xfrm>
        <a:graphic>
          <a:graphicData uri="http://schemas.openxmlformats.org/drawingml/2006/table">
            <a:tbl>
              <a:tblPr firstRow="1" bandRow="1"/>
              <a:tblGrid>
                <a:gridCol w="2108712"/>
                <a:gridCol w="3021859"/>
                <a:gridCol w="3078342"/>
              </a:tblGrid>
              <a:tr h="20975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</a:pPr>
                      <a:endParaRPr lang="ru-RU" sz="800" dirty="0" smtClean="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kumimoji="0" lang="ru-RU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Российская федерация</a:t>
                      </a:r>
                      <a:r>
                        <a:rPr kumimoji="0" lang="ru-RU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Целевые модели упрощения процедур ведения бизнеса и повышения инвестиционной привлекательности субъектов Российской Федерации, утв. распоряжением Правительства Российской Федерации от 31 января 2017 г. N 147-р</a:t>
                      </a:r>
                      <a:endParaRPr lang="ru-RU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Задача:  обеспечение устойчивости социально-экономического развития страны, решение социальных, экономических и экологических проблем, повышение качества жизни, улучшение инвестиционного климата и содействие региональному развитию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0743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Магаданская область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План мероприятий  (Дорожная карта), утв. распоряжением губернатора Магаданской области  от 28.02.2017 №71-р (изм. от 07.06.2017 № 273-р, 11.04.2018 №203-р) 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Задача:  реализация в Магаданской области мероприятий, обеспечивающих достижение до 2020 года показателей инвестиционного климата в субъектах Российской Федерации, входящих в состав ДФО, не ниже соответствующих показателей субъектов Российской Федерации, входящих в топ-30 Национального рейтинга инвестиционного климата в субъектах  Российской Федерации в целях создания благоприятных условий для ведения бизнеса в регионе, развитие конкуренции и улучшение инвестиционного климата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16930" r="47666" b="13748"/>
          <a:stretch/>
        </p:blipFill>
        <p:spPr bwMode="auto">
          <a:xfrm>
            <a:off x="3219622" y="2982102"/>
            <a:ext cx="1759741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7" t="19660" r="41563" b="23410"/>
          <a:stretch/>
        </p:blipFill>
        <p:spPr bwMode="auto">
          <a:xfrm>
            <a:off x="3235397" y="762216"/>
            <a:ext cx="172819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91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446568"/>
              </p:ext>
            </p:extLst>
          </p:nvPr>
        </p:nvGraphicFramePr>
        <p:xfrm>
          <a:off x="323527" y="943724"/>
          <a:ext cx="8424937" cy="3860274"/>
        </p:xfrm>
        <a:graphic>
          <a:graphicData uri="http://schemas.openxmlformats.org/drawingml/2006/table">
            <a:tbl>
              <a:tblPr firstRow="1" bandRow="1"/>
              <a:tblGrid>
                <a:gridCol w="1440161"/>
                <a:gridCol w="1411024"/>
                <a:gridCol w="1461088"/>
                <a:gridCol w="1324016"/>
                <a:gridCol w="1429401"/>
                <a:gridCol w="1359247"/>
              </a:tblGrid>
              <a:tr h="88581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103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kern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Подключение ОКС к коммунальным сетям в электронном виде (ресурсоснабжающие центры,</a:t>
                      </a:r>
                      <a:r>
                        <a:rPr lang="ru-RU" sz="800" b="0" kern="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kern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МФЦ,</a:t>
                      </a:r>
                      <a:r>
                        <a:rPr lang="ru-RU" sz="800" b="0" kern="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 электронный вид</a:t>
                      </a:r>
                      <a:r>
                        <a:rPr lang="ru-RU" sz="800" b="0" kern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1762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0" dirty="0" smtClean="0">
                          <a:solidFill>
                            <a:schemeClr val="bg1"/>
                          </a:solidFill>
                          <a:latin typeface="Arial"/>
                        </a:rPr>
                        <a:t>Развитие онлайн-сервисов в сфере строительства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153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Повышение информированности участников градостроительных отношений</a:t>
                      </a:r>
                      <a:r>
                        <a:rPr lang="ru-RU" sz="800" b="0" kern="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, в т.ч. в местах приема граждан</a:t>
                      </a:r>
                      <a:endParaRPr lang="ru-RU" sz="800" b="0" kern="0" dirty="0" smtClean="0">
                        <a:solidFill>
                          <a:schemeClr val="bg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5" t="7482" r="12383" b="14790"/>
          <a:stretch/>
        </p:blipFill>
        <p:spPr bwMode="auto">
          <a:xfrm>
            <a:off x="3264695" y="1095721"/>
            <a:ext cx="1299341" cy="169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4" t="27672" r="15120" b="16435"/>
          <a:stretch/>
        </p:blipFill>
        <p:spPr bwMode="auto">
          <a:xfrm>
            <a:off x="4686908" y="1434179"/>
            <a:ext cx="1253243" cy="135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5" t="12947" r="21535" b="7563"/>
          <a:stretch/>
        </p:blipFill>
        <p:spPr bwMode="auto">
          <a:xfrm>
            <a:off x="4680012" y="3173911"/>
            <a:ext cx="1260140" cy="152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12714" r="18721" b="7960"/>
          <a:stretch/>
        </p:blipFill>
        <p:spPr bwMode="auto">
          <a:xfrm>
            <a:off x="391750" y="3049322"/>
            <a:ext cx="1274799" cy="164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11977" r="15627" b="9547"/>
          <a:stretch/>
        </p:blipFill>
        <p:spPr bwMode="auto">
          <a:xfrm>
            <a:off x="6038628" y="3069440"/>
            <a:ext cx="1296145" cy="165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4" t="4675" r="7622"/>
          <a:stretch/>
        </p:blipFill>
        <p:spPr bwMode="auto">
          <a:xfrm>
            <a:off x="391751" y="1347614"/>
            <a:ext cx="1267867" cy="14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0" t="11166" r="13806" b="19366"/>
          <a:stretch/>
        </p:blipFill>
        <p:spPr bwMode="auto">
          <a:xfrm>
            <a:off x="1842628" y="3040794"/>
            <a:ext cx="1289211" cy="163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51253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Основные направления развития информационного поля </a:t>
            </a:r>
          </a:p>
          <a:p>
            <a:pPr algn="ctr"/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 СФЕРЕ  ГРАДОСТРОИТЕЛЬНОЙ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ДЕЯТЕЛЬНОСТИ</a:t>
            </a:r>
            <a:endParaRPr lang="ru-RU" sz="1400" dirty="0">
              <a:solidFill>
                <a:srgbClr val="005392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452319" y="1105855"/>
            <a:ext cx="1296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kern="0" dirty="0" smtClean="0">
                <a:solidFill>
                  <a:schemeClr val="bg1"/>
                </a:solidFill>
                <a:latin typeface="Arial"/>
              </a:rPr>
              <a:t>Государственные и муниципальные услуги в электронном виде и в «одном окне» в  МФЦ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30608" y="1881958"/>
            <a:ext cx="209544" cy="1008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1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413959" y="3209823"/>
            <a:ext cx="372365" cy="1077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1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63574" y="4525865"/>
            <a:ext cx="955174" cy="107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"/>
              </a:lnSpc>
            </a:pPr>
            <a:endParaRPr lang="ru-RU" sz="100" dirty="0"/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17214" r="40826" b="3420"/>
          <a:stretch/>
        </p:blipFill>
        <p:spPr bwMode="auto">
          <a:xfrm>
            <a:off x="4680012" y="3236473"/>
            <a:ext cx="1260140" cy="144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32532" y="4064865"/>
            <a:ext cx="686215" cy="1846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600" b="1" dirty="0" smtClean="0"/>
              <a:t>8(4132)627170</a:t>
            </a:r>
            <a:endParaRPr lang="ru-RU" sz="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2" t="8532" r="19602" b="16157"/>
          <a:stretch/>
        </p:blipFill>
        <p:spPr bwMode="auto">
          <a:xfrm>
            <a:off x="1842628" y="1420492"/>
            <a:ext cx="1289211" cy="1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6" b="5536"/>
          <a:stretch/>
        </p:blipFill>
        <p:spPr bwMode="auto">
          <a:xfrm>
            <a:off x="3263203" y="3738041"/>
            <a:ext cx="1307765" cy="96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4" t="36478" r="37007" b="38037"/>
          <a:stretch/>
        </p:blipFill>
        <p:spPr bwMode="auto">
          <a:xfrm>
            <a:off x="3263202" y="3049323"/>
            <a:ext cx="1304919" cy="68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Documents and Settings\Администратор\Рабочий стол\23-Схема территориального планирования (проектный план)_1.jpg"/>
          <p:cNvPicPr>
            <a:picLocks noChangeAspect="1" noChangeArrowheads="1"/>
          </p:cNvPicPr>
          <p:nvPr/>
        </p:nvPicPr>
        <p:blipFill rotWithShape="1">
          <a:blip r:embed="rId23" cstate="print"/>
          <a:srcRect t="10027" r="34632"/>
          <a:stretch/>
        </p:blipFill>
        <p:spPr bwMode="auto">
          <a:xfrm>
            <a:off x="3663447" y="3895976"/>
            <a:ext cx="864096" cy="77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10559" r="12366" b="5804"/>
          <a:stretch/>
        </p:blipFill>
        <p:spPr bwMode="auto">
          <a:xfrm>
            <a:off x="391751" y="3393681"/>
            <a:ext cx="1234854" cy="110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13844" b="16296"/>
          <a:stretch/>
        </p:blipFill>
        <p:spPr bwMode="auto">
          <a:xfrm>
            <a:off x="3919874" y="3041682"/>
            <a:ext cx="641337" cy="12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91750" y="1023752"/>
            <a:ext cx="1267867" cy="5041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Путеводитель </a:t>
            </a:r>
          </a:p>
          <a:p>
            <a:pPr algn="ctr">
              <a:lnSpc>
                <a:spcPts val="800"/>
              </a:lnSpc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по процедурам. Исчерпывающие перечни</a:t>
            </a:r>
            <a:endParaRPr lang="ru-RU" sz="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264695" y="1020382"/>
            <a:ext cx="129651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Популяризация </a:t>
            </a: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получения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услуг </a:t>
            </a:r>
            <a:endParaRPr lang="ru-RU" sz="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ts val="800"/>
              </a:lnSpc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электронном виде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842628" y="1011853"/>
            <a:ext cx="128921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Популяризация </a:t>
            </a:r>
            <a:endParaRPr lang="ru-RU" sz="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ts val="800"/>
              </a:lnSpc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получения услуг </a:t>
            </a:r>
          </a:p>
          <a:p>
            <a:pPr algn="ctr">
              <a:lnSpc>
                <a:spcPts val="800"/>
              </a:lnSpc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в МФЦ</a:t>
            </a:r>
            <a:endParaRPr lang="ru-RU" sz="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91751" y="3072077"/>
            <a:ext cx="127479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Видео инструкции Калькуляторы</a:t>
            </a:r>
            <a:endParaRPr lang="ru-RU" sz="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686909" y="1028911"/>
            <a:ext cx="1253243" cy="4015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Межведомственное взаимодействие</a:t>
            </a:r>
          </a:p>
          <a:p>
            <a:pPr algn="ctr">
              <a:lnSpc>
                <a:spcPts val="800"/>
              </a:lnSpc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ФОИВ, ОИВ, ОМС</a:t>
            </a:r>
            <a:endParaRPr lang="ru-RU" sz="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038630" y="3048787"/>
            <a:ext cx="1296144" cy="2975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Единый контактный центр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"/>
          <a:stretch/>
        </p:blipFill>
        <p:spPr bwMode="auto">
          <a:xfrm>
            <a:off x="4680011" y="3021030"/>
            <a:ext cx="1260141" cy="26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1842628" y="3040793"/>
            <a:ext cx="1289211" cy="5041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Сводный план подземных /наземных коммуникаций </a:t>
            </a:r>
          </a:p>
          <a:p>
            <a:pPr algn="ctr">
              <a:lnSpc>
                <a:spcPts val="800"/>
              </a:lnSpc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и сооружений</a:t>
            </a:r>
            <a:endParaRPr lang="ru-RU" sz="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038628" y="1046145"/>
            <a:ext cx="1296145" cy="60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Расширение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перечня </a:t>
            </a: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случаев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, при которых </a:t>
            </a:r>
            <a:endParaRPr lang="ru-RU" sz="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ts val="800"/>
              </a:lnSpc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не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требуется получение разрешения </a:t>
            </a:r>
            <a:endParaRPr lang="ru-RU" sz="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ts val="800"/>
              </a:lnSpc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на строительство</a:t>
            </a:r>
            <a:endParaRPr lang="ru-RU" sz="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9409" r="19978" b="16298"/>
          <a:stretch/>
        </p:blipFill>
        <p:spPr bwMode="auto">
          <a:xfrm>
            <a:off x="6038629" y="1597035"/>
            <a:ext cx="1296144" cy="122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63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266467"/>
              </p:ext>
            </p:extLst>
          </p:nvPr>
        </p:nvGraphicFramePr>
        <p:xfrm>
          <a:off x="323528" y="1058853"/>
          <a:ext cx="8482674" cy="3921531"/>
        </p:xfrm>
        <a:graphic>
          <a:graphicData uri="http://schemas.openxmlformats.org/drawingml/2006/table">
            <a:tbl>
              <a:tblPr firstRow="1" bandRow="1"/>
              <a:tblGrid>
                <a:gridCol w="3168352"/>
                <a:gridCol w="2464565"/>
                <a:gridCol w="2849757"/>
              </a:tblGrid>
              <a:tr h="19809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405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4497" y="195486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5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ОБЕСПЕЧЕНИЕ  </a:t>
            </a:r>
            <a:r>
              <a:rPr lang="ru-RU" sz="155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ДОСТУПНОСТИ </a:t>
            </a:r>
            <a:r>
              <a:rPr lang="ru-RU" sz="155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ИНФОРМАЦИИ  НА  ОФИЦИАЛЬНЫХ</a:t>
            </a:r>
            <a:endParaRPr lang="ru-RU" sz="155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155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ИНФОРМАЦИОННЫХ </a:t>
            </a:r>
            <a:r>
              <a:rPr lang="ru-RU" sz="155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РЕСУРСАХ  ОРГАНОВ  </a:t>
            </a:r>
            <a:r>
              <a:rPr lang="ru-RU" sz="155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ГОСУДАРСТВЕННОЙ </a:t>
            </a:r>
            <a:r>
              <a:rPr lang="ru-RU" sz="155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ВЛАСТИ  СУБЪЕКТОВ  РФ </a:t>
            </a:r>
          </a:p>
          <a:p>
            <a:pPr algn="ctr"/>
            <a:r>
              <a:rPr lang="ru-RU" sz="155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И  </a:t>
            </a:r>
            <a:r>
              <a:rPr lang="ru-RU" sz="155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ОРГАНОВ </a:t>
            </a:r>
            <a:r>
              <a:rPr lang="ru-RU" sz="155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МЕСТНОГО  САМОУПРАВЛЕНИЯ  В  СФЕРЕ  ГРАДОСТРОИТЕЛЬНОЙ  ДЕЯТЕЛЬНОСТИ</a:t>
            </a:r>
            <a:endParaRPr lang="ru-RU" sz="155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03" t="14034" r="22632" b="14110"/>
          <a:stretch/>
        </p:blipFill>
        <p:spPr bwMode="auto">
          <a:xfrm>
            <a:off x="427484" y="1153973"/>
            <a:ext cx="292038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899592" y="1362278"/>
            <a:ext cx="432048" cy="144016"/>
          </a:xfrm>
          <a:prstGeom prst="ellipse">
            <a:avLst/>
          </a:prstGeom>
          <a:noFill/>
          <a:ln>
            <a:solidFill>
              <a:srgbClr val="6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1691680" y="1203598"/>
            <a:ext cx="533452" cy="144016"/>
          </a:xfrm>
          <a:prstGeom prst="ellipse">
            <a:avLst/>
          </a:prstGeom>
          <a:noFill/>
          <a:ln>
            <a:solidFill>
              <a:srgbClr val="6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74" t="43323" r="23877" b="18916"/>
          <a:stretch/>
        </p:blipFill>
        <p:spPr bwMode="auto">
          <a:xfrm>
            <a:off x="6084168" y="1153973"/>
            <a:ext cx="2550746" cy="376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0" t="23946" r="56245" b="30497"/>
          <a:stretch/>
        </p:blipFill>
        <p:spPr bwMode="auto">
          <a:xfrm>
            <a:off x="3635897" y="1203598"/>
            <a:ext cx="2221933" cy="371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17214" r="40826" b="3420"/>
          <a:stretch/>
        </p:blipFill>
        <p:spPr bwMode="auto">
          <a:xfrm>
            <a:off x="427484" y="3147814"/>
            <a:ext cx="2920380" cy="1766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3635896" y="1153973"/>
            <a:ext cx="1512168" cy="334535"/>
          </a:xfrm>
          <a:prstGeom prst="ellipse">
            <a:avLst/>
          </a:prstGeom>
          <a:noFill/>
          <a:ln>
            <a:solidFill>
              <a:srgbClr val="6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6156176" y="1203598"/>
            <a:ext cx="1728192" cy="302696"/>
          </a:xfrm>
          <a:prstGeom prst="ellipse">
            <a:avLst/>
          </a:prstGeom>
          <a:noFill/>
          <a:ln>
            <a:solidFill>
              <a:srgbClr val="6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H="1">
            <a:off x="1421650" y="1506294"/>
            <a:ext cx="1962219" cy="0"/>
          </a:xfrm>
          <a:prstGeom prst="line">
            <a:avLst/>
          </a:prstGeom>
          <a:ln w="38100">
            <a:solidFill>
              <a:srgbClr val="67F03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3383869" y="1321240"/>
            <a:ext cx="252027" cy="185054"/>
          </a:xfrm>
          <a:prstGeom prst="line">
            <a:avLst/>
          </a:prstGeom>
          <a:ln w="38100">
            <a:solidFill>
              <a:srgbClr val="67F03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endCxn id="19" idx="6"/>
          </p:cNvCxnSpPr>
          <p:nvPr/>
        </p:nvCxnSpPr>
        <p:spPr>
          <a:xfrm flipH="1">
            <a:off x="2225132" y="1026484"/>
            <a:ext cx="330644" cy="249122"/>
          </a:xfrm>
          <a:prstGeom prst="line">
            <a:avLst/>
          </a:prstGeom>
          <a:ln w="38100">
            <a:solidFill>
              <a:srgbClr val="67F03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2555776" y="1026483"/>
            <a:ext cx="3302053" cy="1"/>
          </a:xfrm>
          <a:prstGeom prst="line">
            <a:avLst/>
          </a:prstGeom>
          <a:ln w="38100">
            <a:solidFill>
              <a:srgbClr val="67F03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stCxn id="14" idx="2"/>
          </p:cNvCxnSpPr>
          <p:nvPr/>
        </p:nvCxnSpPr>
        <p:spPr>
          <a:xfrm flipH="1" flipV="1">
            <a:off x="5857830" y="1026484"/>
            <a:ext cx="298346" cy="328462"/>
          </a:xfrm>
          <a:prstGeom prst="line">
            <a:avLst/>
          </a:prstGeom>
          <a:ln w="38100">
            <a:solidFill>
              <a:srgbClr val="67F03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3697681" y="2283718"/>
            <a:ext cx="1522391" cy="360040"/>
          </a:xfrm>
          <a:prstGeom prst="ellipse">
            <a:avLst/>
          </a:prstGeom>
          <a:noFill/>
          <a:ln>
            <a:solidFill>
              <a:srgbClr val="6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9" name="Прямая соединительная линия 58"/>
          <p:cNvCxnSpPr>
            <a:stCxn id="14" idx="2"/>
          </p:cNvCxnSpPr>
          <p:nvPr/>
        </p:nvCxnSpPr>
        <p:spPr>
          <a:xfrm flipH="1">
            <a:off x="5220072" y="1354946"/>
            <a:ext cx="936104" cy="1108792"/>
          </a:xfrm>
          <a:prstGeom prst="line">
            <a:avLst/>
          </a:prstGeom>
          <a:ln w="38100">
            <a:solidFill>
              <a:srgbClr val="67F03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1331640" y="1434286"/>
            <a:ext cx="180020" cy="72008"/>
          </a:xfrm>
          <a:prstGeom prst="line">
            <a:avLst/>
          </a:prstGeom>
          <a:ln w="38100">
            <a:solidFill>
              <a:srgbClr val="67F03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15966"/>
            <a:ext cx="1656184" cy="40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934" y="7108253"/>
            <a:ext cx="10311074" cy="579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88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14551</TotalTime>
  <Words>1580</Words>
  <Application>Microsoft Office PowerPoint</Application>
  <PresentationFormat>Экран (16:9)</PresentationFormat>
  <Paragraphs>470</Paragraphs>
  <Slides>17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О  доступности  информации  в  сфере градостроительной  деятельности  на территории  Магаданской  области</vt:lpstr>
      <vt:lpstr>Презентация PowerPoint</vt:lpstr>
      <vt:lpstr>ВЕДЕНИЕ БИЗНЕСА 2018 – Doing business 2018</vt:lpstr>
      <vt:lpstr>Статистика  национального  рейтинга по  показателю А2  «получение  разрешения на строительство»</vt:lpstr>
      <vt:lpstr>Получение  разрешения на строительство  объекта  жилого/ нежилого назначения                                                       6   процедур , за 62 дня (фактические сроки)                         20.06.2018</vt:lpstr>
      <vt:lpstr>ДИНАМИКА  ВНЕДРЕНИЯ  Целевых  Моделей «Получение разрешения на строительство и территориальное планирование»                                                                                                                                                                                                 </vt:lpstr>
      <vt:lpstr>ДИНАМИКА  ВНЕДРЕНИЯ  Целевых  Моделей «Получение разрешения на строительство и территориальное планирование»                                                                                                           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Популяризация  и  приоритеты  получения  услуг  В  СФЕРЕ  ГРАДОСТРОИТЕЛЬНОЙ ДЕЯТЕЛЬНОСТИ  в   электронном виде  и  по принципу «одного окна» в МФЦ</vt:lpstr>
      <vt:lpstr>Презентация PowerPoint</vt:lpstr>
      <vt:lpstr>Презентация PowerPoint</vt:lpstr>
      <vt:lpstr>обеспечение  разработки  проектов  генеральных  планов  и  правил  землепользования  и застройки                                       городских  округов  Магаданской  области Генеральные планы,  Правила землепользования и застройки  городских округов размещены в разделе «ГРАДОСТРОИТЕЛЬСТВО» на официальных сайтах ОМС в сети «Интернет»</vt:lpstr>
      <vt:lpstr>Презентация PowerPoint</vt:lpstr>
      <vt:lpstr>Презентация PowerPoint</vt:lpstr>
      <vt:lpstr>МЫ ПОМОЖЕМ  ЛЮБОМУ ИНВЕСТОРУ!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Симкина Наталья Владимировна</dc:creator>
  <cp:lastModifiedBy>3</cp:lastModifiedBy>
  <cp:revision>668</cp:revision>
  <dcterms:created xsi:type="dcterms:W3CDTF">2017-06-27T22:23:38Z</dcterms:created>
  <dcterms:modified xsi:type="dcterms:W3CDTF">2018-07-11T10:21:49Z</dcterms:modified>
</cp:coreProperties>
</file>