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3"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5CDFF2-3DC5-406C-8023-8FC8AD82DF68}" type="datetimeFigureOut">
              <a:rPr lang="ru-RU" smtClean="0"/>
              <a:t>23.03.2018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E4589E-A47E-4313-99E4-14220930A2BD}" type="slidenum">
              <a:rPr lang="ru-RU" smtClean="0"/>
              <a:t>‹#›</a:t>
            </a:fld>
            <a:endParaRPr lang="ru-RU"/>
          </a:p>
        </p:txBody>
      </p:sp>
    </p:spTree>
    <p:extLst>
      <p:ext uri="{BB962C8B-B14F-4D97-AF65-F5344CB8AC3E}">
        <p14:creationId xmlns:p14="http://schemas.microsoft.com/office/powerpoint/2010/main" val="309383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5CDFF2-3DC5-406C-8023-8FC8AD82DF68}" type="datetimeFigureOut">
              <a:rPr lang="ru-RU" smtClean="0"/>
              <a:t>23.03.2018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E4589E-A47E-4313-99E4-14220930A2BD}" type="slidenum">
              <a:rPr lang="ru-RU" smtClean="0"/>
              <a:t>‹#›</a:t>
            </a:fld>
            <a:endParaRPr lang="ru-RU"/>
          </a:p>
        </p:txBody>
      </p:sp>
    </p:spTree>
    <p:extLst>
      <p:ext uri="{BB962C8B-B14F-4D97-AF65-F5344CB8AC3E}">
        <p14:creationId xmlns:p14="http://schemas.microsoft.com/office/powerpoint/2010/main" val="196524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5CDFF2-3DC5-406C-8023-8FC8AD82DF68}" type="datetimeFigureOut">
              <a:rPr lang="ru-RU" smtClean="0"/>
              <a:t>23.03.2018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E4589E-A47E-4313-99E4-14220930A2BD}" type="slidenum">
              <a:rPr lang="ru-RU" smtClean="0"/>
              <a:t>‹#›</a:t>
            </a:fld>
            <a:endParaRPr lang="ru-RU"/>
          </a:p>
        </p:txBody>
      </p:sp>
    </p:spTree>
    <p:extLst>
      <p:ext uri="{BB962C8B-B14F-4D97-AF65-F5344CB8AC3E}">
        <p14:creationId xmlns:p14="http://schemas.microsoft.com/office/powerpoint/2010/main" val="157793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5CDFF2-3DC5-406C-8023-8FC8AD82DF68}" type="datetimeFigureOut">
              <a:rPr lang="ru-RU" smtClean="0"/>
              <a:t>23.03.2018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E4589E-A47E-4313-99E4-14220930A2BD}" type="slidenum">
              <a:rPr lang="ru-RU" smtClean="0"/>
              <a:t>‹#›</a:t>
            </a:fld>
            <a:endParaRPr lang="ru-RU"/>
          </a:p>
        </p:txBody>
      </p:sp>
    </p:spTree>
    <p:extLst>
      <p:ext uri="{BB962C8B-B14F-4D97-AF65-F5344CB8AC3E}">
        <p14:creationId xmlns:p14="http://schemas.microsoft.com/office/powerpoint/2010/main" val="382443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35CDFF2-3DC5-406C-8023-8FC8AD82DF68}" type="datetimeFigureOut">
              <a:rPr lang="ru-RU" smtClean="0"/>
              <a:t>23.03.2018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E4589E-A47E-4313-99E4-14220930A2BD}" type="slidenum">
              <a:rPr lang="ru-RU" smtClean="0"/>
              <a:t>‹#›</a:t>
            </a:fld>
            <a:endParaRPr lang="ru-RU"/>
          </a:p>
        </p:txBody>
      </p:sp>
    </p:spTree>
    <p:extLst>
      <p:ext uri="{BB962C8B-B14F-4D97-AF65-F5344CB8AC3E}">
        <p14:creationId xmlns:p14="http://schemas.microsoft.com/office/powerpoint/2010/main" val="15103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35CDFF2-3DC5-406C-8023-8FC8AD82DF68}" type="datetimeFigureOut">
              <a:rPr lang="ru-RU" smtClean="0"/>
              <a:t>23.03.2018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E4589E-A47E-4313-99E4-14220930A2BD}" type="slidenum">
              <a:rPr lang="ru-RU" smtClean="0"/>
              <a:t>‹#›</a:t>
            </a:fld>
            <a:endParaRPr lang="ru-RU"/>
          </a:p>
        </p:txBody>
      </p:sp>
    </p:spTree>
    <p:extLst>
      <p:ext uri="{BB962C8B-B14F-4D97-AF65-F5344CB8AC3E}">
        <p14:creationId xmlns:p14="http://schemas.microsoft.com/office/powerpoint/2010/main" val="349559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35CDFF2-3DC5-406C-8023-8FC8AD82DF68}" type="datetimeFigureOut">
              <a:rPr lang="ru-RU" smtClean="0"/>
              <a:t>23.03.2018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AE4589E-A47E-4313-99E4-14220930A2BD}" type="slidenum">
              <a:rPr lang="ru-RU" smtClean="0"/>
              <a:t>‹#›</a:t>
            </a:fld>
            <a:endParaRPr lang="ru-RU"/>
          </a:p>
        </p:txBody>
      </p:sp>
    </p:spTree>
    <p:extLst>
      <p:ext uri="{BB962C8B-B14F-4D97-AF65-F5344CB8AC3E}">
        <p14:creationId xmlns:p14="http://schemas.microsoft.com/office/powerpoint/2010/main" val="34337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35CDFF2-3DC5-406C-8023-8FC8AD82DF68}" type="datetimeFigureOut">
              <a:rPr lang="ru-RU" smtClean="0"/>
              <a:t>23.03.2018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AE4589E-A47E-4313-99E4-14220930A2BD}" type="slidenum">
              <a:rPr lang="ru-RU" smtClean="0"/>
              <a:t>‹#›</a:t>
            </a:fld>
            <a:endParaRPr lang="ru-RU"/>
          </a:p>
        </p:txBody>
      </p:sp>
    </p:spTree>
    <p:extLst>
      <p:ext uri="{BB962C8B-B14F-4D97-AF65-F5344CB8AC3E}">
        <p14:creationId xmlns:p14="http://schemas.microsoft.com/office/powerpoint/2010/main" val="178868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5CDFF2-3DC5-406C-8023-8FC8AD82DF68}" type="datetimeFigureOut">
              <a:rPr lang="ru-RU" smtClean="0"/>
              <a:t>23.03.2018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AE4589E-A47E-4313-99E4-14220930A2BD}" type="slidenum">
              <a:rPr lang="ru-RU" smtClean="0"/>
              <a:t>‹#›</a:t>
            </a:fld>
            <a:endParaRPr lang="ru-RU"/>
          </a:p>
        </p:txBody>
      </p:sp>
    </p:spTree>
    <p:extLst>
      <p:ext uri="{BB962C8B-B14F-4D97-AF65-F5344CB8AC3E}">
        <p14:creationId xmlns:p14="http://schemas.microsoft.com/office/powerpoint/2010/main" val="364971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35CDFF2-3DC5-406C-8023-8FC8AD82DF68}" type="datetimeFigureOut">
              <a:rPr lang="ru-RU" smtClean="0"/>
              <a:t>23.03.2018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E4589E-A47E-4313-99E4-14220930A2BD}" type="slidenum">
              <a:rPr lang="ru-RU" smtClean="0"/>
              <a:t>‹#›</a:t>
            </a:fld>
            <a:endParaRPr lang="ru-RU"/>
          </a:p>
        </p:txBody>
      </p:sp>
    </p:spTree>
    <p:extLst>
      <p:ext uri="{BB962C8B-B14F-4D97-AF65-F5344CB8AC3E}">
        <p14:creationId xmlns:p14="http://schemas.microsoft.com/office/powerpoint/2010/main" val="88730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35CDFF2-3DC5-406C-8023-8FC8AD82DF68}" type="datetimeFigureOut">
              <a:rPr lang="ru-RU" smtClean="0"/>
              <a:t>23.03.2018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E4589E-A47E-4313-99E4-14220930A2BD}" type="slidenum">
              <a:rPr lang="ru-RU" smtClean="0"/>
              <a:t>‹#›</a:t>
            </a:fld>
            <a:endParaRPr lang="ru-RU"/>
          </a:p>
        </p:txBody>
      </p:sp>
    </p:spTree>
    <p:extLst>
      <p:ext uri="{BB962C8B-B14F-4D97-AF65-F5344CB8AC3E}">
        <p14:creationId xmlns:p14="http://schemas.microsoft.com/office/powerpoint/2010/main" val="209454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CDFF2-3DC5-406C-8023-8FC8AD82DF68}" type="datetimeFigureOut">
              <a:rPr lang="ru-RU" smtClean="0"/>
              <a:t>23.03.2018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4589E-A47E-4313-99E4-14220930A2BD}" type="slidenum">
              <a:rPr lang="ru-RU" smtClean="0"/>
              <a:t>‹#›</a:t>
            </a:fld>
            <a:endParaRPr lang="ru-RU"/>
          </a:p>
        </p:txBody>
      </p:sp>
    </p:spTree>
    <p:extLst>
      <p:ext uri="{BB962C8B-B14F-4D97-AF65-F5344CB8AC3E}">
        <p14:creationId xmlns:p14="http://schemas.microsoft.com/office/powerpoint/2010/main" val="425747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824" y="1644591"/>
            <a:ext cx="11664778" cy="4630367"/>
          </a:xfrm>
          <a:noFill/>
        </p:spPr>
        <p:txBody>
          <a:bodyPr>
            <a:normAutofit fontScale="90000"/>
          </a:bodyPr>
          <a:lstStyle/>
          <a:p>
            <a:r>
              <a:rPr lang="ru-RU" b="1" dirty="0" smtClean="0">
                <a:solidFill>
                  <a:schemeClr val="bg1"/>
                </a:solidFill>
                <a:latin typeface="Times New Roman" panose="02020603050405020304" pitchFamily="18" charset="0"/>
                <a:cs typeface="Times New Roman" panose="02020603050405020304" pitchFamily="18" charset="0"/>
              </a:rPr>
              <a:t>48</a:t>
            </a:r>
            <a:r>
              <a:rPr lang="ru-RU" dirty="0" smtClean="0">
                <a:solidFill>
                  <a:schemeClr val="bg1"/>
                </a:solidFill>
                <a:latin typeface="Times New Roman" panose="02020603050405020304" pitchFamily="18" charset="0"/>
                <a:cs typeface="Times New Roman" panose="02020603050405020304" pitchFamily="18" charset="0"/>
              </a:rPr>
              <a:t> Всероссийско</a:t>
            </a:r>
            <a:r>
              <a:rPr lang="ru-RU" dirty="0">
                <a:solidFill>
                  <a:schemeClr val="bg1"/>
                </a:solidFill>
                <a:latin typeface="Times New Roman" panose="02020603050405020304" pitchFamily="18" charset="0"/>
                <a:cs typeface="Times New Roman" panose="02020603050405020304" pitchFamily="18" charset="0"/>
              </a:rPr>
              <a:t>е</a:t>
            </a:r>
            <a:r>
              <a:rPr lang="ru-RU"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a:r>
            <a:br>
              <a:rPr lang="en-US" dirty="0" smtClean="0">
                <a:solidFill>
                  <a:schemeClr val="bg1"/>
                </a:solidFill>
                <a:latin typeface="Times New Roman" panose="02020603050405020304" pitchFamily="18" charset="0"/>
                <a:cs typeface="Times New Roman" panose="02020603050405020304" pitchFamily="18" charset="0"/>
              </a:rPr>
            </a:br>
            <a:r>
              <a:rPr lang="ru-RU" dirty="0" smtClean="0">
                <a:solidFill>
                  <a:schemeClr val="bg1"/>
                </a:solidFill>
                <a:latin typeface="Times New Roman" panose="02020603050405020304" pitchFamily="18" charset="0"/>
                <a:cs typeface="Times New Roman" panose="02020603050405020304" pitchFamily="18" charset="0"/>
              </a:rPr>
              <a:t>соревнование – мемориал </a:t>
            </a:r>
            <a:br>
              <a:rPr lang="ru-RU" dirty="0" smtClean="0">
                <a:solidFill>
                  <a:schemeClr val="bg1"/>
                </a:solidFill>
                <a:latin typeface="Times New Roman" panose="02020603050405020304" pitchFamily="18" charset="0"/>
                <a:cs typeface="Times New Roman" panose="02020603050405020304" pitchFamily="18" charset="0"/>
              </a:rPr>
            </a:br>
            <a:r>
              <a:rPr lang="ru-RU" dirty="0" smtClean="0">
                <a:solidFill>
                  <a:schemeClr val="bg1"/>
                </a:solidFill>
                <a:latin typeface="Times New Roman" panose="02020603050405020304" pitchFamily="18" charset="0"/>
                <a:cs typeface="Times New Roman" panose="02020603050405020304" pitchFamily="18" charset="0"/>
              </a:rPr>
              <a:t>по боксу класса «А» </a:t>
            </a:r>
            <a:br>
              <a:rPr lang="ru-RU" dirty="0" smtClean="0">
                <a:solidFill>
                  <a:schemeClr val="bg1"/>
                </a:solidFill>
                <a:latin typeface="Times New Roman" panose="02020603050405020304" pitchFamily="18" charset="0"/>
                <a:cs typeface="Times New Roman" panose="02020603050405020304" pitchFamily="18" charset="0"/>
              </a:rPr>
            </a:br>
            <a:r>
              <a:rPr lang="ru-RU" dirty="0" smtClean="0">
                <a:solidFill>
                  <a:schemeClr val="bg1"/>
                </a:solidFill>
                <a:latin typeface="Times New Roman" panose="02020603050405020304" pitchFamily="18" charset="0"/>
                <a:cs typeface="Times New Roman" panose="02020603050405020304" pitchFamily="18" charset="0"/>
              </a:rPr>
              <a:t>памяти Олимпийского чемпиона </a:t>
            </a:r>
            <a:br>
              <a:rPr lang="ru-RU" dirty="0" smtClean="0">
                <a:solidFill>
                  <a:schemeClr val="bg1"/>
                </a:solidFill>
                <a:latin typeface="Times New Roman" panose="02020603050405020304" pitchFamily="18" charset="0"/>
                <a:cs typeface="Times New Roman" panose="02020603050405020304" pitchFamily="18" charset="0"/>
              </a:rPr>
            </a:br>
            <a:r>
              <a:rPr lang="ru-RU" dirty="0" smtClean="0">
                <a:solidFill>
                  <a:schemeClr val="bg1"/>
                </a:solidFill>
                <a:latin typeface="Times New Roman" panose="02020603050405020304" pitchFamily="18" charset="0"/>
                <a:cs typeface="Times New Roman" panose="02020603050405020304" pitchFamily="18" charset="0"/>
              </a:rPr>
              <a:t>В.В. Попенченко </a:t>
            </a:r>
            <a:br>
              <a:rPr lang="ru-RU" dirty="0" smtClean="0">
                <a:solidFill>
                  <a:schemeClr val="bg1"/>
                </a:solidFill>
                <a:latin typeface="Times New Roman" panose="02020603050405020304" pitchFamily="18" charset="0"/>
                <a:cs typeface="Times New Roman" panose="02020603050405020304" pitchFamily="18" charset="0"/>
              </a:rPr>
            </a:br>
            <a:r>
              <a:rPr lang="ru-RU" sz="4000" dirty="0" smtClean="0">
                <a:solidFill>
                  <a:schemeClr val="bg1"/>
                </a:solidFill>
                <a:latin typeface="Times New Roman" panose="02020603050405020304" pitchFamily="18" charset="0"/>
                <a:cs typeface="Times New Roman" panose="02020603050405020304" pitchFamily="18" charset="0"/>
              </a:rPr>
              <a:t>01-06 мая 2018 года </a:t>
            </a:r>
            <a:br>
              <a:rPr lang="ru-RU" sz="4000" dirty="0" smtClean="0">
                <a:solidFill>
                  <a:schemeClr val="bg1"/>
                </a:solidFill>
                <a:latin typeface="Times New Roman" panose="02020603050405020304" pitchFamily="18" charset="0"/>
                <a:cs typeface="Times New Roman" panose="02020603050405020304" pitchFamily="18" charset="0"/>
              </a:rPr>
            </a:br>
            <a:r>
              <a:rPr lang="ru-RU" sz="4000" dirty="0" smtClean="0">
                <a:solidFill>
                  <a:schemeClr val="bg1"/>
                </a:solidFill>
                <a:latin typeface="Times New Roman" panose="02020603050405020304" pitchFamily="18" charset="0"/>
                <a:cs typeface="Times New Roman" panose="02020603050405020304" pitchFamily="18" charset="0"/>
              </a:rPr>
              <a:t>город Магадан</a:t>
            </a:r>
            <a:endParaRPr lang="ru-RU"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675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275" y="0"/>
            <a:ext cx="12094725" cy="3103124"/>
          </a:xfrm>
          <a:noFill/>
        </p:spPr>
        <p:txBody>
          <a:bodyPr>
            <a:noAutofit/>
          </a:bodyPr>
          <a:lstStyle/>
          <a:p>
            <a:r>
              <a:rPr lang="ru-RU" sz="1800" dirty="0" smtClean="0">
                <a:latin typeface="Times New Roman" panose="02020603050405020304" pitchFamily="18" charset="0"/>
                <a:cs typeface="Times New Roman" panose="02020603050405020304" pitchFamily="18" charset="0"/>
              </a:rPr>
              <a:t>Первые соревнования по боксу на приз В. Попенченко состоялись в Магадане 48 лет назад.</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Во дворце спорта 14 января 1971 года открылся Первый Всесоюзный турнир по боксу на приз олимпийского чемпиона Валерия Попенченко. Главный приз учредил сам олимпийский чемпион, им стала деревянная ладья с надписью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«За мастерство и мужество».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После гибели легендарного боксера турнир стал мемориальным.</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Первым победителем соревнований стал магаданский боксер Валерий </a:t>
            </a:r>
            <a:r>
              <a:rPr lang="ru-RU" sz="1800" dirty="0" err="1" smtClean="0">
                <a:latin typeface="Times New Roman" panose="02020603050405020304" pitchFamily="18" charset="0"/>
                <a:cs typeface="Times New Roman" panose="02020603050405020304" pitchFamily="18" charset="0"/>
              </a:rPr>
              <a:t>Удовик</a:t>
            </a:r>
            <a:r>
              <a:rPr lang="ru-RU" sz="1800" dirty="0" smtClean="0">
                <a:latin typeface="Times New Roman" panose="02020603050405020304" pitchFamily="18" charset="0"/>
                <a:cs typeface="Times New Roman" panose="02020603050405020304" pitchFamily="18" charset="0"/>
              </a:rPr>
              <a:t>. В разные годы в турнире принимали участие такие известные колымские боксеры как Виктор Рыбаков, Игорь Высоцкий и Александр </a:t>
            </a:r>
            <a:r>
              <a:rPr lang="ru-RU" sz="1800" dirty="0" err="1" smtClean="0">
                <a:latin typeface="Times New Roman" panose="02020603050405020304" pitchFamily="18" charset="0"/>
                <a:cs typeface="Times New Roman" panose="02020603050405020304" pitchFamily="18" charset="0"/>
              </a:rPr>
              <a:t>Лебзяк</a:t>
            </a:r>
            <a:r>
              <a:rPr lang="ru-RU" sz="1800" dirty="0" smtClean="0">
                <a:latin typeface="Times New Roman" panose="02020603050405020304" pitchFamily="18" charset="0"/>
                <a:cs typeface="Times New Roman" panose="02020603050405020304" pitchFamily="18" charset="0"/>
              </a:rPr>
              <a:t>.</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С 1994 года турнир имеет статус международного.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24 года назад в нем приняли участие спортсмены из США, Канады и Южной Кореи, а 13 лет спустя, в 2005 году, трехкратный олимпийский чемпион </a:t>
            </a:r>
            <a:r>
              <a:rPr lang="ru-RU" sz="1800" dirty="0" err="1" smtClean="0">
                <a:latin typeface="Times New Roman" panose="02020603050405020304" pitchFamily="18" charset="0"/>
                <a:cs typeface="Times New Roman" panose="02020603050405020304" pitchFamily="18" charset="0"/>
              </a:rPr>
              <a:t>Теофило</a:t>
            </a:r>
            <a:r>
              <a:rPr lang="ru-RU" sz="1800" dirty="0" smtClean="0">
                <a:latin typeface="Times New Roman" panose="02020603050405020304" pitchFamily="18" charset="0"/>
                <a:cs typeface="Times New Roman" panose="02020603050405020304" pitchFamily="18" charset="0"/>
              </a:rPr>
              <a:t> Стивенсон привез на турнир в Магадан команду из Кубы.</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Сейчас </a:t>
            </a:r>
            <a:r>
              <a:rPr lang="ru-RU" sz="1800" dirty="0" smtClean="0">
                <a:latin typeface="Times New Roman" panose="02020603050405020304" pitchFamily="18" charset="0"/>
                <a:cs typeface="Times New Roman" panose="02020603050405020304" pitchFamily="18" charset="0"/>
              </a:rPr>
              <a:t>турнир носит </a:t>
            </a:r>
            <a:r>
              <a:rPr lang="ru-RU" sz="1800" dirty="0">
                <a:latin typeface="Times New Roman" panose="02020603050405020304" pitchFamily="18" charset="0"/>
                <a:cs typeface="Times New Roman" panose="02020603050405020304" pitchFamily="18" charset="0"/>
              </a:rPr>
              <a:t>статус </a:t>
            </a:r>
            <a:r>
              <a:rPr lang="ru-RU" sz="1800" dirty="0" smtClean="0">
                <a:latin typeface="Times New Roman" panose="02020603050405020304" pitchFamily="18" charset="0"/>
                <a:cs typeface="Times New Roman" panose="02020603050405020304" pitchFamily="18" charset="0"/>
              </a:rPr>
              <a:t>Всероссийских соревнований по боксу класса «А» и рад приветствовать сильнейших боксеров на своем ринге.</a:t>
            </a:r>
            <a:endParaRPr lang="ru-RU" sz="1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162" y="3064213"/>
            <a:ext cx="5694227" cy="3793787"/>
          </a:xfrm>
          <a:prstGeom prst="rect">
            <a:avLst/>
          </a:prstGeom>
        </p:spPr>
      </p:pic>
      <p:pic>
        <p:nvPicPr>
          <p:cNvPr id="1026" name="Picture 2" descr="ÐÐ°ÑÑÐ¸Ð½ÐºÐ¸ Ð¿Ð¾ Ð·Ð°Ð¿ÑÐ¾ÑÑ ÑÐ»Ð°Ð³ Ð¼Ð°Ð³Ð°Ð´Ð°Ð½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923" y="4124528"/>
            <a:ext cx="2710826" cy="1807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ÑÑÐ¸Ð½ÐºÐ¸ Ð¿Ð¾ Ð·Ð°Ð¿ÑÐ¾ÑÑ Ð´Ð²Ð¾ÑÐµÑ ÑÐ¿Ð¾ÑÑÐ° Ð¼Ð°Ð³Ð°Ð´Ð°Ð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3391" y="4057497"/>
            <a:ext cx="2711885" cy="180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099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25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25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51" y="138184"/>
            <a:ext cx="5904691" cy="393646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242" y="2745196"/>
            <a:ext cx="5904689" cy="3936460"/>
          </a:xfrm>
          <a:prstGeom prst="rect">
            <a:avLst/>
          </a:prstGeom>
        </p:spPr>
      </p:pic>
      <p:sp>
        <p:nvSpPr>
          <p:cNvPr id="9" name="Объект 8"/>
          <p:cNvSpPr>
            <a:spLocks noGrp="1"/>
          </p:cNvSpPr>
          <p:nvPr>
            <p:ph idx="1"/>
          </p:nvPr>
        </p:nvSpPr>
        <p:spPr>
          <a:xfrm>
            <a:off x="6453895" y="369403"/>
            <a:ext cx="5336027" cy="1829048"/>
          </a:xfrm>
        </p:spPr>
        <p:txBody>
          <a:bodyPr>
            <a:normAutofit fontScale="92500" lnSpcReduction="20000"/>
          </a:bodyPr>
          <a:lstStyle/>
          <a:p>
            <a:pPr marL="0" indent="0" algn="ctr">
              <a:buNone/>
            </a:pPr>
            <a:r>
              <a:rPr lang="ru-RU" dirty="0" smtClean="0">
                <a:latin typeface="Times New Roman" panose="02020603050405020304" pitchFamily="18" charset="0"/>
                <a:cs typeface="Times New Roman" panose="02020603050405020304" pitchFamily="18" charset="0"/>
              </a:rPr>
              <a:t>Организаторы соревнований рады приветствовать всех участников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48 Всероссийского соревнования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по боксу класса «А»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памяти Олимпийского чемпиона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В. Попенченко</a:t>
            </a:r>
            <a:endParaRPr lang="ru-RU"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4" cstate="print">
            <a:extLst>
              <a:ext uri="{28A0092B-C50C-407E-A947-70E740481C1C}">
                <a14:useLocalDpi xmlns:a14="http://schemas.microsoft.com/office/drawing/2010/main" val="0"/>
              </a:ext>
            </a:extLst>
          </a:blip>
          <a:srcRect l="6015" b="22578"/>
          <a:stretch/>
        </p:blipFill>
        <p:spPr>
          <a:xfrm>
            <a:off x="194551" y="4074643"/>
            <a:ext cx="5904691" cy="2607013"/>
          </a:xfrm>
          <a:prstGeom prst="rect">
            <a:avLst/>
          </a:prstGeom>
        </p:spPr>
      </p:pic>
    </p:spTree>
    <p:extLst>
      <p:ext uri="{BB962C8B-B14F-4D97-AF65-F5344CB8AC3E}">
        <p14:creationId xmlns:p14="http://schemas.microsoft.com/office/powerpoint/2010/main" val="15467093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nodeType="with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507804" y="239979"/>
            <a:ext cx="5538787" cy="2217995"/>
          </a:xfrm>
        </p:spPr>
        <p:txBody>
          <a:bodyPr>
            <a:normAutofit/>
          </a:bodyPr>
          <a:lstStyle/>
          <a:p>
            <a:pPr marL="0" indent="0" algn="ctr">
              <a:buNone/>
            </a:pPr>
            <a:r>
              <a:rPr lang="ru-RU" dirty="0" smtClean="0"/>
              <a:t>Спортсмены и тренеры размещаются в детско-юношеском оздоровительном центре «Северный Артек», </a:t>
            </a:r>
            <a:br>
              <a:rPr lang="ru-RU" dirty="0" smtClean="0"/>
            </a:br>
            <a:r>
              <a:rPr lang="ru-RU" dirty="0" smtClean="0"/>
              <a:t>с организованным питанием</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149022" cy="4095345"/>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56" y="2592807"/>
            <a:ext cx="6404043" cy="4265193"/>
          </a:xfrm>
          <a:prstGeom prst="rect">
            <a:avLst/>
          </a:prstGeom>
        </p:spPr>
      </p:pic>
      <p:sp>
        <p:nvSpPr>
          <p:cNvPr id="9" name="Объект 2"/>
          <p:cNvSpPr txBox="1">
            <a:spLocks/>
          </p:cNvSpPr>
          <p:nvPr/>
        </p:nvSpPr>
        <p:spPr>
          <a:xfrm>
            <a:off x="265801" y="4095344"/>
            <a:ext cx="5256355" cy="1501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smtClean="0"/>
              <a:t>Организована доставка участников к месту проведения соревнований</a:t>
            </a:r>
            <a:endParaRPr lang="ru-RU" dirty="0"/>
          </a:p>
        </p:txBody>
      </p:sp>
      <p:pic>
        <p:nvPicPr>
          <p:cNvPr id="2050" name="Picture 2" descr="ÐÐ°ÑÑÐ¸Ð½ÐºÐ¸ Ð¿Ð¾ Ð·Ð°Ð¿ÑÐ¾ÑÑ Ð°Ð²ÑÐ¾Ð±ÑÑ Ð³Ð¾ÑÐ¾Ð´ Ð¼Ð°Ð³Ð°Ð´Ð°Ð½"/>
          <p:cNvPicPr>
            <a:picLocks noChangeAspect="1" noChangeArrowheads="1"/>
          </p:cNvPicPr>
          <p:nvPr/>
        </p:nvPicPr>
        <p:blipFill rotWithShape="1">
          <a:blip r:embed="rId4">
            <a:extLst>
              <a:ext uri="{28A0092B-C50C-407E-A947-70E740481C1C}">
                <a14:useLocalDpi xmlns:a14="http://schemas.microsoft.com/office/drawing/2010/main" val="0"/>
              </a:ext>
            </a:extLst>
          </a:blip>
          <a:srcRect t="33002" b="12483"/>
          <a:stretch/>
        </p:blipFill>
        <p:spPr bwMode="auto">
          <a:xfrm>
            <a:off x="360727" y="5279999"/>
            <a:ext cx="4999838" cy="149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7805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randombar(horizontal)">
                                      <p:cBhvr>
                                        <p:cTn id="16" dur="500"/>
                                        <p:tgtEl>
                                          <p:spTgt spid="205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75989" y="213242"/>
            <a:ext cx="11373633" cy="612238"/>
          </a:xfrm>
        </p:spPr>
        <p:txBody>
          <a:bodyPr>
            <a:normAutofit/>
          </a:bodyPr>
          <a:lstStyle/>
          <a:p>
            <a:pPr marL="0" indent="0" algn="ctr">
              <a:buNone/>
            </a:pPr>
            <a:r>
              <a:rPr lang="ru-RU" sz="3200" dirty="0" smtClean="0">
                <a:latin typeface="Times New Roman" panose="02020603050405020304" pitchFamily="18" charset="0"/>
                <a:cs typeface="Times New Roman" panose="02020603050405020304" pitchFamily="18" charset="0"/>
              </a:rPr>
              <a:t>Судейский корпус размещается в гостинице «Океан»</a:t>
            </a:r>
            <a:endParaRPr lang="ru-RU" sz="3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85" y="853495"/>
            <a:ext cx="5094360" cy="2851451"/>
          </a:xfrm>
          <a:prstGeom prst="rect">
            <a:avLst/>
          </a:prstGeom>
        </p:spPr>
      </p:pic>
      <p:pic>
        <p:nvPicPr>
          <p:cNvPr id="3074" name="Picture 2" descr="ÐÐ°ÑÑÐ¸Ð½ÐºÐ¸ Ð¿Ð¾ Ð·Ð°Ð¿ÑÐ¾ÑÑ Ð³Ð¾ÑÑÐ¸Ð½Ð¸ÑÐ° Ð¾ÐºÐµÐ°Ð½ Ð³Ð¾ÑÐ¾Ð´ Ð¼Ð°Ð³Ð°Ð´Ð°Ð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522" y="825480"/>
            <a:ext cx="5116547" cy="28794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ÐÐ°ÑÑÐ¸Ð½ÐºÐ¸ Ð¿Ð¾ Ð·Ð°Ð¿ÑÐ¾ÑÑ Ð³Ð¾ÑÑÐ¸Ð½Ð¸ÑÐ° Ð¾ÐºÐµÐ°Ð½ Ð³Ð¾ÑÐ¾Ð´ Ð¼Ð°Ð³Ð°Ð´Ð°Ð½"/>
          <p:cNvPicPr>
            <a:picLocks noChangeAspect="1" noChangeArrowheads="1"/>
          </p:cNvPicPr>
          <p:nvPr/>
        </p:nvPicPr>
        <p:blipFill rotWithShape="1">
          <a:blip r:embed="rId4">
            <a:extLst>
              <a:ext uri="{28A0092B-C50C-407E-A947-70E740481C1C}">
                <a14:useLocalDpi xmlns:a14="http://schemas.microsoft.com/office/drawing/2010/main" val="0"/>
              </a:ext>
            </a:extLst>
          </a:blip>
          <a:srcRect t="18465"/>
          <a:stretch/>
        </p:blipFill>
        <p:spPr bwMode="auto">
          <a:xfrm>
            <a:off x="629785" y="3845695"/>
            <a:ext cx="5094360" cy="28494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ÐÐ°ÑÑÐ¸Ð½ÐºÐ¸ Ð¿Ð¾ Ð·Ð°Ð¿ÑÐ¾ÑÑ Ð³Ð¾ÑÑÐ¸Ð½Ð¸ÑÐ° Ð¾ÐºÐµÐ°Ð½ Ð³Ð¾ÑÐ¾Ð´ Ð¼Ð°Ð³Ð°Ð´Ð°Ð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522" y="3845695"/>
            <a:ext cx="5116547" cy="286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2302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randombar(horizontal)">
                                      <p:cBhvr>
                                        <p:cTn id="13" dur="500"/>
                                        <p:tgtEl>
                                          <p:spTgt spid="3074"/>
                                        </p:tgtEl>
                                      </p:cBhvr>
                                    </p:animEffect>
                                  </p:childTnLst>
                                </p:cTn>
                              </p:par>
                              <p:par>
                                <p:cTn id="14" presetID="14" presetClass="entr" presetSubtype="1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randombar(horizontal)">
                                      <p:cBhvr>
                                        <p:cTn id="16" dur="500"/>
                                        <p:tgtEl>
                                          <p:spTgt spid="3078"/>
                                        </p:tgtEl>
                                      </p:cBhvr>
                                    </p:animEffect>
                                  </p:childTnLst>
                                </p:cTn>
                              </p:par>
                              <p:par>
                                <p:cTn id="17" presetID="14" presetClass="entr" presetSubtype="1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randombar(horizontal)">
                                      <p:cBhvr>
                                        <p:cTn id="1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1590804"/>
          </a:xfrm>
        </p:spPr>
        <p:txBody>
          <a:bodyPr anchor="ctr">
            <a:normAutofit/>
          </a:bodyPr>
          <a:lstStyle/>
          <a:p>
            <a:pPr marL="0" indent="0" algn="ctr">
              <a:lnSpc>
                <a:spcPct val="110000"/>
              </a:lnSpc>
              <a:buNone/>
            </a:pPr>
            <a:r>
              <a:rPr lang="ru-RU" sz="2400" b="1" dirty="0" smtClean="0">
                <a:latin typeface="Times New Roman" panose="02020603050405020304" pitchFamily="18" charset="0"/>
                <a:cs typeface="Times New Roman" panose="02020603050405020304" pitchFamily="18" charset="0"/>
              </a:rPr>
              <a:t>Соревнования проводятся в Футбольном манеже МОГАУ «ФСК «Колымский» </a:t>
            </a: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по адресу: г. Магадан, ул. </a:t>
            </a:r>
            <a:r>
              <a:rPr lang="ru-RU" sz="2000" dirty="0" err="1" smtClean="0">
                <a:latin typeface="Times New Roman" panose="02020603050405020304" pitchFamily="18" charset="0"/>
                <a:cs typeface="Times New Roman" panose="02020603050405020304" pitchFamily="18" charset="0"/>
              </a:rPr>
              <a:t>Наровчатова</a:t>
            </a:r>
            <a:r>
              <a:rPr lang="ru-RU" sz="2000" dirty="0" smtClean="0">
                <a:latin typeface="Times New Roman" panose="02020603050405020304" pitchFamily="18" charset="0"/>
                <a:cs typeface="Times New Roman" panose="02020603050405020304" pitchFamily="18" charset="0"/>
              </a:rPr>
              <a:t> 18, включенного во Всероссийский реестр объектов спорта в соответствии с Федеральным законом от 4 декабря 2007 года № 329-ФЗ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 физической культуре и спорте в Российской Федерации».</a:t>
            </a:r>
            <a:endParaRPr lang="ru-RU" sz="2000" dirty="0">
              <a:latin typeface="Times New Roman" panose="02020603050405020304" pitchFamily="18" charset="0"/>
              <a:cs typeface="Times New Roman" panose="02020603050405020304" pitchFamily="18" charset="0"/>
            </a:endParaRPr>
          </a:p>
        </p:txBody>
      </p:sp>
      <p:pic>
        <p:nvPicPr>
          <p:cNvPr id="4098" name="Picture 2" descr="ÐÐ°ÑÑÐ¸Ð½ÐºÐ¸ Ð¿Ð¾ Ð·Ð°Ð¿ÑÐ¾ÑÑ Ð¿Ð¾Ð¿ÐµÐ½ÑÐµÐ½ÐºÐ¾ Ð³Ð¾ÑÐ¾Ð´Ð° Ð¼Ð°Ð³Ð°Ð´Ð°Ð½, Ñ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t="21771"/>
          <a:stretch/>
        </p:blipFill>
        <p:spPr bwMode="auto">
          <a:xfrm>
            <a:off x="275573" y="1467311"/>
            <a:ext cx="5498704" cy="26492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ÐÐ°ÑÑÐ¸Ð½ÐºÐ¸ Ð¿Ð¾ Ð·Ð°Ð¿ÑÐ¾ÑÑ Ð¿Ð¾Ð¿ÐµÐ½ÑÐµÐ½ÐºÐ¾ Ð³Ð¾ÑÐ¾Ð´Ð° Ð¼Ð°Ð³Ð°Ð´Ð°Ð½, ÑÐ¸Ð½Ð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73" y="4208745"/>
            <a:ext cx="5498704" cy="26492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890" y="4208745"/>
            <a:ext cx="5498704" cy="264925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ÐÐ°ÑÑÐ¸Ð½ÐºÐ¸ Ð¿Ð¾ Ð·Ð°Ð¿ÑÐ¾ÑÑ ÑÑÑÐ±Ð¾Ð»ÑÐ½ÑÐ¹ ÐºÐ¾Ð¼Ð¿Ð»ÐµÐºÑ Ð¼Ð°Ð³Ð°Ð´Ð°Ð½"/>
          <p:cNvPicPr>
            <a:picLocks noChangeAspect="1" noChangeArrowheads="1"/>
          </p:cNvPicPr>
          <p:nvPr/>
        </p:nvPicPr>
        <p:blipFill rotWithShape="1">
          <a:blip r:embed="rId5">
            <a:extLst>
              <a:ext uri="{28A0092B-C50C-407E-A947-70E740481C1C}">
                <a14:useLocalDpi xmlns:a14="http://schemas.microsoft.com/office/drawing/2010/main" val="0"/>
              </a:ext>
            </a:extLst>
          </a:blip>
          <a:srcRect t="18885" b="10151"/>
          <a:stretch/>
        </p:blipFill>
        <p:spPr bwMode="auto">
          <a:xfrm>
            <a:off x="6283890" y="1467311"/>
            <a:ext cx="5498704" cy="264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783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2000"/>
                                        <p:tgtEl>
                                          <p:spTgt spid="4098"/>
                                        </p:tgtEl>
                                      </p:cBhvr>
                                    </p:animEffect>
                                    <p:anim calcmode="lin" valueType="num">
                                      <p:cBhvr>
                                        <p:cTn id="13" dur="2000" fill="hold"/>
                                        <p:tgtEl>
                                          <p:spTgt spid="4098"/>
                                        </p:tgtEl>
                                        <p:attrNameLst>
                                          <p:attrName>ppt_w</p:attrName>
                                        </p:attrNameLst>
                                      </p:cBhvr>
                                      <p:tavLst>
                                        <p:tav tm="0" fmla="#ppt_w*sin(2.5*pi*$)">
                                          <p:val>
                                            <p:fltVal val="0"/>
                                          </p:val>
                                        </p:tav>
                                        <p:tav tm="100000">
                                          <p:val>
                                            <p:fltVal val="1"/>
                                          </p:val>
                                        </p:tav>
                                      </p:tavLst>
                                    </p:anim>
                                    <p:anim calcmode="lin" valueType="num">
                                      <p:cBhvr>
                                        <p:cTn id="14" dur="2000" fill="hold"/>
                                        <p:tgtEl>
                                          <p:spTgt spid="409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2000"/>
                                        <p:tgtEl>
                                          <p:spTgt spid="4104"/>
                                        </p:tgtEl>
                                      </p:cBhvr>
                                    </p:animEffect>
                                    <p:anim calcmode="lin" valueType="num">
                                      <p:cBhvr>
                                        <p:cTn id="18" dur="2000" fill="hold"/>
                                        <p:tgtEl>
                                          <p:spTgt spid="4104"/>
                                        </p:tgtEl>
                                        <p:attrNameLst>
                                          <p:attrName>ppt_w</p:attrName>
                                        </p:attrNameLst>
                                      </p:cBhvr>
                                      <p:tavLst>
                                        <p:tav tm="0" fmla="#ppt_w*sin(2.5*pi*$)">
                                          <p:val>
                                            <p:fltVal val="0"/>
                                          </p:val>
                                        </p:tav>
                                        <p:tav tm="100000">
                                          <p:val>
                                            <p:fltVal val="1"/>
                                          </p:val>
                                        </p:tav>
                                      </p:tavLst>
                                    </p:anim>
                                    <p:anim calcmode="lin" valueType="num">
                                      <p:cBhvr>
                                        <p:cTn id="19" dur="2000" fill="hold"/>
                                        <p:tgtEl>
                                          <p:spTgt spid="4104"/>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2000"/>
                                        <p:tgtEl>
                                          <p:spTgt spid="4102"/>
                                        </p:tgtEl>
                                      </p:cBhvr>
                                    </p:animEffect>
                                    <p:anim calcmode="lin" valueType="num">
                                      <p:cBhvr>
                                        <p:cTn id="23" dur="2000" fill="hold"/>
                                        <p:tgtEl>
                                          <p:spTgt spid="4102"/>
                                        </p:tgtEl>
                                        <p:attrNameLst>
                                          <p:attrName>ppt_w</p:attrName>
                                        </p:attrNameLst>
                                      </p:cBhvr>
                                      <p:tavLst>
                                        <p:tav tm="0" fmla="#ppt_w*sin(2.5*pi*$)">
                                          <p:val>
                                            <p:fltVal val="0"/>
                                          </p:val>
                                        </p:tav>
                                        <p:tav tm="100000">
                                          <p:val>
                                            <p:fltVal val="1"/>
                                          </p:val>
                                        </p:tav>
                                      </p:tavLst>
                                    </p:anim>
                                    <p:anim calcmode="lin" valueType="num">
                                      <p:cBhvr>
                                        <p:cTn id="24" dur="2000" fill="hold"/>
                                        <p:tgtEl>
                                          <p:spTgt spid="4102"/>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fade">
                                      <p:cBhvr>
                                        <p:cTn id="27" dur="2000"/>
                                        <p:tgtEl>
                                          <p:spTgt spid="4100"/>
                                        </p:tgtEl>
                                      </p:cBhvr>
                                    </p:animEffect>
                                    <p:anim calcmode="lin" valueType="num">
                                      <p:cBhvr>
                                        <p:cTn id="28" dur="2000" fill="hold"/>
                                        <p:tgtEl>
                                          <p:spTgt spid="4100"/>
                                        </p:tgtEl>
                                        <p:attrNameLst>
                                          <p:attrName>ppt_w</p:attrName>
                                        </p:attrNameLst>
                                      </p:cBhvr>
                                      <p:tavLst>
                                        <p:tav tm="0" fmla="#ppt_w*sin(2.5*pi*$)">
                                          <p:val>
                                            <p:fltVal val="0"/>
                                          </p:val>
                                        </p:tav>
                                        <p:tav tm="100000">
                                          <p:val>
                                            <p:fltVal val="1"/>
                                          </p:val>
                                        </p:tav>
                                      </p:tavLst>
                                    </p:anim>
                                    <p:anim calcmode="lin" valueType="num">
                                      <p:cBhvr>
                                        <p:cTn id="29" dur="2000" fill="hold"/>
                                        <p:tgtEl>
                                          <p:spTgt spid="4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055" y="1859543"/>
            <a:ext cx="6339213" cy="1686409"/>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54" y="4219197"/>
            <a:ext cx="6339213" cy="167048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265" y="3538158"/>
            <a:ext cx="4538596" cy="151628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052" y="5978334"/>
            <a:ext cx="7360501" cy="686823"/>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5133" y="269078"/>
            <a:ext cx="2046866" cy="3157131"/>
          </a:xfrm>
          <a:prstGeom prst="rect">
            <a:avLst/>
          </a:prstGeom>
        </p:spPr>
      </p:pic>
      <p:sp>
        <p:nvSpPr>
          <p:cNvPr id="10" name="Объект 2"/>
          <p:cNvSpPr txBox="1">
            <a:spLocks/>
          </p:cNvSpPr>
          <p:nvPr/>
        </p:nvSpPr>
        <p:spPr>
          <a:xfrm>
            <a:off x="0" y="0"/>
            <a:ext cx="8981162" cy="9770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ru-RU" sz="2400" b="1" dirty="0" smtClean="0">
                <a:latin typeface="Times New Roman" panose="02020603050405020304" pitchFamily="18" charset="0"/>
                <a:cs typeface="Times New Roman" panose="02020603050405020304" pitchFamily="18" charset="0"/>
              </a:rPr>
              <a:t>Для организации и проведения соревнований использована следующая рекламная продукция </a:t>
            </a:r>
            <a:r>
              <a:rPr lang="ru-RU" sz="1800" b="1" dirty="0" smtClean="0">
                <a:latin typeface="Times New Roman" panose="02020603050405020304" pitchFamily="18" charset="0"/>
                <a:cs typeface="Times New Roman" panose="02020603050405020304" pitchFamily="18" charset="0"/>
              </a:rPr>
              <a:t>(макеты находятся на утверждении)</a:t>
            </a:r>
            <a:r>
              <a:rPr lang="ru-RU" sz="2400" b="1"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
        <p:nvSpPr>
          <p:cNvPr id="11" name="Объект 2"/>
          <p:cNvSpPr txBox="1">
            <a:spLocks/>
          </p:cNvSpPr>
          <p:nvPr/>
        </p:nvSpPr>
        <p:spPr>
          <a:xfrm>
            <a:off x="2461884" y="3662242"/>
            <a:ext cx="1989551" cy="484710"/>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ru-RU" sz="2400" b="1" dirty="0" smtClean="0">
                <a:latin typeface="Times New Roman" panose="02020603050405020304" pitchFamily="18" charset="0"/>
                <a:cs typeface="Times New Roman" panose="02020603050405020304" pitchFamily="18" charset="0"/>
              </a:rPr>
              <a:t>БЭЙДЖИ</a:t>
            </a:r>
            <a:endParaRPr lang="ru-RU" sz="2000" dirty="0">
              <a:latin typeface="Times New Roman" panose="02020603050405020304" pitchFamily="18" charset="0"/>
              <a:cs typeface="Times New Roman" panose="02020603050405020304" pitchFamily="18" charset="0"/>
            </a:endParaRPr>
          </a:p>
        </p:txBody>
      </p:sp>
      <p:sp>
        <p:nvSpPr>
          <p:cNvPr id="12" name="Объект 2"/>
          <p:cNvSpPr txBox="1">
            <a:spLocks/>
          </p:cNvSpPr>
          <p:nvPr/>
        </p:nvSpPr>
        <p:spPr>
          <a:xfrm>
            <a:off x="2461884" y="1096356"/>
            <a:ext cx="1989551" cy="484710"/>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ru-RU" sz="2400" b="1" dirty="0" smtClean="0">
                <a:latin typeface="Times New Roman" panose="02020603050405020304" pitchFamily="18" charset="0"/>
                <a:cs typeface="Times New Roman" panose="02020603050405020304" pitchFamily="18" charset="0"/>
              </a:rPr>
              <a:t>АФИШИ</a:t>
            </a:r>
            <a:endParaRPr lang="ru-RU" sz="2000" dirty="0">
              <a:latin typeface="Times New Roman" panose="02020603050405020304" pitchFamily="18" charset="0"/>
              <a:cs typeface="Times New Roman" panose="02020603050405020304" pitchFamily="18" charset="0"/>
            </a:endParaRPr>
          </a:p>
        </p:txBody>
      </p:sp>
      <p:sp>
        <p:nvSpPr>
          <p:cNvPr id="13" name="Объект 2"/>
          <p:cNvSpPr txBox="1">
            <a:spLocks/>
          </p:cNvSpPr>
          <p:nvPr/>
        </p:nvSpPr>
        <p:spPr>
          <a:xfrm>
            <a:off x="7722390" y="2546523"/>
            <a:ext cx="1989551" cy="484710"/>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ru-RU" sz="2400" b="1" dirty="0" smtClean="0">
                <a:latin typeface="Times New Roman" panose="02020603050405020304" pitchFamily="18" charset="0"/>
                <a:cs typeface="Times New Roman" panose="02020603050405020304" pitchFamily="18" charset="0"/>
              </a:rPr>
              <a:t>БАННЕРЫ</a:t>
            </a:r>
            <a:endParaRPr lang="ru-RU" sz="2000" dirty="0">
              <a:latin typeface="Times New Roman" panose="02020603050405020304" pitchFamily="18" charset="0"/>
              <a:cs typeface="Times New Roman" panose="02020603050405020304" pitchFamily="18" charset="0"/>
            </a:endParaRPr>
          </a:p>
        </p:txBody>
      </p:sp>
      <p:sp>
        <p:nvSpPr>
          <p:cNvPr id="14" name="Объект 2"/>
          <p:cNvSpPr txBox="1">
            <a:spLocks/>
          </p:cNvSpPr>
          <p:nvPr/>
        </p:nvSpPr>
        <p:spPr>
          <a:xfrm>
            <a:off x="7972910" y="5289530"/>
            <a:ext cx="1989551" cy="484710"/>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ru-RU" sz="2400" b="1" dirty="0" smtClean="0">
                <a:latin typeface="Times New Roman" panose="02020603050405020304" pitchFamily="18" charset="0"/>
                <a:cs typeface="Times New Roman" panose="02020603050405020304" pitchFamily="18" charset="0"/>
              </a:rPr>
              <a:t>РАСТЯЖКА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8122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200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704239" y="135106"/>
            <a:ext cx="7403927" cy="446989"/>
          </a:xfrm>
        </p:spPr>
        <p:txBody>
          <a:bodyPr>
            <a:noAutofit/>
          </a:bodyPr>
          <a:lstStyle/>
          <a:p>
            <a:pPr marL="0" indent="0">
              <a:buNone/>
            </a:pPr>
            <a:r>
              <a:rPr lang="ru-RU" sz="2400" b="1" dirty="0" smtClean="0">
                <a:latin typeface="Times New Roman" panose="02020603050405020304" pitchFamily="18" charset="0"/>
                <a:cs typeface="Times New Roman" panose="02020603050405020304" pitchFamily="18" charset="0"/>
              </a:rPr>
              <a:t>НАГРАЖДЕНИЕ ПОБЕДИТЕЛЕЙ И ПРИЗЁРОВ</a:t>
            </a:r>
            <a:endParaRPr lang="ru-RU" sz="2400" b="1" dirty="0">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8354186" y="723836"/>
            <a:ext cx="3708378" cy="7505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smtClean="0">
                <a:latin typeface="Times New Roman" panose="02020603050405020304" pitchFamily="18" charset="0"/>
                <a:cs typeface="Times New Roman" panose="02020603050405020304" pitchFamily="18" charset="0"/>
              </a:rPr>
              <a:t>Лучший боксёр награждается переходной ладьей</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18232" t="17679" r="17541"/>
          <a:stretch/>
        </p:blipFill>
        <p:spPr>
          <a:xfrm>
            <a:off x="8839942" y="1328260"/>
            <a:ext cx="2536449" cy="1567188"/>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6639" t="18428" r="5721" b="16802"/>
          <a:stretch/>
        </p:blipFill>
        <p:spPr>
          <a:xfrm>
            <a:off x="4159772" y="4434299"/>
            <a:ext cx="3834161" cy="194144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7397" y="1474403"/>
            <a:ext cx="1758909" cy="2311052"/>
          </a:xfrm>
          <a:prstGeom prst="rect">
            <a:avLst/>
          </a:prstGeom>
        </p:spPr>
      </p:pic>
      <p:sp>
        <p:nvSpPr>
          <p:cNvPr id="8" name="Объект 2"/>
          <p:cNvSpPr txBox="1">
            <a:spLocks/>
          </p:cNvSpPr>
          <p:nvPr/>
        </p:nvSpPr>
        <p:spPr>
          <a:xfrm>
            <a:off x="4334005" y="723836"/>
            <a:ext cx="3419605" cy="7505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smtClean="0">
                <a:latin typeface="Times New Roman" panose="02020603050405020304" pitchFamily="18" charset="0"/>
                <a:cs typeface="Times New Roman" panose="02020603050405020304" pitchFamily="18" charset="0"/>
              </a:rPr>
              <a:t>Призёры соревнований награждаются медалями соответствующих степеней</a:t>
            </a:r>
            <a:endParaRPr lang="ru-RU"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5" cstate="print">
            <a:extLst>
              <a:ext uri="{28A0092B-C50C-407E-A947-70E740481C1C}">
                <a14:useLocalDpi xmlns:a14="http://schemas.microsoft.com/office/drawing/2010/main" val="0"/>
              </a:ext>
            </a:extLst>
          </a:blip>
          <a:srcRect l="9299" t="3783" r="9988" b="55450"/>
          <a:stretch/>
        </p:blipFill>
        <p:spPr>
          <a:xfrm>
            <a:off x="104121" y="1672917"/>
            <a:ext cx="3615636" cy="2270010"/>
          </a:xfrm>
          <a:prstGeom prst="rect">
            <a:avLst/>
          </a:prstGeom>
        </p:spPr>
      </p:pic>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l="14731" t="58591" r="12393" b="3545"/>
          <a:stretch/>
        </p:blipFill>
        <p:spPr>
          <a:xfrm>
            <a:off x="104120" y="4103036"/>
            <a:ext cx="3634425" cy="2272711"/>
          </a:xfrm>
          <a:prstGeom prst="rect">
            <a:avLst/>
          </a:prstGeom>
        </p:spPr>
      </p:pic>
      <p:sp>
        <p:nvSpPr>
          <p:cNvPr id="11" name="Объект 2"/>
          <p:cNvSpPr txBox="1">
            <a:spLocks/>
          </p:cNvSpPr>
          <p:nvPr/>
        </p:nvSpPr>
        <p:spPr>
          <a:xfrm>
            <a:off x="102094" y="723836"/>
            <a:ext cx="3906235" cy="7505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smtClean="0">
                <a:latin typeface="Times New Roman" panose="02020603050405020304" pitchFamily="18" charset="0"/>
                <a:cs typeface="Times New Roman" panose="02020603050405020304" pitchFamily="18" charset="0"/>
              </a:rPr>
              <a:t>Победители соревнований награждаются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медалями за </a:t>
            </a:r>
            <a:r>
              <a:rPr lang="en-US" dirty="0" smtClean="0">
                <a:latin typeface="Times New Roman" panose="02020603050405020304" pitchFamily="18" charset="0"/>
                <a:cs typeface="Times New Roman" panose="02020603050405020304" pitchFamily="18" charset="0"/>
              </a:rPr>
              <a:t>I</a:t>
            </a:r>
            <a:r>
              <a:rPr lang="ru-RU" dirty="0" smtClean="0">
                <a:latin typeface="Times New Roman" panose="02020603050405020304" pitchFamily="18" charset="0"/>
                <a:cs typeface="Times New Roman" panose="02020603050405020304" pitchFamily="18" charset="0"/>
              </a:rPr>
              <a:t> место и ладьёй</a:t>
            </a:r>
            <a:endParaRPr lang="ru-RU" dirty="0">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rotWithShape="1">
          <a:blip r:embed="rId7" cstate="print">
            <a:extLst>
              <a:ext uri="{28A0092B-C50C-407E-A947-70E740481C1C}">
                <a14:useLocalDpi xmlns:a14="http://schemas.microsoft.com/office/drawing/2010/main" val="0"/>
              </a:ext>
            </a:extLst>
          </a:blip>
          <a:srcRect t="17169" b="-183"/>
          <a:stretch/>
        </p:blipFill>
        <p:spPr>
          <a:xfrm>
            <a:off x="8839942" y="3085529"/>
            <a:ext cx="2536449" cy="3743289"/>
          </a:xfrm>
          <a:prstGeom prst="rect">
            <a:avLst/>
          </a:prstGeom>
        </p:spPr>
      </p:pic>
    </p:spTree>
    <p:extLst>
      <p:ext uri="{BB962C8B-B14F-4D97-AF65-F5344CB8AC3E}">
        <p14:creationId xmlns:p14="http://schemas.microsoft.com/office/powerpoint/2010/main" val="42278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31" presetClass="entr" presetSubtype="0" fill="hold" grpId="0" nodeType="withEffect">
                                  <p:stCondLst>
                                    <p:cond delay="200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nodeType="withEffect">
                                  <p:stCondLst>
                                    <p:cond delay="200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par>
                                <p:cTn id="26" presetID="31" presetClass="entr" presetSubtype="0" fill="hold" nodeType="withEffect">
                                  <p:stCondLst>
                                    <p:cond delay="2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par>
                                <p:cTn id="32" presetID="21" presetClass="entr" presetSubtype="1" fill="hold" grpId="0" nodeType="withEffect">
                                  <p:stCondLst>
                                    <p:cond delay="300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par>
                                <p:cTn id="35" presetID="21" presetClass="entr" presetSubtype="1" fill="hold" nodeType="withEffect">
                                  <p:stCondLst>
                                    <p:cond delay="300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par>
                                <p:cTn id="38" presetID="21" presetClass="entr" presetSubtype="1" fill="hold" nodeType="withEffect">
                                  <p:stCondLst>
                                    <p:cond delay="300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79941"/>
            <a:ext cx="12192000" cy="1325563"/>
          </a:xfrm>
        </p:spPr>
        <p:txBody>
          <a:bodyPr/>
          <a:lstStyle/>
          <a:p>
            <a:pPr algn="ctr"/>
            <a:r>
              <a:rPr lang="ru-RU" b="1" dirty="0" smtClean="0">
                <a:latin typeface="Times New Roman" panose="02020603050405020304" pitchFamily="18" charset="0"/>
                <a:cs typeface="Times New Roman" panose="02020603050405020304" pitchFamily="18" charset="0"/>
              </a:rPr>
              <a:t>Спасибо за внимание</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766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102</Words>
  <Application>Microsoft Office PowerPoint</Application>
  <PresentationFormat>Широкоэкранный</PresentationFormat>
  <Paragraphs>17</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48 Всероссийское  соревнование – мемориал  по боксу класса «А»  памяти Олимпийского чемпиона  В.В. Попенченко  01-06 мая 2018 года  город Магадан</vt:lpstr>
      <vt:lpstr>Первые соревнования по боксу на приз В. Попенченко состоялись в Магадане 48 лет назад. Во дворце спорта 14 января 1971 года открылся Первый Всесоюзный турнир по боксу на приз олимпийского чемпиона Валерия Попенченко. Главный приз учредил сам олимпийский чемпион, им стала деревянная ладья с надписью  «За мастерство и мужество».  После гибели легендарного боксера турнир стал мемориальным. Первым победителем соревнований стал магаданский боксер Валерий Удовик. В разные годы в турнире принимали участие такие известные колымские боксеры как Виктор Рыбаков, Игорь Высоцкий и Александр Лебзяк. С 1994 года турнир имеет статус международного.  24 года назад в нем приняли участие спортсмены из США, Канады и Южной Кореи, а 13 лет спустя, в 2005 году, трехкратный олимпийский чемпион Теофило Стивенсон привез на турнир в Магадан команду из Кубы. Сейчас турнир носит статус Всероссийских соревнований по боксу класса «А» и рад приветствовать сильнейших боксеров на своем ринге.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 Всероссийского  соревнования – мемориала по боксу класса «А» памяти Олимпийского чемпиона В.В. Попенченко  01-06 мая 2018 года  город Магадан</dc:title>
  <dc:creator>Соколова Ольга Владимировна</dc:creator>
  <cp:lastModifiedBy>Соколова Ольга Владимировна</cp:lastModifiedBy>
  <cp:revision>15</cp:revision>
  <dcterms:created xsi:type="dcterms:W3CDTF">2018-03-23T03:48:05Z</dcterms:created>
  <dcterms:modified xsi:type="dcterms:W3CDTF">2018-03-23T05:56:12Z</dcterms:modified>
</cp:coreProperties>
</file>