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96" r:id="rId4"/>
    <p:sldId id="297" r:id="rId5"/>
    <p:sldId id="298" r:id="rId6"/>
    <p:sldId id="299" r:id="rId7"/>
    <p:sldId id="300" r:id="rId8"/>
    <p:sldId id="302" r:id="rId9"/>
    <p:sldId id="301" r:id="rId10"/>
    <p:sldId id="295" r:id="rId11"/>
    <p:sldId id="261" r:id="rId12"/>
    <p:sldId id="290" r:id="rId13"/>
    <p:sldId id="277" r:id="rId14"/>
    <p:sldId id="293" r:id="rId15"/>
    <p:sldId id="292" r:id="rId16"/>
    <p:sldId id="294" r:id="rId17"/>
    <p:sldId id="291" r:id="rId18"/>
    <p:sldId id="267" r:id="rId19"/>
    <p:sldId id="288" r:id="rId20"/>
    <p:sldId id="284" r:id="rId21"/>
    <p:sldId id="285" r:id="rId22"/>
    <p:sldId id="286" r:id="rId23"/>
    <p:sldId id="287" r:id="rId24"/>
  </p:sldIdLst>
  <p:sldSz cx="10693400" cy="6013450"/>
  <p:notesSz cx="10693400" cy="60134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74A"/>
    <a:srgbClr val="4E5D87"/>
    <a:srgbClr val="99FF99"/>
    <a:srgbClr val="396497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60"/>
  </p:normalViewPr>
  <p:slideViewPr>
    <p:cSldViewPr>
      <p:cViewPr varScale="1">
        <p:scale>
          <a:sx n="136" d="100"/>
          <a:sy n="136" d="100"/>
        </p:scale>
        <p:origin x="55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1E587B-F470-4EB8-BA10-17A9D5097152}" type="doc">
      <dgm:prSet loTypeId="urn:microsoft.com/office/officeart/2005/8/layout/vList2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47B725A-F3BF-48C7-BDD0-471417F1D974}">
      <dgm:prSet custT="1"/>
      <dgm:spPr/>
      <dgm:t>
        <a:bodyPr/>
        <a:lstStyle/>
        <a:p>
          <a:r>
            <a:rPr lang="ru-RU" sz="1400" dirty="0" smtClean="0"/>
            <a:t>Повышение эффективности управления территорией муниципального образования</a:t>
          </a:r>
          <a:endParaRPr lang="ru-RU" sz="1400" dirty="0"/>
        </a:p>
      </dgm:t>
    </dgm:pt>
    <dgm:pt modelId="{2B27F1BD-5978-455C-BC3C-955DDBA9A571}" type="parTrans" cxnId="{60B477B5-0FE4-45A5-849A-45A5BC553D3F}">
      <dgm:prSet/>
      <dgm:spPr/>
      <dgm:t>
        <a:bodyPr/>
        <a:lstStyle/>
        <a:p>
          <a:endParaRPr lang="ru-RU"/>
        </a:p>
      </dgm:t>
    </dgm:pt>
    <dgm:pt modelId="{21B4A13C-EAAD-4EA3-8158-08C78F739970}" type="sibTrans" cxnId="{60B477B5-0FE4-45A5-849A-45A5BC553D3F}">
      <dgm:prSet/>
      <dgm:spPr/>
      <dgm:t>
        <a:bodyPr/>
        <a:lstStyle/>
        <a:p>
          <a:endParaRPr lang="ru-RU"/>
        </a:p>
      </dgm:t>
    </dgm:pt>
    <dgm:pt modelId="{BE202C76-B05B-4EFA-8BCF-C5581150B0B5}">
      <dgm:prSet custT="1"/>
      <dgm:spPr/>
      <dgm:t>
        <a:bodyPr/>
        <a:lstStyle/>
        <a:p>
          <a:r>
            <a:rPr lang="ru-RU" sz="1200" dirty="0" smtClean="0"/>
            <a:t>Градостроительная политика, обеспечение благоприятной среды жизнедеятельности населений и развитие жилищно-коммунального хозяйства</a:t>
          </a:r>
          <a:endParaRPr lang="ru-RU" sz="1200" dirty="0"/>
        </a:p>
      </dgm:t>
    </dgm:pt>
    <dgm:pt modelId="{6C5E5333-F6D0-479A-89B3-3B08B63BDBFC}" type="parTrans" cxnId="{9094DDD8-019E-474C-BBF7-DBB304A8D8C8}">
      <dgm:prSet/>
      <dgm:spPr/>
      <dgm:t>
        <a:bodyPr/>
        <a:lstStyle/>
        <a:p>
          <a:endParaRPr lang="ru-RU"/>
        </a:p>
      </dgm:t>
    </dgm:pt>
    <dgm:pt modelId="{D65A444D-C792-4793-9858-C9569BB2A917}" type="sibTrans" cxnId="{9094DDD8-019E-474C-BBF7-DBB304A8D8C8}">
      <dgm:prSet/>
      <dgm:spPr/>
      <dgm:t>
        <a:bodyPr/>
        <a:lstStyle/>
        <a:p>
          <a:endParaRPr lang="ru-RU" dirty="0"/>
        </a:p>
      </dgm:t>
    </dgm:pt>
    <dgm:pt modelId="{B8B0823E-5507-4E11-AEF6-20ADCECBC776}">
      <dgm:prSet custT="1"/>
      <dgm:spPr/>
      <dgm:t>
        <a:bodyPr/>
        <a:lstStyle/>
        <a:p>
          <a:r>
            <a:rPr lang="ru-RU" sz="1200" dirty="0" smtClean="0"/>
            <a:t>Укрепление межнационального мира и согласия, реализация иных мероприятий в сфере национальной политики на муниципальном уровне</a:t>
          </a:r>
          <a:endParaRPr lang="ru-RU" sz="1200" dirty="0"/>
        </a:p>
      </dgm:t>
    </dgm:pt>
    <dgm:pt modelId="{D989F86F-E0D6-46AC-BB6B-95E4715F1E38}" type="parTrans" cxnId="{99A4FE45-3657-4C45-8918-CF835B2FF77E}">
      <dgm:prSet/>
      <dgm:spPr/>
      <dgm:t>
        <a:bodyPr/>
        <a:lstStyle/>
        <a:p>
          <a:endParaRPr lang="ru-RU"/>
        </a:p>
      </dgm:t>
    </dgm:pt>
    <dgm:pt modelId="{91D1855A-308D-4A18-BA2A-0B96ECC1D20A}" type="sibTrans" cxnId="{99A4FE45-3657-4C45-8918-CF835B2FF77E}">
      <dgm:prSet/>
      <dgm:spPr/>
      <dgm:t>
        <a:bodyPr/>
        <a:lstStyle/>
        <a:p>
          <a:endParaRPr lang="ru-RU"/>
        </a:p>
      </dgm:t>
    </dgm:pt>
    <dgm:pt modelId="{4C2C764A-20DF-412C-A8C1-057A18482090}" type="pres">
      <dgm:prSet presAssocID="{971E587B-F470-4EB8-BA10-17A9D50971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C64F41-0428-43EF-83F2-BFDEA40AED06}" type="pres">
      <dgm:prSet presAssocID="{647B725A-F3BF-48C7-BDD0-471417F1D97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91F96-F0C3-452D-95F7-B8F73F681A83}" type="pres">
      <dgm:prSet presAssocID="{21B4A13C-EAAD-4EA3-8158-08C78F739970}" presName="spacer" presStyleCnt="0"/>
      <dgm:spPr/>
      <dgm:t>
        <a:bodyPr/>
        <a:lstStyle/>
        <a:p>
          <a:endParaRPr lang="ru-RU"/>
        </a:p>
      </dgm:t>
    </dgm:pt>
    <dgm:pt modelId="{1F31B911-9D32-4D3E-BA31-3E1588A69D66}" type="pres">
      <dgm:prSet presAssocID="{BE202C76-B05B-4EFA-8BCF-C5581150B0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9EE9A-F56A-434D-B4E2-5787BAA2E517}" type="pres">
      <dgm:prSet presAssocID="{D65A444D-C792-4793-9858-C9569BB2A917}" presName="spacer" presStyleCnt="0"/>
      <dgm:spPr/>
      <dgm:t>
        <a:bodyPr/>
        <a:lstStyle/>
        <a:p>
          <a:endParaRPr lang="ru-RU"/>
        </a:p>
      </dgm:t>
    </dgm:pt>
    <dgm:pt modelId="{DE3D65EA-FE90-492A-A66B-2E6E8B21CFB8}" type="pres">
      <dgm:prSet presAssocID="{B8B0823E-5507-4E11-AEF6-20ADCECBC7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DB3905-21C2-4D0B-93D8-1C7460BF9AF3}" type="presOf" srcId="{B8B0823E-5507-4E11-AEF6-20ADCECBC776}" destId="{DE3D65EA-FE90-492A-A66B-2E6E8B21CFB8}" srcOrd="0" destOrd="0" presId="urn:microsoft.com/office/officeart/2005/8/layout/vList2"/>
    <dgm:cxn modelId="{E8D0B464-5E2D-4EF6-8C46-820C785C004E}" type="presOf" srcId="{971E587B-F470-4EB8-BA10-17A9D5097152}" destId="{4C2C764A-20DF-412C-A8C1-057A18482090}" srcOrd="0" destOrd="0" presId="urn:microsoft.com/office/officeart/2005/8/layout/vList2"/>
    <dgm:cxn modelId="{1C77BF0E-B3F5-4BB5-904A-CCEFE5F9220E}" type="presOf" srcId="{BE202C76-B05B-4EFA-8BCF-C5581150B0B5}" destId="{1F31B911-9D32-4D3E-BA31-3E1588A69D66}" srcOrd="0" destOrd="0" presId="urn:microsoft.com/office/officeart/2005/8/layout/vList2"/>
    <dgm:cxn modelId="{60B477B5-0FE4-45A5-849A-45A5BC553D3F}" srcId="{971E587B-F470-4EB8-BA10-17A9D5097152}" destId="{647B725A-F3BF-48C7-BDD0-471417F1D974}" srcOrd="0" destOrd="0" parTransId="{2B27F1BD-5978-455C-BC3C-955DDBA9A571}" sibTransId="{21B4A13C-EAAD-4EA3-8158-08C78F739970}"/>
    <dgm:cxn modelId="{99A4FE45-3657-4C45-8918-CF835B2FF77E}" srcId="{971E587B-F470-4EB8-BA10-17A9D5097152}" destId="{B8B0823E-5507-4E11-AEF6-20ADCECBC776}" srcOrd="2" destOrd="0" parTransId="{D989F86F-E0D6-46AC-BB6B-95E4715F1E38}" sibTransId="{91D1855A-308D-4A18-BA2A-0B96ECC1D20A}"/>
    <dgm:cxn modelId="{9094DDD8-019E-474C-BBF7-DBB304A8D8C8}" srcId="{971E587B-F470-4EB8-BA10-17A9D5097152}" destId="{BE202C76-B05B-4EFA-8BCF-C5581150B0B5}" srcOrd="1" destOrd="0" parTransId="{6C5E5333-F6D0-479A-89B3-3B08B63BDBFC}" sibTransId="{D65A444D-C792-4793-9858-C9569BB2A917}"/>
    <dgm:cxn modelId="{EE6920A4-BD91-4C1C-962F-9B9A8A2118B6}" type="presOf" srcId="{647B725A-F3BF-48C7-BDD0-471417F1D974}" destId="{CBC64F41-0428-43EF-83F2-BFDEA40AED06}" srcOrd="0" destOrd="0" presId="urn:microsoft.com/office/officeart/2005/8/layout/vList2"/>
    <dgm:cxn modelId="{091BF80E-C7EB-4F53-8741-E1E016E64121}" type="presParOf" srcId="{4C2C764A-20DF-412C-A8C1-057A18482090}" destId="{CBC64F41-0428-43EF-83F2-BFDEA40AED06}" srcOrd="0" destOrd="0" presId="urn:microsoft.com/office/officeart/2005/8/layout/vList2"/>
    <dgm:cxn modelId="{B4F48D59-9AD2-4F1B-892F-E45D5AC4E1C4}" type="presParOf" srcId="{4C2C764A-20DF-412C-A8C1-057A18482090}" destId="{63E91F96-F0C3-452D-95F7-B8F73F681A83}" srcOrd="1" destOrd="0" presId="urn:microsoft.com/office/officeart/2005/8/layout/vList2"/>
    <dgm:cxn modelId="{17CD7EA9-6CF5-4DEC-A9D1-327D6495279B}" type="presParOf" srcId="{4C2C764A-20DF-412C-A8C1-057A18482090}" destId="{1F31B911-9D32-4D3E-BA31-3E1588A69D66}" srcOrd="2" destOrd="0" presId="urn:microsoft.com/office/officeart/2005/8/layout/vList2"/>
    <dgm:cxn modelId="{2A9BB4D0-83FD-47CF-B238-BA087DA49858}" type="presParOf" srcId="{4C2C764A-20DF-412C-A8C1-057A18482090}" destId="{D5F9EE9A-F56A-434D-B4E2-5787BAA2E517}" srcOrd="3" destOrd="0" presId="urn:microsoft.com/office/officeart/2005/8/layout/vList2"/>
    <dgm:cxn modelId="{45D0CD41-C0DF-4118-9B3C-D3EE1943B273}" type="presParOf" srcId="{4C2C764A-20DF-412C-A8C1-057A18482090}" destId="{DE3D65EA-FE90-492A-A66B-2E6E8B21CFB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64F41-0428-43EF-83F2-BFDEA40AED06}">
      <dsp:nvSpPr>
        <dsp:cNvPr id="0" name=""/>
        <dsp:cNvSpPr/>
      </dsp:nvSpPr>
      <dsp:spPr>
        <a:xfrm>
          <a:off x="0" y="741"/>
          <a:ext cx="3219061" cy="841294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Повышение эффективности управления территорией муниципального образования</a:t>
          </a:r>
          <a:endParaRPr lang="ru-RU" sz="1400" kern="1200" dirty="0"/>
        </a:p>
      </dsp:txBody>
      <dsp:txXfrm>
        <a:off x="41069" y="41810"/>
        <a:ext cx="3136923" cy="759156"/>
      </dsp:txXfrm>
    </dsp:sp>
    <dsp:sp modelId="{1F31B911-9D32-4D3E-BA31-3E1588A69D66}">
      <dsp:nvSpPr>
        <dsp:cNvPr id="0" name=""/>
        <dsp:cNvSpPr/>
      </dsp:nvSpPr>
      <dsp:spPr>
        <a:xfrm>
          <a:off x="0" y="856380"/>
          <a:ext cx="3219061" cy="841294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Градостроительная политика, обеспечение благоприятной среды жизнедеятельности населений и развитие жилищно-коммунального хозяйства</a:t>
          </a:r>
          <a:endParaRPr lang="ru-RU" sz="1200" kern="1200" dirty="0"/>
        </a:p>
      </dsp:txBody>
      <dsp:txXfrm>
        <a:off x="41069" y="897449"/>
        <a:ext cx="3136923" cy="759156"/>
      </dsp:txXfrm>
    </dsp:sp>
    <dsp:sp modelId="{DE3D65EA-FE90-492A-A66B-2E6E8B21CFB8}">
      <dsp:nvSpPr>
        <dsp:cNvPr id="0" name=""/>
        <dsp:cNvSpPr/>
      </dsp:nvSpPr>
      <dsp:spPr>
        <a:xfrm>
          <a:off x="0" y="1712018"/>
          <a:ext cx="3219061" cy="841294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Укрепление межнационального мира и согласия, реализация иных мероприятий в сфере национальной политики на муниципальном уровне</a:t>
          </a:r>
          <a:endParaRPr lang="ru-RU" sz="1200" kern="1200" dirty="0"/>
        </a:p>
      </dsp:txBody>
      <dsp:txXfrm>
        <a:off x="41069" y="1753087"/>
        <a:ext cx="3136923" cy="759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0687B-4067-4A70-9548-6B50537D85D3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752475"/>
            <a:ext cx="3606800" cy="202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2894013"/>
            <a:ext cx="8553450" cy="2368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5711825"/>
            <a:ext cx="4633913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5711825"/>
            <a:ext cx="4632325" cy="3016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D6A67-31A0-48FC-96B6-13A79F4F0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4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BDCF4-C314-4AB5-B37C-F973FC779F9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0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22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45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59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9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BDCF4-C314-4AB5-B37C-F973FC779F9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3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BDCF4-C314-4AB5-B37C-F973FC779F9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64169"/>
            <a:ext cx="9089390" cy="12628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0755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367532"/>
            <a:ext cx="7485380" cy="1503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486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327081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258719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2025989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3868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755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486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755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383093"/>
            <a:ext cx="4651629" cy="3968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0755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86" y="2387"/>
            <a:ext cx="1262380" cy="6012180"/>
          </a:xfrm>
          <a:custGeom>
            <a:avLst/>
            <a:gdLst/>
            <a:ahLst/>
            <a:cxnLst/>
            <a:rect l="l" t="t" r="r" b="b"/>
            <a:pathLst>
              <a:path w="1262380" h="6012180">
                <a:moveTo>
                  <a:pt x="790764" y="0"/>
                </a:moveTo>
                <a:lnTo>
                  <a:pt x="6" y="0"/>
                </a:lnTo>
                <a:lnTo>
                  <a:pt x="0" y="6011986"/>
                </a:lnTo>
                <a:lnTo>
                  <a:pt x="790188" y="6011986"/>
                </a:lnTo>
                <a:lnTo>
                  <a:pt x="1262217" y="2998749"/>
                </a:lnTo>
                <a:lnTo>
                  <a:pt x="79076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45FEF6-95F2-4AAC-966B-ED8BF689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670" y="5592508"/>
            <a:ext cx="2459482" cy="276999"/>
          </a:xfrm>
        </p:spPr>
        <p:txBody>
          <a:bodyPr/>
          <a:lstStyle/>
          <a:p>
            <a:fld id="{6BE608E5-086A-47B8-ADDE-116CBEA71378}" type="datetimeFigureOut">
              <a:rPr lang="ru-RU" smtClean="0"/>
              <a:t>25.12.2025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6E0800-7F2F-422A-937F-0DEAD5E6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756" y="5592508"/>
            <a:ext cx="3421888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64F328-AF85-48A6-A7AE-88ED4EE2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248" y="5592508"/>
            <a:ext cx="2459482" cy="276999"/>
          </a:xfrm>
        </p:spPr>
        <p:txBody>
          <a:bodyPr/>
          <a:lstStyle/>
          <a:p>
            <a:fld id="{B0C3192E-9197-434D-8D79-8D1AED91F7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6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100576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333612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0693400" cy="6013450"/>
          </a:xfrm>
          <a:prstGeom prst="rect">
            <a:avLst/>
          </a:prstGeom>
          <a:solidFill>
            <a:srgbClr val="DEEEFF"/>
          </a:solidFill>
          <a:ln/>
        </p:spPr>
      </p:sp>
    </p:spTree>
    <p:extLst>
      <p:ext uri="{BB962C8B-B14F-4D97-AF65-F5344CB8AC3E}">
        <p14:creationId xmlns:p14="http://schemas.microsoft.com/office/powerpoint/2010/main" val="668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6921" y="2166670"/>
            <a:ext cx="8379556" cy="1728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07558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9963" y="1251152"/>
            <a:ext cx="4714240" cy="1954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486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592508"/>
            <a:ext cx="3421888" cy="300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592508"/>
            <a:ext cx="2459482" cy="300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592508"/>
            <a:ext cx="2459482" cy="300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1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diagramQuickStyle" Target="../diagrams/quickStyle1.xml"/><Relationship Id="rId2" Type="http://schemas.openxmlformats.org/officeDocument/2006/relationships/image" Target="../media/image28.png"/><Relationship Id="rId16" Type="http://schemas.openxmlformats.org/officeDocument/2006/relationships/diagramLayout" Target="../diagrams/layout1.xml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diagramData" Target="../diagrams/data1.xml"/><Relationship Id="rId10" Type="http://schemas.openxmlformats.org/officeDocument/2006/relationships/image" Target="../media/image35.jpeg"/><Relationship Id="rId19" Type="http://schemas.microsoft.com/office/2007/relationships/diagramDrawing" Target="../diagrams/drawing1.xml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0" y="2374"/>
            <a:ext cx="10692130" cy="6012180"/>
          </a:xfrm>
          <a:custGeom>
            <a:avLst/>
            <a:gdLst/>
            <a:ahLst/>
            <a:cxnLst/>
            <a:rect l="l" t="t" r="r" b="b"/>
            <a:pathLst>
              <a:path w="10692130" h="6012180">
                <a:moveTo>
                  <a:pt x="10692003" y="0"/>
                </a:moveTo>
                <a:lnTo>
                  <a:pt x="0" y="0"/>
                </a:lnTo>
                <a:lnTo>
                  <a:pt x="0" y="6012003"/>
                </a:lnTo>
                <a:lnTo>
                  <a:pt x="10692003" y="6012003"/>
                </a:lnTo>
                <a:lnTo>
                  <a:pt x="10692003" y="0"/>
                </a:lnTo>
                <a:close/>
              </a:path>
            </a:pathLst>
          </a:custGeom>
          <a:solidFill>
            <a:srgbClr val="CEEC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90" y="2374"/>
            <a:ext cx="10692130" cy="1680210"/>
          </a:xfrm>
          <a:custGeom>
            <a:avLst/>
            <a:gdLst/>
            <a:ahLst/>
            <a:cxnLst/>
            <a:rect l="l" t="t" r="r" b="b"/>
            <a:pathLst>
              <a:path w="10692130" h="1680210">
                <a:moveTo>
                  <a:pt x="10692003" y="0"/>
                </a:moveTo>
                <a:lnTo>
                  <a:pt x="0" y="0"/>
                </a:lnTo>
                <a:lnTo>
                  <a:pt x="3" y="840003"/>
                </a:lnTo>
                <a:lnTo>
                  <a:pt x="5346001" y="1679994"/>
                </a:lnTo>
                <a:lnTo>
                  <a:pt x="10692003" y="835964"/>
                </a:lnTo>
                <a:lnTo>
                  <a:pt x="10692003" y="0"/>
                </a:lnTo>
                <a:close/>
              </a:path>
            </a:pathLst>
          </a:custGeom>
          <a:solidFill>
            <a:srgbClr val="1A7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190" y="4334395"/>
            <a:ext cx="10692130" cy="1680210"/>
          </a:xfrm>
          <a:custGeom>
            <a:avLst/>
            <a:gdLst/>
            <a:ahLst/>
            <a:cxnLst/>
            <a:rect l="l" t="t" r="r" b="b"/>
            <a:pathLst>
              <a:path w="10692130" h="1680210">
                <a:moveTo>
                  <a:pt x="5346001" y="0"/>
                </a:moveTo>
                <a:lnTo>
                  <a:pt x="3" y="839986"/>
                </a:lnTo>
                <a:lnTo>
                  <a:pt x="0" y="1679982"/>
                </a:lnTo>
                <a:lnTo>
                  <a:pt x="10692003" y="1679982"/>
                </a:lnTo>
                <a:lnTo>
                  <a:pt x="10692003" y="844026"/>
                </a:lnTo>
                <a:lnTo>
                  <a:pt x="5346001" y="0"/>
                </a:lnTo>
                <a:close/>
              </a:path>
            </a:pathLst>
          </a:custGeom>
          <a:solidFill>
            <a:srgbClr val="1A7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9255" y="2240680"/>
            <a:ext cx="9333865" cy="1389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02130">
              <a:lnSpc>
                <a:spcPct val="110500"/>
              </a:lnSpc>
              <a:spcBef>
                <a:spcPts val="100"/>
              </a:spcBef>
            </a:pPr>
            <a:r>
              <a:rPr sz="2700" dirty="0">
                <a:solidFill>
                  <a:srgbClr val="006092"/>
                </a:solidFill>
              </a:rPr>
              <a:t>О</a:t>
            </a:r>
            <a:r>
              <a:rPr sz="2700" spc="-25" dirty="0">
                <a:solidFill>
                  <a:srgbClr val="006092"/>
                </a:solidFill>
              </a:rPr>
              <a:t> </a:t>
            </a:r>
            <a:r>
              <a:rPr sz="2700" spc="-95" dirty="0">
                <a:solidFill>
                  <a:srgbClr val="006092"/>
                </a:solidFill>
              </a:rPr>
              <a:t>РЕЗУЛЬТАТАХ</a:t>
            </a:r>
            <a:r>
              <a:rPr sz="2700" spc="-20" dirty="0">
                <a:solidFill>
                  <a:srgbClr val="006092"/>
                </a:solidFill>
              </a:rPr>
              <a:t> </a:t>
            </a:r>
            <a:r>
              <a:rPr sz="2700" spc="-10" dirty="0">
                <a:solidFill>
                  <a:srgbClr val="006092"/>
                </a:solidFill>
              </a:rPr>
              <a:t>ДЕЯТЕЛЬНОСТИ </a:t>
            </a:r>
            <a:r>
              <a:rPr sz="2700" spc="-30" dirty="0">
                <a:solidFill>
                  <a:srgbClr val="006092"/>
                </a:solidFill>
              </a:rPr>
              <a:t>МИНИСТЕРСТВА</a:t>
            </a:r>
            <a:r>
              <a:rPr sz="2700" spc="-40" dirty="0">
                <a:solidFill>
                  <a:srgbClr val="006092"/>
                </a:solidFill>
              </a:rPr>
              <a:t> </a:t>
            </a:r>
            <a:r>
              <a:rPr sz="2700" dirty="0">
                <a:solidFill>
                  <a:srgbClr val="006092"/>
                </a:solidFill>
              </a:rPr>
              <a:t>ВНУТРЕННЕЙ</a:t>
            </a:r>
            <a:r>
              <a:rPr sz="2700" spc="-35" dirty="0">
                <a:solidFill>
                  <a:srgbClr val="006092"/>
                </a:solidFill>
              </a:rPr>
              <a:t> </a:t>
            </a:r>
            <a:r>
              <a:rPr sz="2700" dirty="0">
                <a:solidFill>
                  <a:srgbClr val="006092"/>
                </a:solidFill>
              </a:rPr>
              <a:t>И</a:t>
            </a:r>
            <a:r>
              <a:rPr sz="2700" spc="-40" dirty="0">
                <a:solidFill>
                  <a:srgbClr val="006092"/>
                </a:solidFill>
              </a:rPr>
              <a:t> </a:t>
            </a:r>
            <a:r>
              <a:rPr sz="2700" spc="-10" dirty="0">
                <a:solidFill>
                  <a:srgbClr val="006092"/>
                </a:solidFill>
              </a:rPr>
              <a:t>ИНФОРМАЦИОННОЙ</a:t>
            </a:r>
            <a:endParaRPr sz="2700" dirty="0"/>
          </a:p>
          <a:p>
            <a:pPr marL="338455">
              <a:lnSpc>
                <a:spcPct val="100000"/>
              </a:lnSpc>
              <a:spcBef>
                <a:spcPts val="335"/>
              </a:spcBef>
            </a:pPr>
            <a:r>
              <a:rPr sz="2700" dirty="0">
                <a:solidFill>
                  <a:srgbClr val="006092"/>
                </a:solidFill>
              </a:rPr>
              <a:t>ПОЛИТИКИ</a:t>
            </a:r>
            <a:r>
              <a:rPr sz="2700" spc="-100" dirty="0">
                <a:solidFill>
                  <a:srgbClr val="006092"/>
                </a:solidFill>
              </a:rPr>
              <a:t> </a:t>
            </a:r>
            <a:r>
              <a:rPr sz="2700" spc="-10" dirty="0">
                <a:solidFill>
                  <a:srgbClr val="006092"/>
                </a:solidFill>
              </a:rPr>
              <a:t>МАГАДАНСКОЙ</a:t>
            </a:r>
            <a:r>
              <a:rPr sz="2700" spc="-100" dirty="0">
                <a:solidFill>
                  <a:srgbClr val="006092"/>
                </a:solidFill>
              </a:rPr>
              <a:t> </a:t>
            </a:r>
            <a:r>
              <a:rPr sz="2700" spc="-20" dirty="0">
                <a:solidFill>
                  <a:srgbClr val="006092"/>
                </a:solidFill>
              </a:rPr>
              <a:t>ОБЛАСТИ</a:t>
            </a:r>
            <a:r>
              <a:rPr sz="2700" spc="-95" dirty="0">
                <a:solidFill>
                  <a:srgbClr val="006092"/>
                </a:solidFill>
              </a:rPr>
              <a:t> </a:t>
            </a:r>
            <a:r>
              <a:rPr sz="2700" dirty="0">
                <a:solidFill>
                  <a:srgbClr val="006092"/>
                </a:solidFill>
              </a:rPr>
              <a:t>В</a:t>
            </a:r>
            <a:r>
              <a:rPr sz="2700" spc="-100" dirty="0">
                <a:solidFill>
                  <a:srgbClr val="006092"/>
                </a:solidFill>
              </a:rPr>
              <a:t> </a:t>
            </a:r>
            <a:r>
              <a:rPr sz="2700" dirty="0" smtClean="0">
                <a:solidFill>
                  <a:srgbClr val="006092"/>
                </a:solidFill>
              </a:rPr>
              <a:t>202</a:t>
            </a:r>
            <a:r>
              <a:rPr lang="ru-RU" sz="2700" dirty="0" smtClean="0">
                <a:solidFill>
                  <a:srgbClr val="006092"/>
                </a:solidFill>
              </a:rPr>
              <a:t>5</a:t>
            </a:r>
            <a:r>
              <a:rPr sz="2700" spc="-95" dirty="0" smtClean="0">
                <a:solidFill>
                  <a:srgbClr val="006092"/>
                </a:solidFill>
              </a:rPr>
              <a:t> </a:t>
            </a:r>
            <a:r>
              <a:rPr sz="2700" spc="-20" dirty="0">
                <a:solidFill>
                  <a:srgbClr val="006092"/>
                </a:solidFill>
              </a:rPr>
              <a:t>ГОДУ</a:t>
            </a:r>
            <a:endParaRPr sz="2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56" y="339725"/>
            <a:ext cx="791038" cy="994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0" y="2363"/>
            <a:ext cx="10692130" cy="810426"/>
          </a:xfrm>
          <a:custGeom>
            <a:avLst/>
            <a:gdLst/>
            <a:ahLst/>
            <a:cxnLst/>
            <a:rect l="l" t="t" r="r" b="b"/>
            <a:pathLst>
              <a:path w="10692130" h="1158875">
                <a:moveTo>
                  <a:pt x="10692003" y="38"/>
                </a:moveTo>
                <a:lnTo>
                  <a:pt x="0" y="0"/>
                </a:lnTo>
                <a:lnTo>
                  <a:pt x="0" y="801293"/>
                </a:lnTo>
                <a:lnTo>
                  <a:pt x="5382183" y="1158443"/>
                </a:lnTo>
                <a:lnTo>
                  <a:pt x="10692003" y="800823"/>
                </a:lnTo>
                <a:lnTo>
                  <a:pt x="10692003" y="38"/>
                </a:lnTo>
                <a:close/>
              </a:path>
            </a:pathLst>
          </a:custGeom>
          <a:solidFill>
            <a:srgbClr val="1A7A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810" y="268045"/>
            <a:ext cx="9829800" cy="397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450" spc="-10" dirty="0">
                <a:solidFill>
                  <a:srgbClr val="FFFFFF"/>
                </a:solidFill>
              </a:rPr>
              <a:t>Поддержка</a:t>
            </a:r>
            <a:r>
              <a:rPr sz="2450" spc="-95" dirty="0">
                <a:solidFill>
                  <a:srgbClr val="FFFFFF"/>
                </a:solidFill>
              </a:rPr>
              <a:t> </a:t>
            </a:r>
            <a:r>
              <a:rPr sz="2450" dirty="0">
                <a:solidFill>
                  <a:srgbClr val="FFFFFF"/>
                </a:solidFill>
              </a:rPr>
              <a:t>СВО</a:t>
            </a:r>
            <a:r>
              <a:rPr sz="2450" spc="-90" dirty="0">
                <a:solidFill>
                  <a:srgbClr val="FFFFFF"/>
                </a:solidFill>
              </a:rPr>
              <a:t> </a:t>
            </a:r>
            <a:r>
              <a:rPr sz="2450" dirty="0">
                <a:solidFill>
                  <a:srgbClr val="FFFFFF"/>
                </a:solidFill>
              </a:rPr>
              <a:t>и</a:t>
            </a:r>
            <a:r>
              <a:rPr sz="2450" spc="-90" dirty="0">
                <a:solidFill>
                  <a:srgbClr val="FFFFFF"/>
                </a:solidFill>
              </a:rPr>
              <a:t> </a:t>
            </a:r>
            <a:r>
              <a:rPr sz="2450" spc="-20" dirty="0">
                <a:solidFill>
                  <a:srgbClr val="FFFFFF"/>
                </a:solidFill>
              </a:rPr>
              <a:t>увековечение</a:t>
            </a:r>
            <a:r>
              <a:rPr sz="2450" spc="-90" dirty="0">
                <a:solidFill>
                  <a:srgbClr val="FFFFFF"/>
                </a:solidFill>
              </a:rPr>
              <a:t> </a:t>
            </a:r>
            <a:r>
              <a:rPr sz="2450" dirty="0">
                <a:solidFill>
                  <a:srgbClr val="FFFFFF"/>
                </a:solidFill>
              </a:rPr>
              <a:t>памяти</a:t>
            </a:r>
            <a:r>
              <a:rPr sz="2450" spc="-90" dirty="0">
                <a:solidFill>
                  <a:srgbClr val="FFFFFF"/>
                </a:solidFill>
              </a:rPr>
              <a:t> </a:t>
            </a:r>
            <a:r>
              <a:rPr sz="2450" spc="-10" dirty="0">
                <a:solidFill>
                  <a:srgbClr val="FFFFFF"/>
                </a:solidFill>
              </a:rPr>
              <a:t>Защитников</a:t>
            </a:r>
            <a:r>
              <a:rPr sz="2450" spc="-95" dirty="0">
                <a:solidFill>
                  <a:srgbClr val="FFFFFF"/>
                </a:solidFill>
              </a:rPr>
              <a:t> </a:t>
            </a:r>
            <a:r>
              <a:rPr sz="2450" spc="-10" dirty="0">
                <a:solidFill>
                  <a:srgbClr val="FFFFFF"/>
                </a:solidFill>
              </a:rPr>
              <a:t>Отечества</a:t>
            </a:r>
            <a:endParaRPr sz="2450"/>
          </a:p>
        </p:txBody>
      </p:sp>
      <p:sp>
        <p:nvSpPr>
          <p:cNvPr id="5" name="object 5"/>
          <p:cNvSpPr txBox="1"/>
          <p:nvPr/>
        </p:nvSpPr>
        <p:spPr>
          <a:xfrm>
            <a:off x="241299" y="839554"/>
            <a:ext cx="5104575" cy="121187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60000" marR="5080" indent="366395" algn="l">
              <a:lnSpc>
                <a:spcPts val="1810"/>
              </a:lnSpc>
            </a:pP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Координирование</a:t>
            </a:r>
            <a:r>
              <a:rPr sz="1700" spc="5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sz="1700" spc="5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700" spc="5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вопросам, </a:t>
            </a:r>
            <a:r>
              <a:rPr lang="ru-RU" sz="1700" spc="-10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700" spc="-10" dirty="0" err="1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связанным</a:t>
            </a:r>
            <a:r>
              <a:rPr sz="1700" spc="-125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700" spc="-1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проведением</a:t>
            </a:r>
            <a:r>
              <a:rPr sz="1700" spc="-1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2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marR="5080" indent="366395" algn="l">
              <a:lnSpc>
                <a:spcPts val="1810"/>
              </a:lnSpc>
            </a:pPr>
            <a:r>
              <a:rPr sz="1700" spc="125" dirty="0" err="1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</a:t>
            </a:r>
            <a:r>
              <a:rPr sz="1700" spc="10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130" dirty="0" err="1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всесторонней</a:t>
            </a:r>
            <a:r>
              <a:rPr sz="1700" spc="110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114" dirty="0" err="1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r>
              <a:rPr sz="1700" spc="114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114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spc="114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700" spc="-230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sz="1700" spc="-23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щ е с т в е н н ы м    о р г а н и з а ц и я м  </a:t>
            </a:r>
            <a:r>
              <a:rPr sz="1700" spc="-5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700" spc="-10" dirty="0" err="1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</a:t>
            </a:r>
            <a:endParaRPr lang="ru-RU" sz="1700" spc="-10" dirty="0" smtClean="0">
              <a:solidFill>
                <a:srgbClr val="00486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marR="5080" indent="366395" algn="l">
              <a:lnSpc>
                <a:spcPts val="1810"/>
              </a:lnSpc>
            </a:pPr>
            <a:r>
              <a:rPr lang="ru-RU" sz="1700" spc="-10" dirty="0" smtClean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Открытие монумента Героям СВО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5533700" y="4644677"/>
            <a:ext cx="4725670" cy="127063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indent="320040" algn="just">
              <a:lnSpc>
                <a:spcPts val="1810"/>
              </a:lnSpc>
              <a:spcBef>
                <a:spcPts val="450"/>
              </a:spcBef>
            </a:pP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sz="1700" spc="43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700" spc="44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</a:t>
            </a:r>
            <a:r>
              <a:rPr sz="1700" spc="-6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sz="1700" spc="-6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2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700" spc="-13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вопросам</a:t>
            </a:r>
            <a:r>
              <a:rPr sz="1700" spc="-13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увековечения</a:t>
            </a:r>
            <a:r>
              <a:rPr sz="1700" spc="-13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366395" algn="just">
              <a:lnSpc>
                <a:spcPts val="1810"/>
              </a:lnSpc>
              <a:spcBef>
                <a:spcPts val="390"/>
              </a:spcBef>
            </a:pP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sz="1700" spc="13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</a:t>
            </a:r>
            <a:r>
              <a:rPr sz="1700" spc="37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r>
              <a:rPr sz="1700" spc="13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-5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700" spc="1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</a:t>
            </a:r>
            <a:r>
              <a:rPr sz="1700" spc="1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114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проектов,</a:t>
            </a:r>
            <a:r>
              <a:rPr sz="1700" spc="1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12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</a:t>
            </a:r>
            <a:r>
              <a:rPr sz="1700" spc="1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700" spc="4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1700" spc="-2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</a:t>
            </a:r>
            <a:r>
              <a:rPr sz="1700" spc="-14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sz="1700" spc="-13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700" spc="-135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700" spc="-10" dirty="0">
                <a:solidFill>
                  <a:srgbClr val="0048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героях</a:t>
            </a:r>
            <a:endParaRPr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15" y="917230"/>
            <a:ext cx="241476" cy="18985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716" y="1350563"/>
            <a:ext cx="241475" cy="1898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5610" y="4732957"/>
            <a:ext cx="241495" cy="18985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95610" y="5230192"/>
            <a:ext cx="241496" cy="1898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1" y="2161616"/>
            <a:ext cx="2437840" cy="17959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41" y="2161616"/>
            <a:ext cx="2673629" cy="179593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47" y="4069724"/>
            <a:ext cx="2673628" cy="16826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2856233"/>
            <a:ext cx="2603500" cy="172119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60" y="916452"/>
            <a:ext cx="2495340" cy="186167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38" y="2856233"/>
            <a:ext cx="2510762" cy="171576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916452"/>
            <a:ext cx="2602040" cy="185857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4067741"/>
            <a:ext cx="2431770" cy="168459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330" y="1821949"/>
            <a:ext cx="243861" cy="1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160" marR="5080" algn="ctr">
              <a:lnSpc>
                <a:spcPct val="100499"/>
              </a:lnSpc>
              <a:spcBef>
                <a:spcPts val="110"/>
              </a:spcBef>
            </a:pPr>
            <a:r>
              <a:rPr dirty="0"/>
              <a:t>РЕАЛИЗАЦИЯ</a:t>
            </a:r>
            <a:r>
              <a:rPr spc="130" dirty="0"/>
              <a:t> </a:t>
            </a:r>
            <a:r>
              <a:rPr spc="-10" dirty="0"/>
              <a:t>ГОСУДАРСТВЕННОЙ </a:t>
            </a:r>
            <a:r>
              <a:rPr dirty="0"/>
              <a:t>ПОЛИТИКИ</a:t>
            </a:r>
            <a:r>
              <a:rPr spc="-40" dirty="0"/>
              <a:t> </a:t>
            </a:r>
            <a:r>
              <a:rPr dirty="0"/>
              <a:t>В</a:t>
            </a:r>
            <a:r>
              <a:rPr spc="-35" dirty="0"/>
              <a:t> </a:t>
            </a:r>
            <a:r>
              <a:rPr spc="-10" dirty="0"/>
              <a:t>СФЕРЕ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/>
              <a:t>МЕСТНОГО</a:t>
            </a:r>
            <a:r>
              <a:rPr spc="-114" dirty="0"/>
              <a:t> </a:t>
            </a:r>
            <a:r>
              <a:rPr spc="-10" dirty="0"/>
              <a:t>САМОУПРАВЛЕНИЯ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10686415" cy="1678305"/>
            <a:chOff x="5753" y="4038"/>
            <a:chExt cx="10686415" cy="1678305"/>
          </a:xfrm>
        </p:grpSpPr>
        <p:sp>
          <p:nvSpPr>
            <p:cNvPr id="4" name="object 4"/>
            <p:cNvSpPr/>
            <p:nvPr/>
          </p:nvSpPr>
          <p:spPr>
            <a:xfrm>
              <a:off x="5753" y="4038"/>
              <a:ext cx="10686415" cy="1678305"/>
            </a:xfrm>
            <a:custGeom>
              <a:avLst/>
              <a:gdLst/>
              <a:ahLst/>
              <a:cxnLst/>
              <a:rect l="l" t="t" r="r" b="b"/>
              <a:pathLst>
                <a:path w="10686415" h="1678305">
                  <a:moveTo>
                    <a:pt x="10686250" y="38"/>
                  </a:moveTo>
                  <a:lnTo>
                    <a:pt x="0" y="0"/>
                  </a:lnTo>
                  <a:lnTo>
                    <a:pt x="0" y="838962"/>
                  </a:lnTo>
                  <a:lnTo>
                    <a:pt x="5355640" y="1677924"/>
                  </a:lnTo>
                  <a:lnTo>
                    <a:pt x="10686250" y="839866"/>
                  </a:lnTo>
                  <a:lnTo>
                    <a:pt x="10686250" y="38"/>
                  </a:lnTo>
                  <a:close/>
                </a:path>
              </a:pathLst>
            </a:custGeom>
            <a:solidFill>
              <a:srgbClr val="0093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0613" y="311060"/>
              <a:ext cx="796693" cy="100457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4334789"/>
            <a:ext cx="10686415" cy="1677670"/>
          </a:xfrm>
          <a:custGeom>
            <a:avLst/>
            <a:gdLst/>
            <a:ahLst/>
            <a:cxnLst/>
            <a:rect l="l" t="t" r="r" b="b"/>
            <a:pathLst>
              <a:path w="10686415" h="1677670">
                <a:moveTo>
                  <a:pt x="5349494" y="0"/>
                </a:moveTo>
                <a:lnTo>
                  <a:pt x="0" y="838001"/>
                </a:lnTo>
                <a:lnTo>
                  <a:pt x="0" y="1677212"/>
                </a:lnTo>
                <a:lnTo>
                  <a:pt x="10685868" y="1677212"/>
                </a:lnTo>
                <a:lnTo>
                  <a:pt x="10685868" y="838963"/>
                </a:lnTo>
                <a:lnTo>
                  <a:pt x="534949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50">
            <a:extLst>
              <a:ext uri="{FF2B5EF4-FFF2-40B4-BE49-F238E27FC236}">
                <a16:creationId xmlns:a16="http://schemas.microsoft.com/office/drawing/2014/main" id="{5A48F64A-ADB8-465B-BCC4-FB53378C619B}"/>
              </a:ext>
            </a:extLst>
          </p:cNvPr>
          <p:cNvSpPr txBox="1"/>
          <p:nvPr/>
        </p:nvSpPr>
        <p:spPr>
          <a:xfrm>
            <a:off x="2344701" y="327703"/>
            <a:ext cx="6630833" cy="1012158"/>
          </a:xfrm>
          <a:prstGeom prst="rect">
            <a:avLst/>
          </a:prstGeom>
          <a:noFill/>
        </p:spPr>
        <p:txBody>
          <a:bodyPr wrap="none" lIns="40090" tIns="20045" rIns="40090" bIns="20045" rtlCol="0">
            <a:spAutoFit/>
          </a:bodyPr>
          <a:lstStyle/>
          <a:p>
            <a:pPr algn="ctr" defTabSz="801837" rtl="0">
              <a:defRPr/>
            </a:pPr>
            <a:r>
              <a:rPr lang="ru-RU" sz="3157" b="1" kern="1200" dirty="0">
                <a:solidFill>
                  <a:srgbClr val="44546A"/>
                </a:solidFill>
                <a:latin typeface="Calibri Light"/>
                <a:ea typeface="Lato Heavy" charset="0"/>
                <a:cs typeface="Lato Heavy" charset="0"/>
              </a:rPr>
              <a:t>Реализация государственной политики</a:t>
            </a:r>
          </a:p>
          <a:p>
            <a:pPr algn="ctr" defTabSz="801837" rtl="0">
              <a:defRPr/>
            </a:pPr>
            <a:r>
              <a:rPr lang="ru-RU" sz="3157" b="1" kern="1200" dirty="0">
                <a:solidFill>
                  <a:srgbClr val="44546A"/>
                </a:solidFill>
                <a:latin typeface="Calibri Light"/>
                <a:ea typeface="Lato Heavy" charset="0"/>
                <a:cs typeface="Lato Heavy" charset="0"/>
              </a:rPr>
              <a:t>в сфере местного самоуправления</a:t>
            </a:r>
          </a:p>
        </p:txBody>
      </p:sp>
      <p:pic>
        <p:nvPicPr>
          <p:cNvPr id="16" name="Рисунок 1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59BA17C-FB33-37A6-D282-1D9C1C5D9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86" y="434494"/>
            <a:ext cx="685543" cy="860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259966" y="1472414"/>
            <a:ext cx="3416308" cy="963811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 defTabSz="801837" rtl="0">
              <a:lnSpc>
                <a:spcPts val="1789"/>
              </a:lnSpc>
              <a:defRPr/>
            </a:pPr>
            <a:r>
              <a:rPr lang="ru-RU" sz="1754" kern="1200" dirty="0">
                <a:solidFill>
                  <a:srgbClr val="1B4079">
                    <a:lumMod val="75000"/>
                  </a:srgbClr>
                </a:solidFill>
                <a:latin typeface="Calibri"/>
                <a:ea typeface="Lato Light" panose="020F0502020204030203" pitchFamily="34" charset="0"/>
                <a:cs typeface="Lato Light" panose="020F0502020204030203" pitchFamily="34" charset="0"/>
              </a:rPr>
              <a:t>Конкурс</a:t>
            </a:r>
          </a:p>
          <a:p>
            <a:pPr algn="ctr" defTabSz="801837" rtl="0">
              <a:lnSpc>
                <a:spcPts val="1789"/>
              </a:lnSpc>
              <a:defRPr/>
            </a:pPr>
            <a:r>
              <a:rPr lang="ru-RU" sz="1754" kern="1200" dirty="0">
                <a:solidFill>
                  <a:srgbClr val="1B4079">
                    <a:lumMod val="75000"/>
                  </a:srgbClr>
                </a:solidFill>
                <a:latin typeface="Calibri"/>
                <a:ea typeface="Lato Light" panose="020F0502020204030203" pitchFamily="34" charset="0"/>
                <a:cs typeface="Lato Light" panose="020F0502020204030203" pitchFamily="34" charset="0"/>
              </a:rPr>
              <a:t>«Лучший муниципальный служащий в Магаданской области»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F005CE7-4D30-B533-4892-8AABA9D03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-1184193" y="5588601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Рисунок 25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31037DF-3B23-1D87-3926-27DCEF390C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6098" y="5588603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Рисунок 26" descr="Изображение выглядит как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4396BDEB-D92E-30A0-AF02-5FA41B0C8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256389" y="5588603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Рисунок 27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69673931-1786-D7C4-C601-3035F6FC9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2476678" y="5588601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9AAA15-6CCF-944A-FE31-7D92E5BAC3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3696970" y="5588603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Рисунок 29" descr="Изображение выглядит как текст, визитная карточ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84C9319-E0B2-C638-A1AB-9E458163BD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4917259" y="5588601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EA06717-3D31-BAD9-FDD4-4769C60392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6137549" y="5588601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Рисунок 31" descr="Изображение выглядит как текс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68086DE9-341E-D7EB-C38D-B8284C7A04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7357840" y="5588603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3" name="Рисунок 32" descr="Изображение выглядит как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48B5AD80-7BF8-DC98-A75C-02EB37A03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8578136" y="5588600"/>
            <a:ext cx="2571484" cy="6469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t="67" r="18771"/>
          <a:stretch/>
        </p:blipFill>
        <p:spPr>
          <a:xfrm>
            <a:off x="470517" y="2593189"/>
            <a:ext cx="2441112" cy="2395875"/>
          </a:xfrm>
          <a:prstGeom prst="rect">
            <a:avLst/>
          </a:prstGeom>
          <a:effectLst>
            <a:outerShdw blurRad="228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 t="351" r="24037"/>
          <a:stretch/>
        </p:blipFill>
        <p:spPr>
          <a:xfrm>
            <a:off x="2960400" y="2621115"/>
            <a:ext cx="2092800" cy="236794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7293710" y="2435005"/>
          <a:ext cx="3219061" cy="255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r="23630"/>
          <a:stretch/>
        </p:blipFill>
        <p:spPr>
          <a:xfrm>
            <a:off x="5142701" y="2593192"/>
            <a:ext cx="2120601" cy="2395871"/>
          </a:xfrm>
          <a:prstGeom prst="rect">
            <a:avLst/>
          </a:prstGeom>
        </p:spPr>
      </p:pic>
      <p:sp>
        <p:nvSpPr>
          <p:cNvPr id="17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7139619" y="1475563"/>
            <a:ext cx="3416308" cy="963811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 defTabSz="801837" rtl="0">
              <a:lnSpc>
                <a:spcPts val="1789"/>
              </a:lnSpc>
              <a:defRPr/>
            </a:pPr>
            <a:r>
              <a:rPr lang="ru-RU" sz="1754" kern="1200" dirty="0">
                <a:solidFill>
                  <a:srgbClr val="1B4079">
                    <a:lumMod val="75000"/>
                  </a:srgbClr>
                </a:solidFill>
                <a:latin typeface="Calibri"/>
                <a:ea typeface="Lato Light" panose="020F0502020204030203" pitchFamily="34" charset="0"/>
                <a:cs typeface="Lato Light" panose="020F0502020204030203" pitchFamily="34" charset="0"/>
              </a:rPr>
              <a:t>Региональный этап</a:t>
            </a:r>
          </a:p>
          <a:p>
            <a:pPr algn="ctr" defTabSz="801837" rtl="0">
              <a:lnSpc>
                <a:spcPts val="1789"/>
              </a:lnSpc>
              <a:defRPr/>
            </a:pPr>
            <a:r>
              <a:rPr lang="ru-RU" sz="1754" kern="1200" dirty="0">
                <a:solidFill>
                  <a:srgbClr val="1B4079">
                    <a:lumMod val="75000"/>
                  </a:srgbClr>
                </a:solidFill>
                <a:latin typeface="Calibri"/>
                <a:ea typeface="Lato Light" panose="020F0502020204030203" pitchFamily="34" charset="0"/>
                <a:cs typeface="Lato Light" panose="020F0502020204030203" pitchFamily="34" charset="0"/>
              </a:rPr>
              <a:t>Всероссийского конкурса</a:t>
            </a:r>
          </a:p>
          <a:p>
            <a:pPr algn="ctr" defTabSz="801837" rtl="0">
              <a:lnSpc>
                <a:spcPts val="1789"/>
              </a:lnSpc>
              <a:defRPr/>
            </a:pPr>
            <a:r>
              <a:rPr lang="ru-RU" sz="1754" kern="1200" dirty="0">
                <a:solidFill>
                  <a:srgbClr val="1B4079">
                    <a:lumMod val="75000"/>
                  </a:srgbClr>
                </a:solidFill>
                <a:latin typeface="Calibri"/>
                <a:ea typeface="Lato Light" panose="020F0502020204030203" pitchFamily="34" charset="0"/>
                <a:cs typeface="Lato Light" panose="020F0502020204030203" pitchFamily="34" charset="0"/>
              </a:rPr>
              <a:t>«Лучшая муниципальная практика»</a:t>
            </a:r>
            <a:endParaRPr lang="ru-RU" sz="1578" kern="1200" dirty="0">
              <a:solidFill>
                <a:srgbClr val="1B4079">
                  <a:lumMod val="75000"/>
                </a:srgbClr>
              </a:solidFill>
              <a:latin typeface="Calibri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: скругленные углы 206">
            <a:extLst>
              <a:ext uri="{FF2B5EF4-FFF2-40B4-BE49-F238E27FC236}">
                <a16:creationId xmlns:a16="http://schemas.microsoft.com/office/drawing/2014/main" id="{F3CB156F-B71A-4C97-9F7D-052B68C6D6A9}"/>
              </a:ext>
            </a:extLst>
          </p:cNvPr>
          <p:cNvSpPr/>
          <p:nvPr/>
        </p:nvSpPr>
        <p:spPr>
          <a:xfrm>
            <a:off x="1947431" y="5092064"/>
            <a:ext cx="6514571" cy="82483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70301369-82E7-43F3-B7A1-5E15ACD0CEB8}"/>
              </a:ext>
            </a:extLst>
          </p:cNvPr>
          <p:cNvSpPr/>
          <p:nvPr/>
        </p:nvSpPr>
        <p:spPr>
          <a:xfrm>
            <a:off x="7878366" y="2181898"/>
            <a:ext cx="2408739" cy="752173"/>
          </a:xfrm>
          <a:prstGeom prst="roundRect">
            <a:avLst/>
          </a:prstGeom>
          <a:noFill/>
          <a:ln w="41275">
            <a:gradFill>
              <a:gsLst>
                <a:gs pos="0">
                  <a:srgbClr val="4361E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F8F6E522-585C-4154-87D5-CE99BD4E0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47"/>
          <a:stretch/>
        </p:blipFill>
        <p:spPr>
          <a:xfrm>
            <a:off x="8083721" y="2502183"/>
            <a:ext cx="2089177" cy="398397"/>
          </a:xfrm>
          <a:prstGeom prst="rect">
            <a:avLst/>
          </a:prstGeom>
          <a:ln>
            <a:noFill/>
          </a:ln>
        </p:spPr>
      </p:pic>
      <p:sp>
        <p:nvSpPr>
          <p:cNvPr id="156" name="Стрелка: пятиугольник 155">
            <a:extLst>
              <a:ext uri="{FF2B5EF4-FFF2-40B4-BE49-F238E27FC236}">
                <a16:creationId xmlns:a16="http://schemas.microsoft.com/office/drawing/2014/main" id="{8C060338-07A1-49F8-89D3-A135C9E5EE32}"/>
              </a:ext>
            </a:extLst>
          </p:cNvPr>
          <p:cNvSpPr/>
          <p:nvPr/>
        </p:nvSpPr>
        <p:spPr>
          <a:xfrm rot="10800000" flipH="1">
            <a:off x="5678328" y="2155270"/>
            <a:ext cx="2153205" cy="690373"/>
          </a:xfrm>
          <a:prstGeom prst="homePlate">
            <a:avLst>
              <a:gd name="adj" fmla="val 25286"/>
            </a:avLst>
          </a:prstGeom>
          <a:gradFill flip="none" rotWithShape="1">
            <a:gsLst>
              <a:gs pos="100000">
                <a:srgbClr val="4361EE">
                  <a:alpha val="37000"/>
                </a:srgbClr>
              </a:gs>
              <a:gs pos="58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0FB005B3-8D52-43F2-89EC-5CED90067B1B}"/>
              </a:ext>
            </a:extLst>
          </p:cNvPr>
          <p:cNvSpPr/>
          <p:nvPr/>
        </p:nvSpPr>
        <p:spPr>
          <a:xfrm>
            <a:off x="5678327" y="1181198"/>
            <a:ext cx="4713773" cy="105017"/>
          </a:xfrm>
          <a:prstGeom prst="rect">
            <a:avLst/>
          </a:prstGeom>
          <a:gradFill>
            <a:gsLst>
              <a:gs pos="21000">
                <a:srgbClr val="4361EE"/>
              </a:gs>
              <a:gs pos="99000">
                <a:srgbClr val="3A0CA3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FACBDE-7B7A-491C-953E-2105AE8C8347}"/>
              </a:ext>
            </a:extLst>
          </p:cNvPr>
          <p:cNvSpPr/>
          <p:nvPr/>
        </p:nvSpPr>
        <p:spPr>
          <a:xfrm>
            <a:off x="5634407" y="944596"/>
            <a:ext cx="4760715" cy="230808"/>
          </a:xfrm>
          <a:custGeom>
            <a:avLst/>
            <a:gdLst>
              <a:gd name="connsiteX0" fmla="*/ 0 w 7519527"/>
              <a:gd name="connsiteY0" fmla="*/ 0 h 1589204"/>
              <a:gd name="connsiteX1" fmla="*/ 7519527 w 7519527"/>
              <a:gd name="connsiteY1" fmla="*/ 0 h 1589204"/>
              <a:gd name="connsiteX2" fmla="*/ 7519527 w 7519527"/>
              <a:gd name="connsiteY2" fmla="*/ 1589204 h 1589204"/>
              <a:gd name="connsiteX3" fmla="*/ 0 w 7519527"/>
              <a:gd name="connsiteY3" fmla="*/ 1589204 h 1589204"/>
              <a:gd name="connsiteX4" fmla="*/ 0 w 7519527"/>
              <a:gd name="connsiteY4" fmla="*/ 0 h 15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9527" h="1589204">
                <a:moveTo>
                  <a:pt x="0" y="0"/>
                </a:moveTo>
                <a:lnTo>
                  <a:pt x="7519527" y="0"/>
                </a:lnTo>
                <a:lnTo>
                  <a:pt x="7519527" y="1589204"/>
                </a:lnTo>
                <a:lnTo>
                  <a:pt x="0" y="15892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71" tIns="31914" rIns="47871" bIns="31914" numCol="1" spcCol="56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41" dirty="0">
                <a:gradFill>
                  <a:gsLst>
                    <a:gs pos="0">
                      <a:srgbClr val="4361EE"/>
                    </a:gs>
                    <a:gs pos="100000">
                      <a:srgbClr val="3A0CA3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3 место – Ольский муниципальный округ</a:t>
            </a:r>
          </a:p>
        </p:txBody>
      </p:sp>
      <p:sp>
        <p:nvSpPr>
          <p:cNvPr id="161" name="Полилиния: фигура 160">
            <a:extLst>
              <a:ext uri="{FF2B5EF4-FFF2-40B4-BE49-F238E27FC236}">
                <a16:creationId xmlns:a16="http://schemas.microsoft.com/office/drawing/2014/main" id="{00DDCD9C-B92E-4732-9E68-C5D870ADD0A1}"/>
              </a:ext>
            </a:extLst>
          </p:cNvPr>
          <p:cNvSpPr/>
          <p:nvPr/>
        </p:nvSpPr>
        <p:spPr>
          <a:xfrm>
            <a:off x="5693913" y="1333214"/>
            <a:ext cx="4651740" cy="780536"/>
          </a:xfrm>
          <a:custGeom>
            <a:avLst/>
            <a:gdLst>
              <a:gd name="connsiteX0" fmla="*/ 0 w 6993160"/>
              <a:gd name="connsiteY0" fmla="*/ 0 h 1287641"/>
              <a:gd name="connsiteX1" fmla="*/ 6993160 w 6993160"/>
              <a:gd name="connsiteY1" fmla="*/ 0 h 1287641"/>
              <a:gd name="connsiteX2" fmla="*/ 6993160 w 6993160"/>
              <a:gd name="connsiteY2" fmla="*/ 1287641 h 1287641"/>
              <a:gd name="connsiteX3" fmla="*/ 0 w 6993160"/>
              <a:gd name="connsiteY3" fmla="*/ 1287641 h 1287641"/>
              <a:gd name="connsiteX4" fmla="*/ 0 w 6993160"/>
              <a:gd name="connsiteY4" fmla="*/ 0 h 1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160" h="1287641">
                <a:moveTo>
                  <a:pt x="0" y="0"/>
                </a:moveTo>
                <a:lnTo>
                  <a:pt x="6993160" y="0"/>
                </a:lnTo>
                <a:lnTo>
                  <a:pt x="6993160" y="1287641"/>
                </a:lnTo>
                <a:lnTo>
                  <a:pt x="0" y="1287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3" tIns="41243" rIns="41243" bIns="41243" numCol="1" spcCol="560" anchor="ctr" anchorCtr="0">
            <a:noAutofit/>
          </a:bodyPr>
          <a:lstStyle/>
          <a:p>
            <a:pPr algn="ctr" defTabSz="2577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28" dirty="0"/>
              <a:t>Инициативный проект «Мемориальный сквер (сквер Победы) памяти павших в Великой Отечественной войне 1941-1945» в с. Тауйск, 2 этап (озеленение, освещение и установка бордюрного камня)</a:t>
            </a:r>
            <a:endParaRPr lang="ru-RU" sz="702" dirty="0"/>
          </a:p>
        </p:txBody>
      </p:sp>
      <p:sp>
        <p:nvSpPr>
          <p:cNvPr id="167" name="Прямоугольник: скругленные углы 166">
            <a:extLst>
              <a:ext uri="{FF2B5EF4-FFF2-40B4-BE49-F238E27FC236}">
                <a16:creationId xmlns:a16="http://schemas.microsoft.com/office/drawing/2014/main" id="{972F8634-DAFC-4B5F-85C2-ACF1C290DCE1}"/>
              </a:ext>
            </a:extLst>
          </p:cNvPr>
          <p:cNvSpPr/>
          <p:nvPr/>
        </p:nvSpPr>
        <p:spPr>
          <a:xfrm>
            <a:off x="2570255" y="2043112"/>
            <a:ext cx="2361887" cy="7983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B5179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3A0339F5-3105-4AF6-97A9-321FCC411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24"/>
          <a:stretch/>
        </p:blipFill>
        <p:spPr>
          <a:xfrm>
            <a:off x="2773095" y="2438056"/>
            <a:ext cx="1956205" cy="383192"/>
          </a:xfrm>
          <a:prstGeom prst="rect">
            <a:avLst/>
          </a:prstGeom>
          <a:ln>
            <a:noFill/>
          </a:ln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2540621" y="2096301"/>
            <a:ext cx="2460610" cy="72620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Из них: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ОБ– 503 279,34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МБ– 350 000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197 550 руб.</a:t>
            </a:r>
          </a:p>
        </p:txBody>
      </p:sp>
      <p:sp>
        <p:nvSpPr>
          <p:cNvPr id="170" name="Стрелка: пятиугольник 169">
            <a:extLst>
              <a:ext uri="{FF2B5EF4-FFF2-40B4-BE49-F238E27FC236}">
                <a16:creationId xmlns:a16="http://schemas.microsoft.com/office/drawing/2014/main" id="{D6DDB325-4806-479B-8310-9D3E85B8827C}"/>
              </a:ext>
            </a:extLst>
          </p:cNvPr>
          <p:cNvSpPr/>
          <p:nvPr/>
        </p:nvSpPr>
        <p:spPr>
          <a:xfrm>
            <a:off x="253692" y="2088725"/>
            <a:ext cx="2278329" cy="690373"/>
          </a:xfrm>
          <a:prstGeom prst="homePlate">
            <a:avLst>
              <a:gd name="adj" fmla="val 21598"/>
            </a:avLst>
          </a:prstGeom>
          <a:gradFill flip="none" rotWithShape="1">
            <a:gsLst>
              <a:gs pos="100000">
                <a:srgbClr val="9933FF">
                  <a:alpha val="52000"/>
                </a:srgbClr>
              </a:gs>
              <a:gs pos="58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FFF48A5-7C2E-438B-907A-71F5637626CC}"/>
              </a:ext>
            </a:extLst>
          </p:cNvPr>
          <p:cNvSpPr txBox="1"/>
          <p:nvPr/>
        </p:nvSpPr>
        <p:spPr>
          <a:xfrm>
            <a:off x="311674" y="2185184"/>
            <a:ext cx="1803690" cy="46754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877" dirty="0"/>
              <a:t>Общая стоимость</a:t>
            </a:r>
          </a:p>
          <a:p>
            <a:pPr algn="ctr"/>
            <a:r>
              <a:rPr lang="ru-RU" sz="877" dirty="0"/>
              <a:t>реализации проекта: </a:t>
            </a:r>
          </a:p>
          <a:p>
            <a:pPr algn="ctr"/>
            <a:r>
              <a:rPr lang="ru-RU" sz="1052" b="1" dirty="0"/>
              <a:t>1 050 829,34 руб.</a:t>
            </a:r>
            <a:endParaRPr lang="ru-RU" sz="789" dirty="0">
              <a:solidFill>
                <a:prstClr val="black"/>
              </a:solidFill>
            </a:endParaRP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B74E1A2D-03A1-4127-AEEE-EF6000B64790}"/>
              </a:ext>
            </a:extLst>
          </p:cNvPr>
          <p:cNvSpPr/>
          <p:nvPr/>
        </p:nvSpPr>
        <p:spPr>
          <a:xfrm>
            <a:off x="325217" y="1184553"/>
            <a:ext cx="4665388" cy="105017"/>
          </a:xfrm>
          <a:prstGeom prst="rect">
            <a:avLst/>
          </a:prstGeom>
          <a:gradFill>
            <a:gsLst>
              <a:gs pos="21000">
                <a:srgbClr val="B5179E">
                  <a:alpha val="70000"/>
                </a:srgbClr>
              </a:gs>
              <a:gs pos="99000">
                <a:srgbClr val="7209B7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" name="Полилиния: фигура 173">
            <a:extLst>
              <a:ext uri="{FF2B5EF4-FFF2-40B4-BE49-F238E27FC236}">
                <a16:creationId xmlns:a16="http://schemas.microsoft.com/office/drawing/2014/main" id="{9B75753E-0EAD-4F50-9E08-70CC009AE52A}"/>
              </a:ext>
            </a:extLst>
          </p:cNvPr>
          <p:cNvSpPr/>
          <p:nvPr/>
        </p:nvSpPr>
        <p:spPr>
          <a:xfrm>
            <a:off x="293909" y="977783"/>
            <a:ext cx="4760715" cy="175177"/>
          </a:xfrm>
          <a:custGeom>
            <a:avLst/>
            <a:gdLst>
              <a:gd name="connsiteX0" fmla="*/ 0 w 7519527"/>
              <a:gd name="connsiteY0" fmla="*/ 0 h 1589204"/>
              <a:gd name="connsiteX1" fmla="*/ 7519527 w 7519527"/>
              <a:gd name="connsiteY1" fmla="*/ 0 h 1589204"/>
              <a:gd name="connsiteX2" fmla="*/ 7519527 w 7519527"/>
              <a:gd name="connsiteY2" fmla="*/ 1589204 h 1589204"/>
              <a:gd name="connsiteX3" fmla="*/ 0 w 7519527"/>
              <a:gd name="connsiteY3" fmla="*/ 1589204 h 1589204"/>
              <a:gd name="connsiteX4" fmla="*/ 0 w 7519527"/>
              <a:gd name="connsiteY4" fmla="*/ 0 h 15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9527" h="1589204">
                <a:moveTo>
                  <a:pt x="0" y="0"/>
                </a:moveTo>
                <a:lnTo>
                  <a:pt x="7519527" y="0"/>
                </a:lnTo>
                <a:lnTo>
                  <a:pt x="7519527" y="1589204"/>
                </a:lnTo>
                <a:lnTo>
                  <a:pt x="0" y="15892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71" tIns="31914" rIns="47871" bIns="31914" numCol="1" spcCol="56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41" dirty="0">
                <a:gradFill>
                  <a:gsLst>
                    <a:gs pos="0">
                      <a:srgbClr val="9933FF"/>
                    </a:gs>
                    <a:gs pos="100000">
                      <a:srgbClr val="3A0CA3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1 место – Ягоднинский муниципальный округ</a:t>
            </a:r>
          </a:p>
        </p:txBody>
      </p:sp>
      <p:sp>
        <p:nvSpPr>
          <p:cNvPr id="183" name="Прямоугольник: скругленные углы 182">
            <a:extLst>
              <a:ext uri="{FF2B5EF4-FFF2-40B4-BE49-F238E27FC236}">
                <a16:creationId xmlns:a16="http://schemas.microsoft.com/office/drawing/2014/main" id="{EB12C403-75D8-401C-9010-00201E341F38}"/>
              </a:ext>
            </a:extLst>
          </p:cNvPr>
          <p:cNvSpPr/>
          <p:nvPr/>
        </p:nvSpPr>
        <p:spPr>
          <a:xfrm>
            <a:off x="2682702" y="4079817"/>
            <a:ext cx="2318529" cy="827155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009999"/>
                </a:gs>
                <a:gs pos="100000">
                  <a:srgbClr val="026C7C"/>
                </a:gs>
              </a:gsLst>
              <a:lin ang="5400000" scaled="1"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pic>
        <p:nvPicPr>
          <p:cNvPr id="184" name="Рисунок 183">
            <a:extLst>
              <a:ext uri="{FF2B5EF4-FFF2-40B4-BE49-F238E27FC236}">
                <a16:creationId xmlns:a16="http://schemas.microsoft.com/office/drawing/2014/main" id="{F6757F72-82CA-43E3-894B-76B41EB00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82"/>
          <a:stretch/>
        </p:blipFill>
        <p:spPr>
          <a:xfrm>
            <a:off x="2796123" y="4521639"/>
            <a:ext cx="2091687" cy="367087"/>
          </a:xfrm>
          <a:prstGeom prst="rect">
            <a:avLst/>
          </a:prstGeom>
          <a:ln>
            <a:noFill/>
          </a:ln>
        </p:spPr>
      </p:pic>
      <p:sp>
        <p:nvSpPr>
          <p:cNvPr id="186" name="Стрелка: пятиугольник 185">
            <a:extLst>
              <a:ext uri="{FF2B5EF4-FFF2-40B4-BE49-F238E27FC236}">
                <a16:creationId xmlns:a16="http://schemas.microsoft.com/office/drawing/2014/main" id="{71DC6AD6-B52C-4706-9494-BC8A692A8A36}"/>
              </a:ext>
            </a:extLst>
          </p:cNvPr>
          <p:cNvSpPr/>
          <p:nvPr/>
        </p:nvSpPr>
        <p:spPr>
          <a:xfrm>
            <a:off x="317595" y="4186442"/>
            <a:ext cx="2258671" cy="661224"/>
          </a:xfrm>
          <a:prstGeom prst="homePlate">
            <a:avLst>
              <a:gd name="adj" fmla="val 26559"/>
            </a:avLst>
          </a:prstGeom>
          <a:gradFill flip="none" rotWithShape="1">
            <a:gsLst>
              <a:gs pos="100000">
                <a:srgbClr val="009999">
                  <a:alpha val="24000"/>
                </a:srgbClr>
              </a:gs>
              <a:gs pos="58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F65D00D7-AA16-4C62-9D24-80C8CA8CC5A7}"/>
              </a:ext>
            </a:extLst>
          </p:cNvPr>
          <p:cNvSpPr/>
          <p:nvPr/>
        </p:nvSpPr>
        <p:spPr>
          <a:xfrm>
            <a:off x="317595" y="3262259"/>
            <a:ext cx="4696087" cy="105017"/>
          </a:xfrm>
          <a:prstGeom prst="rect">
            <a:avLst/>
          </a:prstGeom>
          <a:gradFill>
            <a:gsLst>
              <a:gs pos="21000">
                <a:srgbClr val="026C7C">
                  <a:alpha val="70000"/>
                </a:srgbClr>
              </a:gs>
              <a:gs pos="99000">
                <a:srgbClr val="026C7C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Полилиния: фигура 195">
            <a:extLst>
              <a:ext uri="{FF2B5EF4-FFF2-40B4-BE49-F238E27FC236}">
                <a16:creationId xmlns:a16="http://schemas.microsoft.com/office/drawing/2014/main" id="{87BC0C8B-E558-4279-9AB4-30426315E733}"/>
              </a:ext>
            </a:extLst>
          </p:cNvPr>
          <p:cNvSpPr/>
          <p:nvPr/>
        </p:nvSpPr>
        <p:spPr>
          <a:xfrm>
            <a:off x="276452" y="3018384"/>
            <a:ext cx="4696522" cy="221861"/>
          </a:xfrm>
          <a:custGeom>
            <a:avLst/>
            <a:gdLst>
              <a:gd name="connsiteX0" fmla="*/ 0 w 7519527"/>
              <a:gd name="connsiteY0" fmla="*/ 0 h 1589204"/>
              <a:gd name="connsiteX1" fmla="*/ 7519527 w 7519527"/>
              <a:gd name="connsiteY1" fmla="*/ 0 h 1589204"/>
              <a:gd name="connsiteX2" fmla="*/ 7519527 w 7519527"/>
              <a:gd name="connsiteY2" fmla="*/ 1589204 h 1589204"/>
              <a:gd name="connsiteX3" fmla="*/ 0 w 7519527"/>
              <a:gd name="connsiteY3" fmla="*/ 1589204 h 1589204"/>
              <a:gd name="connsiteX4" fmla="*/ 0 w 7519527"/>
              <a:gd name="connsiteY4" fmla="*/ 0 h 15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9527" h="1589204">
                <a:moveTo>
                  <a:pt x="0" y="0"/>
                </a:moveTo>
                <a:lnTo>
                  <a:pt x="7519527" y="0"/>
                </a:lnTo>
                <a:lnTo>
                  <a:pt x="7519527" y="1589204"/>
                </a:lnTo>
                <a:lnTo>
                  <a:pt x="0" y="15892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71" tIns="31914" rIns="47871" bIns="31914" numCol="1" spcCol="56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41" dirty="0">
                <a:gradFill>
                  <a:gsLst>
                    <a:gs pos="0">
                      <a:srgbClr val="009999"/>
                    </a:gs>
                    <a:gs pos="100000">
                      <a:srgbClr val="036C7C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2 место – </a:t>
            </a:r>
            <a:r>
              <a:rPr lang="ru-RU" sz="1841" dirty="0" err="1">
                <a:gradFill>
                  <a:gsLst>
                    <a:gs pos="0">
                      <a:srgbClr val="009999"/>
                    </a:gs>
                    <a:gs pos="100000">
                      <a:srgbClr val="036C7C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Тенькинский</a:t>
            </a:r>
            <a:r>
              <a:rPr lang="ru-RU" sz="1841" dirty="0">
                <a:gradFill>
                  <a:gsLst>
                    <a:gs pos="0">
                      <a:srgbClr val="009999"/>
                    </a:gs>
                    <a:gs pos="100000">
                      <a:srgbClr val="036C7C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 муниципальный округ</a:t>
            </a:r>
          </a:p>
        </p:txBody>
      </p:sp>
      <p:sp>
        <p:nvSpPr>
          <p:cNvPr id="200" name="Полилиния: фигура 199">
            <a:extLst>
              <a:ext uri="{FF2B5EF4-FFF2-40B4-BE49-F238E27FC236}">
                <a16:creationId xmlns:a16="http://schemas.microsoft.com/office/drawing/2014/main" id="{F29FF55D-9DF8-431C-9BC4-4E78E430015D}"/>
              </a:ext>
            </a:extLst>
          </p:cNvPr>
          <p:cNvSpPr/>
          <p:nvPr/>
        </p:nvSpPr>
        <p:spPr>
          <a:xfrm>
            <a:off x="325217" y="3460726"/>
            <a:ext cx="4519469" cy="301446"/>
          </a:xfrm>
          <a:custGeom>
            <a:avLst/>
            <a:gdLst>
              <a:gd name="connsiteX0" fmla="*/ 0 w 6993160"/>
              <a:gd name="connsiteY0" fmla="*/ 0 h 1287641"/>
              <a:gd name="connsiteX1" fmla="*/ 6993160 w 6993160"/>
              <a:gd name="connsiteY1" fmla="*/ 0 h 1287641"/>
              <a:gd name="connsiteX2" fmla="*/ 6993160 w 6993160"/>
              <a:gd name="connsiteY2" fmla="*/ 1287641 h 1287641"/>
              <a:gd name="connsiteX3" fmla="*/ 0 w 6993160"/>
              <a:gd name="connsiteY3" fmla="*/ 1287641 h 1287641"/>
              <a:gd name="connsiteX4" fmla="*/ 0 w 6993160"/>
              <a:gd name="connsiteY4" fmla="*/ 0 h 1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160" h="1287641">
                <a:moveTo>
                  <a:pt x="0" y="0"/>
                </a:moveTo>
                <a:lnTo>
                  <a:pt x="6993160" y="0"/>
                </a:lnTo>
                <a:lnTo>
                  <a:pt x="6993160" y="1287641"/>
                </a:lnTo>
                <a:lnTo>
                  <a:pt x="0" y="1287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3" tIns="41243" rIns="41243" bIns="41243" numCol="1" spcCol="560" anchor="ctr" anchorCtr="0">
            <a:noAutofit/>
          </a:bodyPr>
          <a:lstStyle/>
          <a:p>
            <a:pPr algn="ctr" defTabSz="2577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3" dirty="0"/>
          </a:p>
          <a:p>
            <a:pPr algn="ctr" defTabSz="257782">
              <a:lnSpc>
                <a:spcPct val="90000"/>
              </a:lnSpc>
              <a:spcBef>
                <a:spcPct val="0"/>
              </a:spcBef>
            </a:pPr>
            <a:r>
              <a:rPr lang="ru-RU" sz="1403" dirty="0"/>
              <a:t>Инициативный проект</a:t>
            </a:r>
          </a:p>
          <a:p>
            <a:pPr algn="ctr" defTabSz="257782">
              <a:lnSpc>
                <a:spcPct val="90000"/>
              </a:lnSpc>
              <a:spcBef>
                <a:spcPct val="0"/>
              </a:spcBef>
            </a:pPr>
            <a:r>
              <a:rPr lang="ru-RU" sz="1403" dirty="0"/>
              <a:t>«Территория+» (1 этап 2 очереди реализации проекта «Мини-парк «Центр притяжения» в п. Усть-Омчуг)</a:t>
            </a:r>
            <a:endParaRPr lang="ru-RU" sz="789" dirty="0"/>
          </a:p>
        </p:txBody>
      </p:sp>
      <p:sp>
        <p:nvSpPr>
          <p:cNvPr id="207" name="Прямоугольник: скругленные углы 206">
            <a:extLst>
              <a:ext uri="{FF2B5EF4-FFF2-40B4-BE49-F238E27FC236}">
                <a16:creationId xmlns:a16="http://schemas.microsoft.com/office/drawing/2014/main" id="{F3CB156F-B71A-4C97-9F7D-052B68C6D6A9}"/>
              </a:ext>
            </a:extLst>
          </p:cNvPr>
          <p:cNvSpPr/>
          <p:nvPr/>
        </p:nvSpPr>
        <p:spPr>
          <a:xfrm>
            <a:off x="8004623" y="4214273"/>
            <a:ext cx="2341030" cy="720590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F0544F"/>
                </a:gs>
                <a:gs pos="100000">
                  <a:srgbClr val="C5151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pic>
        <p:nvPicPr>
          <p:cNvPr id="208" name="Рисунок 207">
            <a:extLst>
              <a:ext uri="{FF2B5EF4-FFF2-40B4-BE49-F238E27FC236}">
                <a16:creationId xmlns:a16="http://schemas.microsoft.com/office/drawing/2014/main" id="{6E22A0E0-E97D-40DB-808F-ABE688EFE5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406"/>
          <a:stretch/>
        </p:blipFill>
        <p:spPr>
          <a:xfrm>
            <a:off x="8197927" y="4517053"/>
            <a:ext cx="2089177" cy="429068"/>
          </a:xfrm>
          <a:prstGeom prst="rect">
            <a:avLst/>
          </a:prstGeom>
          <a:ln>
            <a:noFill/>
          </a:ln>
        </p:spPr>
      </p:pic>
      <p:sp>
        <p:nvSpPr>
          <p:cNvPr id="212" name="Стрелка: пятиугольник 211">
            <a:extLst>
              <a:ext uri="{FF2B5EF4-FFF2-40B4-BE49-F238E27FC236}">
                <a16:creationId xmlns:a16="http://schemas.microsoft.com/office/drawing/2014/main" id="{CEA3350C-5C15-4543-ADF1-9473651E0D26}"/>
              </a:ext>
            </a:extLst>
          </p:cNvPr>
          <p:cNvSpPr/>
          <p:nvPr/>
        </p:nvSpPr>
        <p:spPr>
          <a:xfrm rot="10800000" flipH="1">
            <a:off x="5758374" y="4237525"/>
            <a:ext cx="2200038" cy="690373"/>
          </a:xfrm>
          <a:prstGeom prst="homePlate">
            <a:avLst>
              <a:gd name="adj" fmla="val 24364"/>
            </a:avLst>
          </a:prstGeom>
          <a:gradFill flip="none" rotWithShape="1">
            <a:gsLst>
              <a:gs pos="100000">
                <a:srgbClr val="F0544F">
                  <a:alpha val="43000"/>
                </a:srgbClr>
              </a:gs>
              <a:gs pos="58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E74EE590-CE5C-4AA5-9E27-EE527032086B}"/>
              </a:ext>
            </a:extLst>
          </p:cNvPr>
          <p:cNvSpPr/>
          <p:nvPr/>
        </p:nvSpPr>
        <p:spPr>
          <a:xfrm>
            <a:off x="5692811" y="3257111"/>
            <a:ext cx="4713773" cy="105017"/>
          </a:xfrm>
          <a:prstGeom prst="rect">
            <a:avLst/>
          </a:prstGeom>
          <a:gradFill>
            <a:gsLst>
              <a:gs pos="21000">
                <a:srgbClr val="F0544F">
                  <a:alpha val="70000"/>
                </a:srgbClr>
              </a:gs>
              <a:gs pos="99000">
                <a:srgbClr val="C51511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" name="Полилиния: фигура 215">
            <a:extLst>
              <a:ext uri="{FF2B5EF4-FFF2-40B4-BE49-F238E27FC236}">
                <a16:creationId xmlns:a16="http://schemas.microsoft.com/office/drawing/2014/main" id="{BABEB2DB-6E33-4E95-8FA7-2915D5097838}"/>
              </a:ext>
            </a:extLst>
          </p:cNvPr>
          <p:cNvSpPr/>
          <p:nvPr/>
        </p:nvSpPr>
        <p:spPr>
          <a:xfrm>
            <a:off x="5650576" y="3051399"/>
            <a:ext cx="4755384" cy="221474"/>
          </a:xfrm>
          <a:custGeom>
            <a:avLst/>
            <a:gdLst>
              <a:gd name="connsiteX0" fmla="*/ 0 w 7519527"/>
              <a:gd name="connsiteY0" fmla="*/ 0 h 1589204"/>
              <a:gd name="connsiteX1" fmla="*/ 7519527 w 7519527"/>
              <a:gd name="connsiteY1" fmla="*/ 0 h 1589204"/>
              <a:gd name="connsiteX2" fmla="*/ 7519527 w 7519527"/>
              <a:gd name="connsiteY2" fmla="*/ 1589204 h 1589204"/>
              <a:gd name="connsiteX3" fmla="*/ 0 w 7519527"/>
              <a:gd name="connsiteY3" fmla="*/ 1589204 h 1589204"/>
              <a:gd name="connsiteX4" fmla="*/ 0 w 7519527"/>
              <a:gd name="connsiteY4" fmla="*/ 0 h 158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9527" h="1589204">
                <a:moveTo>
                  <a:pt x="0" y="0"/>
                </a:moveTo>
                <a:lnTo>
                  <a:pt x="7519527" y="0"/>
                </a:lnTo>
                <a:lnTo>
                  <a:pt x="7519527" y="1589204"/>
                </a:lnTo>
                <a:lnTo>
                  <a:pt x="0" y="15892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871" tIns="31914" rIns="47871" bIns="31914" numCol="1" spcCol="56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41" dirty="0">
                <a:gradFill>
                  <a:gsLst>
                    <a:gs pos="0">
                      <a:srgbClr val="F0544F"/>
                    </a:gs>
                    <a:gs pos="100000">
                      <a:srgbClr val="C51511"/>
                    </a:gs>
                  </a:gsLst>
                  <a:lin ang="5400000" scaled="1"/>
                </a:gradFill>
                <a:latin typeface="Bebas Neue Bold" panose="020B0606020202050201" pitchFamily="34" charset="-52"/>
              </a:rPr>
              <a:t>4 место – Хасынский муниципальный округ</a:t>
            </a:r>
          </a:p>
        </p:txBody>
      </p:sp>
      <p:sp>
        <p:nvSpPr>
          <p:cNvPr id="218" name="Полилиния: фигура 217">
            <a:extLst>
              <a:ext uri="{FF2B5EF4-FFF2-40B4-BE49-F238E27FC236}">
                <a16:creationId xmlns:a16="http://schemas.microsoft.com/office/drawing/2014/main" id="{DF4DB27E-E806-4EDA-957A-0EBC5421621D}"/>
              </a:ext>
            </a:extLst>
          </p:cNvPr>
          <p:cNvSpPr/>
          <p:nvPr/>
        </p:nvSpPr>
        <p:spPr>
          <a:xfrm>
            <a:off x="5728101" y="3411554"/>
            <a:ext cx="4600332" cy="776545"/>
          </a:xfrm>
          <a:custGeom>
            <a:avLst/>
            <a:gdLst>
              <a:gd name="connsiteX0" fmla="*/ 0 w 6993160"/>
              <a:gd name="connsiteY0" fmla="*/ 0 h 1287641"/>
              <a:gd name="connsiteX1" fmla="*/ 6993160 w 6993160"/>
              <a:gd name="connsiteY1" fmla="*/ 0 h 1287641"/>
              <a:gd name="connsiteX2" fmla="*/ 6993160 w 6993160"/>
              <a:gd name="connsiteY2" fmla="*/ 1287641 h 1287641"/>
              <a:gd name="connsiteX3" fmla="*/ 0 w 6993160"/>
              <a:gd name="connsiteY3" fmla="*/ 1287641 h 1287641"/>
              <a:gd name="connsiteX4" fmla="*/ 0 w 6993160"/>
              <a:gd name="connsiteY4" fmla="*/ 0 h 1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160" h="1287641">
                <a:moveTo>
                  <a:pt x="0" y="0"/>
                </a:moveTo>
                <a:lnTo>
                  <a:pt x="6993160" y="0"/>
                </a:lnTo>
                <a:lnTo>
                  <a:pt x="6993160" y="1287641"/>
                </a:lnTo>
                <a:lnTo>
                  <a:pt x="0" y="1287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3" tIns="41243" rIns="41243" bIns="41243" numCol="1" spcCol="560" anchor="ctr" anchorCtr="0">
            <a:noAutofit/>
          </a:bodyPr>
          <a:lstStyle/>
          <a:p>
            <a:pPr algn="ctr" defTabSz="2577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28" dirty="0"/>
              <a:t>Инициативный проект «Устройство асфальтобетонного покрытия территории дома № 5 по ул. Школьная, в п. Стекольный»</a:t>
            </a:r>
            <a:endParaRPr lang="ru-RU" sz="614" dirty="0"/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F028B0A-351E-4225-B858-5F763E5CFEE2}"/>
              </a:ext>
            </a:extLst>
          </p:cNvPr>
          <p:cNvSpPr txBox="1"/>
          <p:nvPr/>
        </p:nvSpPr>
        <p:spPr>
          <a:xfrm>
            <a:off x="369468" y="348870"/>
            <a:ext cx="9988827" cy="305643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1754" b="1" dirty="0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Реализация регионального проекта «Поддержка инициативных проектов» в 2025 году</a:t>
            </a:r>
          </a:p>
        </p:txBody>
      </p:sp>
      <p:cxnSp>
        <p:nvCxnSpPr>
          <p:cNvPr id="232" name="Прямая соединительная линия 231">
            <a:extLst>
              <a:ext uri="{FF2B5EF4-FFF2-40B4-BE49-F238E27FC236}">
                <a16:creationId xmlns:a16="http://schemas.microsoft.com/office/drawing/2014/main" id="{3A129468-EC8A-458F-960D-542DFF01E12B}"/>
              </a:ext>
            </a:extLst>
          </p:cNvPr>
          <p:cNvCxnSpPr>
            <a:cxnSpLocks/>
          </p:cNvCxnSpPr>
          <p:nvPr/>
        </p:nvCxnSpPr>
        <p:spPr>
          <a:xfrm>
            <a:off x="5350359" y="3239282"/>
            <a:ext cx="0" cy="4289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олилиния: фигура 204">
            <a:extLst>
              <a:ext uri="{FF2B5EF4-FFF2-40B4-BE49-F238E27FC236}">
                <a16:creationId xmlns:a16="http://schemas.microsoft.com/office/drawing/2014/main" id="{0402A1CF-9587-434D-9434-1C2B62409D23}"/>
              </a:ext>
            </a:extLst>
          </p:cNvPr>
          <p:cNvSpPr/>
          <p:nvPr/>
        </p:nvSpPr>
        <p:spPr>
          <a:xfrm>
            <a:off x="317595" y="1391851"/>
            <a:ext cx="4673009" cy="448363"/>
          </a:xfrm>
          <a:custGeom>
            <a:avLst/>
            <a:gdLst>
              <a:gd name="connsiteX0" fmla="*/ 0 w 6993160"/>
              <a:gd name="connsiteY0" fmla="*/ 0 h 1287641"/>
              <a:gd name="connsiteX1" fmla="*/ 6993160 w 6993160"/>
              <a:gd name="connsiteY1" fmla="*/ 0 h 1287641"/>
              <a:gd name="connsiteX2" fmla="*/ 6993160 w 6993160"/>
              <a:gd name="connsiteY2" fmla="*/ 1287641 h 1287641"/>
              <a:gd name="connsiteX3" fmla="*/ 0 w 6993160"/>
              <a:gd name="connsiteY3" fmla="*/ 1287641 h 1287641"/>
              <a:gd name="connsiteX4" fmla="*/ 0 w 6993160"/>
              <a:gd name="connsiteY4" fmla="*/ 0 h 1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160" h="1287641">
                <a:moveTo>
                  <a:pt x="0" y="0"/>
                </a:moveTo>
                <a:lnTo>
                  <a:pt x="6993160" y="0"/>
                </a:lnTo>
                <a:lnTo>
                  <a:pt x="6993160" y="1287641"/>
                </a:lnTo>
                <a:lnTo>
                  <a:pt x="0" y="1287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3" tIns="41243" rIns="41243" bIns="41243" numCol="1" spcCol="560" anchor="ctr" anchorCtr="0">
            <a:noAutofit/>
          </a:bodyPr>
          <a:lstStyle/>
          <a:p>
            <a:pPr algn="ctr" defTabSz="257782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dirty="0"/>
              <a:t>Инициативный проект</a:t>
            </a:r>
          </a:p>
          <a:p>
            <a:pPr algn="ctr" defTabSz="257782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3" dirty="0"/>
              <a:t>«Благоустройство площадки для выгула собак в п. Ягодное»</a:t>
            </a:r>
          </a:p>
        </p:txBody>
      </p:sp>
      <p:pic>
        <p:nvPicPr>
          <p:cNvPr id="80" name="Рисунок 79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59BA17C-FB33-37A6-D282-1D9C1C5D9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5" y="96309"/>
            <a:ext cx="536490" cy="6732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FFF48A5-7C2E-438B-907A-71F5637626CC}"/>
              </a:ext>
            </a:extLst>
          </p:cNvPr>
          <p:cNvSpPr txBox="1"/>
          <p:nvPr/>
        </p:nvSpPr>
        <p:spPr>
          <a:xfrm>
            <a:off x="443031" y="4283306"/>
            <a:ext cx="1803690" cy="46754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877" dirty="0"/>
              <a:t>Общая стоимость</a:t>
            </a:r>
          </a:p>
          <a:p>
            <a:pPr algn="ctr"/>
            <a:r>
              <a:rPr lang="ru-RU" sz="877" dirty="0"/>
              <a:t>реализации проекта: </a:t>
            </a:r>
          </a:p>
          <a:p>
            <a:pPr algn="ctr"/>
            <a:r>
              <a:rPr lang="ru-RU" sz="1052" b="1" dirty="0"/>
              <a:t>5 726 710 руб.</a:t>
            </a:r>
            <a:endParaRPr lang="ru-RU" sz="789" dirty="0">
              <a:solidFill>
                <a:prstClr val="black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2723497" y="4145144"/>
            <a:ext cx="2290185" cy="859834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Из них</a:t>
            </a:r>
            <a:r>
              <a:rPr lang="en-US" sz="965" dirty="0"/>
              <a:t>:</a:t>
            </a:r>
            <a:endParaRPr lang="ru-RU" sz="965" dirty="0"/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ОБ– 4 000 000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МБ– 1 555 000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171 710 руб.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FFF48A5-7C2E-438B-907A-71F5637626CC}"/>
              </a:ext>
            </a:extLst>
          </p:cNvPr>
          <p:cNvSpPr txBox="1"/>
          <p:nvPr/>
        </p:nvSpPr>
        <p:spPr>
          <a:xfrm>
            <a:off x="5778392" y="2245124"/>
            <a:ext cx="1803690" cy="46754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877" dirty="0"/>
              <a:t>Общая стоимость</a:t>
            </a:r>
          </a:p>
          <a:p>
            <a:pPr algn="ctr"/>
            <a:r>
              <a:rPr lang="ru-RU" sz="877" dirty="0"/>
              <a:t>реализации проекта: </a:t>
            </a:r>
          </a:p>
          <a:p>
            <a:pPr algn="ctr"/>
            <a:r>
              <a:rPr lang="ru-RU" sz="1052" b="1" dirty="0"/>
              <a:t>1 912 050 руб.</a:t>
            </a:r>
            <a:endParaRPr lang="ru-RU" sz="789" dirty="0">
              <a:solidFill>
                <a:prstClr val="black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7840132" y="2199417"/>
            <a:ext cx="2505521" cy="738325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Из них: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ОБ – 1 614 450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МБ – 250 000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47 600 руб</a:t>
            </a:r>
            <a:r>
              <a:rPr lang="ru-RU" sz="1052" b="1" i="1" dirty="0"/>
              <a:t>.</a:t>
            </a:r>
            <a:endParaRPr lang="ru-RU" sz="965" b="1" i="1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FFF48A5-7C2E-438B-907A-71F5637626CC}"/>
              </a:ext>
            </a:extLst>
          </p:cNvPr>
          <p:cNvSpPr txBox="1"/>
          <p:nvPr/>
        </p:nvSpPr>
        <p:spPr>
          <a:xfrm>
            <a:off x="5843782" y="4340527"/>
            <a:ext cx="1803690" cy="46754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877" dirty="0"/>
              <a:t>Общая стоимость</a:t>
            </a:r>
          </a:p>
          <a:p>
            <a:pPr algn="ctr"/>
            <a:r>
              <a:rPr lang="ru-RU" sz="877" dirty="0"/>
              <a:t>реализации проекта: </a:t>
            </a:r>
          </a:p>
          <a:p>
            <a:pPr algn="ctr"/>
            <a:r>
              <a:rPr lang="ru-RU" sz="1052" b="1" dirty="0"/>
              <a:t>5 319 715 руб.</a:t>
            </a:r>
            <a:endParaRPr lang="ru-RU" sz="789" dirty="0">
              <a:solidFill>
                <a:prstClr val="black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7946203" y="4229124"/>
            <a:ext cx="2460610" cy="911835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Из них: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ОБ– 3 000 000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i="1" dirty="0"/>
              <a:t>МБ– 2 269 715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50 000 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965" i="1" dirty="0"/>
          </a:p>
        </p:txBody>
      </p:sp>
      <p:sp>
        <p:nvSpPr>
          <p:cNvPr id="87" name="Полилиния: фигура 204">
            <a:extLst>
              <a:ext uri="{FF2B5EF4-FFF2-40B4-BE49-F238E27FC236}">
                <a16:creationId xmlns:a16="http://schemas.microsoft.com/office/drawing/2014/main" id="{0402A1CF-9587-434D-9434-1C2B62409D23}"/>
              </a:ext>
            </a:extLst>
          </p:cNvPr>
          <p:cNvSpPr/>
          <p:nvPr/>
        </p:nvSpPr>
        <p:spPr>
          <a:xfrm>
            <a:off x="1947431" y="5181320"/>
            <a:ext cx="6514571" cy="602160"/>
          </a:xfrm>
          <a:custGeom>
            <a:avLst/>
            <a:gdLst>
              <a:gd name="connsiteX0" fmla="*/ 0 w 6993160"/>
              <a:gd name="connsiteY0" fmla="*/ 0 h 1287641"/>
              <a:gd name="connsiteX1" fmla="*/ 6993160 w 6993160"/>
              <a:gd name="connsiteY1" fmla="*/ 0 h 1287641"/>
              <a:gd name="connsiteX2" fmla="*/ 6993160 w 6993160"/>
              <a:gd name="connsiteY2" fmla="*/ 1287641 h 1287641"/>
              <a:gd name="connsiteX3" fmla="*/ 0 w 6993160"/>
              <a:gd name="connsiteY3" fmla="*/ 1287641 h 1287641"/>
              <a:gd name="connsiteX4" fmla="*/ 0 w 6993160"/>
              <a:gd name="connsiteY4" fmla="*/ 0 h 1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3160" h="1287641">
                <a:moveTo>
                  <a:pt x="0" y="0"/>
                </a:moveTo>
                <a:lnTo>
                  <a:pt x="6993160" y="0"/>
                </a:lnTo>
                <a:lnTo>
                  <a:pt x="6993160" y="1287641"/>
                </a:lnTo>
                <a:lnTo>
                  <a:pt x="0" y="128764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43" tIns="41243" rIns="41243" bIns="41243" numCol="1" spcCol="560" anchor="ctr" anchorCtr="0">
            <a:noAutofit/>
          </a:bodyPr>
          <a:lstStyle/>
          <a:p>
            <a:pPr algn="ctr" defTabSz="2577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28" dirty="0"/>
              <a:t>В бюджете на 2026 год и плановый период 2027 – 2028 гг.</a:t>
            </a:r>
          </a:p>
          <a:p>
            <a:pPr algn="ctr" defTabSz="2577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28" dirty="0"/>
              <a:t>объем финансирования предусмотрен в размере 15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208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50">
            <a:extLst>
              <a:ext uri="{FF2B5EF4-FFF2-40B4-BE49-F238E27FC236}">
                <a16:creationId xmlns:a16="http://schemas.microsoft.com/office/drawing/2014/main" id="{5A48F64A-ADB8-465B-BCC4-FB53378C619B}"/>
              </a:ext>
            </a:extLst>
          </p:cNvPr>
          <p:cNvSpPr txBox="1"/>
          <p:nvPr/>
        </p:nvSpPr>
        <p:spPr>
          <a:xfrm>
            <a:off x="1488069" y="19905"/>
            <a:ext cx="6269465" cy="512790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/>
            <a:r>
              <a:rPr lang="ru-RU" sz="3069" b="1" dirty="0" err="1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Ольский</a:t>
            </a:r>
            <a:r>
              <a:rPr lang="ru-RU" sz="3069" b="1" dirty="0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 муниципальный округ</a:t>
            </a:r>
            <a:endParaRPr lang="en-US" sz="3069" b="1" dirty="0">
              <a:solidFill>
                <a:schemeClr val="tx2"/>
              </a:solidFill>
              <a:latin typeface="+mj-lt"/>
              <a:ea typeface="Lato Heavy" charset="0"/>
              <a:cs typeface="Lato Heavy" charset="0"/>
            </a:endParaRPr>
          </a:p>
        </p:txBody>
      </p:sp>
      <p:sp>
        <p:nvSpPr>
          <p:cNvPr id="23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1434294" y="500453"/>
            <a:ext cx="6790562" cy="445208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/>
            <a:r>
              <a:rPr lang="ru-RU" sz="1315" dirty="0">
                <a:solidFill>
                  <a:schemeClr val="accent1">
                    <a:lumMod val="7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проект «Мемориальный сквер (сквер Победы) памяти павших в Великой Отечественной войне 1941-1945» в с. Тауйск, 2 этап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2070100" y="977923"/>
            <a:ext cx="912210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БЫЛО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7124162" y="977923"/>
            <a:ext cx="1269507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СТАЛО </a:t>
            </a:r>
          </a:p>
        </p:txBody>
      </p:sp>
      <p:sp>
        <p:nvSpPr>
          <p:cNvPr id="12" name="Прямоугольник: скругленные углы 166">
            <a:extLst>
              <a:ext uri="{FF2B5EF4-FFF2-40B4-BE49-F238E27FC236}">
                <a16:creationId xmlns:a16="http://schemas.microsoft.com/office/drawing/2014/main" id="{972F8634-DAFC-4B5F-85C2-ACF1C290DCE1}"/>
              </a:ext>
            </a:extLst>
          </p:cNvPr>
          <p:cNvSpPr/>
          <p:nvPr/>
        </p:nvSpPr>
        <p:spPr>
          <a:xfrm>
            <a:off x="8242781" y="165454"/>
            <a:ext cx="2361887" cy="889968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B5179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8278631" y="219845"/>
            <a:ext cx="2290185" cy="859834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Стоимость проекта</a:t>
            </a:r>
            <a:r>
              <a:rPr lang="en-US" sz="965" dirty="0"/>
              <a:t>: </a:t>
            </a:r>
            <a:r>
              <a:rPr lang="ru-RU" sz="965" b="1" dirty="0"/>
              <a:t>1 912 050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65" dirty="0"/>
              <a:t> </a:t>
            </a:r>
            <a:r>
              <a:rPr lang="ru-RU" sz="965" dirty="0"/>
              <a:t>Из них</a:t>
            </a:r>
            <a:r>
              <a:rPr lang="en-US" sz="965" dirty="0"/>
              <a:t>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ОБ</a:t>
            </a:r>
            <a:r>
              <a:rPr lang="ru-RU" sz="965" i="1" dirty="0"/>
              <a:t>– 1 614 450 руб.</a:t>
            </a:r>
            <a:r>
              <a:rPr lang="en-US" sz="965" i="1" dirty="0"/>
              <a:t> </a:t>
            </a:r>
            <a:r>
              <a:rPr lang="ru-RU" sz="965" b="1" i="1" dirty="0"/>
              <a:t>МБ</a:t>
            </a:r>
            <a:r>
              <a:rPr lang="ru-RU" sz="965" i="1" dirty="0"/>
              <a:t>– 250 000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</a:t>
            </a:r>
            <a:r>
              <a:rPr lang="ru-RU" sz="965" i="1" dirty="0"/>
              <a:t>47 600 руб.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7" y="165455"/>
            <a:ext cx="995367" cy="96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43" y="3761354"/>
            <a:ext cx="4979552" cy="20582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43" y="1344848"/>
            <a:ext cx="4979552" cy="23521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1314889"/>
            <a:ext cx="5023619" cy="2382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3761354"/>
            <a:ext cx="5023619" cy="20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50">
            <a:extLst>
              <a:ext uri="{FF2B5EF4-FFF2-40B4-BE49-F238E27FC236}">
                <a16:creationId xmlns:a16="http://schemas.microsoft.com/office/drawing/2014/main" id="{5A48F64A-ADB8-465B-BCC4-FB53378C619B}"/>
              </a:ext>
            </a:extLst>
          </p:cNvPr>
          <p:cNvSpPr txBox="1"/>
          <p:nvPr/>
        </p:nvSpPr>
        <p:spPr>
          <a:xfrm>
            <a:off x="1488069" y="19905"/>
            <a:ext cx="6269465" cy="512790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/>
            <a:r>
              <a:rPr lang="ru-RU" sz="3069" b="1" dirty="0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Тенькинский муниципальный округ</a:t>
            </a:r>
            <a:endParaRPr lang="en-US" sz="3069" b="1" dirty="0">
              <a:solidFill>
                <a:schemeClr val="tx2"/>
              </a:solidFill>
              <a:latin typeface="+mj-lt"/>
              <a:ea typeface="Lato Heavy" charset="0"/>
              <a:cs typeface="Lato Heavy" charset="0"/>
            </a:endParaRPr>
          </a:p>
        </p:txBody>
      </p:sp>
      <p:sp>
        <p:nvSpPr>
          <p:cNvPr id="23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1488068" y="558239"/>
            <a:ext cx="6580365" cy="271314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ru-RU" sz="1403" dirty="0">
                <a:solidFill>
                  <a:schemeClr val="accent1">
                    <a:lumMod val="7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проект «Территория+» (1 этап 2 очереди «Мини-парк «Центр притяжения»)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6" y="165454"/>
            <a:ext cx="975794" cy="9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2070100" y="977923"/>
            <a:ext cx="912210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БЫЛО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7124162" y="977923"/>
            <a:ext cx="1269507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СТАЛО </a:t>
            </a:r>
          </a:p>
        </p:txBody>
      </p:sp>
      <p:sp>
        <p:nvSpPr>
          <p:cNvPr id="12" name="Прямоугольник: скругленные углы 166">
            <a:extLst>
              <a:ext uri="{FF2B5EF4-FFF2-40B4-BE49-F238E27FC236}">
                <a16:creationId xmlns:a16="http://schemas.microsoft.com/office/drawing/2014/main" id="{972F8634-DAFC-4B5F-85C2-ACF1C290DCE1}"/>
              </a:ext>
            </a:extLst>
          </p:cNvPr>
          <p:cNvSpPr/>
          <p:nvPr/>
        </p:nvSpPr>
        <p:spPr>
          <a:xfrm>
            <a:off x="8242781" y="165454"/>
            <a:ext cx="2361887" cy="889968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B5179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8278631" y="219845"/>
            <a:ext cx="2290185" cy="993460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dirty="0"/>
              <a:t>Стоимость проекта</a:t>
            </a:r>
            <a:r>
              <a:rPr lang="en-US" sz="965" dirty="0"/>
              <a:t>: </a:t>
            </a:r>
            <a:r>
              <a:rPr lang="ru-RU" sz="965" b="1" dirty="0"/>
              <a:t>5</a:t>
            </a:r>
            <a:r>
              <a:rPr lang="en-US" sz="965" b="1" dirty="0"/>
              <a:t> </a:t>
            </a:r>
            <a:r>
              <a:rPr lang="ru-RU" sz="965" b="1" dirty="0"/>
              <a:t>726 710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965" dirty="0"/>
              <a:t> </a:t>
            </a:r>
            <a:r>
              <a:rPr lang="ru-RU" sz="965" dirty="0"/>
              <a:t>Из них</a:t>
            </a:r>
            <a:r>
              <a:rPr lang="en-US" sz="965" dirty="0"/>
              <a:t>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ОБ</a:t>
            </a:r>
            <a:r>
              <a:rPr lang="ru-RU" sz="965" i="1" dirty="0"/>
              <a:t>– 4 000 000 руб.</a:t>
            </a:r>
            <a:r>
              <a:rPr lang="en-US" sz="965" i="1" dirty="0"/>
              <a:t> </a:t>
            </a:r>
            <a:r>
              <a:rPr lang="ru-RU" sz="965" b="1" i="1" dirty="0"/>
              <a:t>МБ</a:t>
            </a:r>
            <a:r>
              <a:rPr lang="ru-RU" sz="965" i="1" dirty="0"/>
              <a:t>– 1 555 000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</a:t>
            </a:r>
            <a:r>
              <a:rPr lang="ru-RU" sz="965" i="1" dirty="0"/>
              <a:t>171 710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1344848"/>
            <a:ext cx="5024240" cy="235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3761354"/>
            <a:ext cx="5023619" cy="2058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3761354"/>
            <a:ext cx="4979552" cy="2058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1344849"/>
            <a:ext cx="4979552" cy="23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2146300" y="977923"/>
            <a:ext cx="943182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БЫЛО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7124162" y="977923"/>
            <a:ext cx="1269507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СТАЛО </a:t>
            </a:r>
          </a:p>
        </p:txBody>
      </p:sp>
      <p:sp>
        <p:nvSpPr>
          <p:cNvPr id="12" name="Прямоугольник: скругленные углы 166">
            <a:extLst>
              <a:ext uri="{FF2B5EF4-FFF2-40B4-BE49-F238E27FC236}">
                <a16:creationId xmlns:a16="http://schemas.microsoft.com/office/drawing/2014/main" id="{972F8634-DAFC-4B5F-85C2-ACF1C290DCE1}"/>
              </a:ext>
            </a:extLst>
          </p:cNvPr>
          <p:cNvSpPr/>
          <p:nvPr/>
        </p:nvSpPr>
        <p:spPr>
          <a:xfrm>
            <a:off x="8251143" y="165454"/>
            <a:ext cx="2361887" cy="889968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B5179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8" y="165454"/>
            <a:ext cx="995367" cy="99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uadroTexto 350">
            <a:extLst>
              <a:ext uri="{FF2B5EF4-FFF2-40B4-BE49-F238E27FC236}">
                <a16:creationId xmlns:a16="http://schemas.microsoft.com/office/drawing/2014/main" id="{5A48F64A-ADB8-465B-BCC4-FB53378C619B}"/>
              </a:ext>
            </a:extLst>
          </p:cNvPr>
          <p:cNvSpPr txBox="1"/>
          <p:nvPr/>
        </p:nvSpPr>
        <p:spPr>
          <a:xfrm>
            <a:off x="1449548" y="73121"/>
            <a:ext cx="6667488" cy="512790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/>
            <a:r>
              <a:rPr lang="ru-RU" sz="3069" b="1" dirty="0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Хасынский муниципальный округ</a:t>
            </a:r>
            <a:endParaRPr lang="en-US" sz="3069" b="1" dirty="0">
              <a:solidFill>
                <a:schemeClr val="tx2"/>
              </a:solidFill>
              <a:latin typeface="+mj-lt"/>
              <a:ea typeface="Lato Heavy" charset="0"/>
              <a:cs typeface="Lato Heavy" charset="0"/>
            </a:endParaRPr>
          </a:p>
        </p:txBody>
      </p:sp>
      <p:sp>
        <p:nvSpPr>
          <p:cNvPr id="21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1360916" y="539087"/>
            <a:ext cx="6756119" cy="502146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ru-RU" sz="1403" dirty="0">
                <a:solidFill>
                  <a:schemeClr val="accent1">
                    <a:lumMod val="7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проект «Устройство асфальтобетонного покрытия территории дома № 5 по ул. Школьная, в п. Стекольный»</a:t>
            </a:r>
            <a:endParaRPr lang="ru-RU" sz="1403" dirty="0">
              <a:solidFill>
                <a:schemeClr val="tx1">
                  <a:lumMod val="7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8286528" y="278524"/>
            <a:ext cx="2291117" cy="931327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965" dirty="0"/>
              <a:t>Стоимость проекта:  </a:t>
            </a:r>
            <a:r>
              <a:rPr lang="ru-RU" sz="965" b="1" dirty="0"/>
              <a:t>5 319 715 руб.</a:t>
            </a:r>
          </a:p>
          <a:p>
            <a:pPr algn="ctr"/>
            <a:r>
              <a:rPr lang="ru-RU" sz="965" dirty="0">
                <a:solidFill>
                  <a:prstClr val="black"/>
                </a:solidFill>
              </a:rPr>
              <a:t>     </a:t>
            </a:r>
            <a:r>
              <a:rPr lang="ru-RU" sz="965" dirty="0"/>
              <a:t>Из них: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ОБ</a:t>
            </a:r>
            <a:r>
              <a:rPr lang="ru-RU" sz="965" i="1" dirty="0"/>
              <a:t>– 3 000 000 руб. </a:t>
            </a:r>
            <a:r>
              <a:rPr lang="ru-RU" sz="965" b="1" i="1" dirty="0"/>
              <a:t>МБ</a:t>
            </a:r>
            <a:r>
              <a:rPr lang="ru-RU" sz="965" i="1" dirty="0"/>
              <a:t>– 2 269 715 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</a:t>
            </a:r>
            <a:r>
              <a:rPr lang="ru-RU" sz="965" i="1" dirty="0"/>
              <a:t>50 000 руб</a:t>
            </a:r>
            <a:r>
              <a:rPr lang="ru-RU" sz="1052" i="1" dirty="0"/>
              <a:t>.</a:t>
            </a:r>
            <a:endParaRPr lang="ru-RU" sz="965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1314890"/>
            <a:ext cx="2331372" cy="2382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5" y="1314889"/>
            <a:ext cx="2438730" cy="2382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3761354"/>
            <a:ext cx="2331373" cy="2058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5" y="3761354"/>
            <a:ext cx="2438730" cy="2058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44" y="1314889"/>
            <a:ext cx="5026410" cy="2382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43" y="3761354"/>
            <a:ext cx="2362210" cy="20582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82" y="3761354"/>
            <a:ext cx="2446571" cy="20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50">
            <a:extLst>
              <a:ext uri="{FF2B5EF4-FFF2-40B4-BE49-F238E27FC236}">
                <a16:creationId xmlns:a16="http://schemas.microsoft.com/office/drawing/2014/main" id="{5A48F64A-ADB8-465B-BCC4-FB53378C619B}"/>
              </a:ext>
            </a:extLst>
          </p:cNvPr>
          <p:cNvSpPr txBox="1"/>
          <p:nvPr/>
        </p:nvSpPr>
        <p:spPr>
          <a:xfrm>
            <a:off x="1488069" y="19905"/>
            <a:ext cx="6269465" cy="512790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/>
            <a:r>
              <a:rPr lang="ru-RU" sz="3069" b="1" dirty="0">
                <a:solidFill>
                  <a:schemeClr val="tx2"/>
                </a:solidFill>
                <a:latin typeface="+mj-lt"/>
                <a:ea typeface="Lato Heavy" charset="0"/>
                <a:cs typeface="Lato Heavy" charset="0"/>
              </a:rPr>
              <a:t>Ягоднинский муниципальный округ</a:t>
            </a:r>
            <a:endParaRPr lang="en-US" sz="3069" b="1" dirty="0">
              <a:solidFill>
                <a:schemeClr val="tx2"/>
              </a:solidFill>
              <a:latin typeface="+mj-lt"/>
              <a:ea typeface="Lato Heavy" charset="0"/>
              <a:cs typeface="Lato Heavy" charset="0"/>
            </a:endParaRPr>
          </a:p>
        </p:txBody>
      </p:sp>
      <p:sp>
        <p:nvSpPr>
          <p:cNvPr id="23" name="CuadroTexto 351">
            <a:extLst>
              <a:ext uri="{FF2B5EF4-FFF2-40B4-BE49-F238E27FC236}">
                <a16:creationId xmlns:a16="http://schemas.microsoft.com/office/drawing/2014/main" id="{0E7EEBAF-8B5B-4DA0-8ED0-D5AF8605FBD4}"/>
              </a:ext>
            </a:extLst>
          </p:cNvPr>
          <p:cNvSpPr txBox="1"/>
          <p:nvPr/>
        </p:nvSpPr>
        <p:spPr>
          <a:xfrm>
            <a:off x="1488069" y="558239"/>
            <a:ext cx="6032201" cy="732979"/>
          </a:xfrm>
          <a:prstGeom prst="rect">
            <a:avLst/>
          </a:prstGeom>
          <a:noFill/>
        </p:spPr>
        <p:txBody>
          <a:bodyPr wrap="square" lIns="40090" tIns="20045" rIns="40090" bIns="20045" rtlCol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проект «Благоустройство площадки для выгула собак в п. Ягодное»</a:t>
            </a:r>
          </a:p>
          <a:p>
            <a:pPr algn="ctr">
              <a:lnSpc>
                <a:spcPts val="1789"/>
              </a:lnSpc>
            </a:pPr>
            <a:endParaRPr lang="ru-RU" dirty="0">
              <a:solidFill>
                <a:schemeClr val="accent1">
                  <a:lumMod val="75000"/>
                </a:schemeClr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1993900" y="977923"/>
            <a:ext cx="988410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БЫЛО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F1AA37-677C-4A96-9399-2AEDAE8870D4}"/>
              </a:ext>
            </a:extLst>
          </p:cNvPr>
          <p:cNvSpPr txBox="1"/>
          <p:nvPr/>
        </p:nvSpPr>
        <p:spPr>
          <a:xfrm>
            <a:off x="7124162" y="977923"/>
            <a:ext cx="1269507" cy="362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754" b="1" dirty="0">
                <a:solidFill>
                  <a:schemeClr val="accent2">
                    <a:lumMod val="50000"/>
                  </a:schemeClr>
                </a:solidFill>
              </a:rPr>
              <a:t>СТАЛО </a:t>
            </a:r>
          </a:p>
        </p:txBody>
      </p:sp>
      <p:sp>
        <p:nvSpPr>
          <p:cNvPr id="12" name="Прямоугольник: скругленные углы 166">
            <a:extLst>
              <a:ext uri="{FF2B5EF4-FFF2-40B4-BE49-F238E27FC236}">
                <a16:creationId xmlns:a16="http://schemas.microsoft.com/office/drawing/2014/main" id="{972F8634-DAFC-4B5F-85C2-ACF1C290DCE1}"/>
              </a:ext>
            </a:extLst>
          </p:cNvPr>
          <p:cNvSpPr/>
          <p:nvPr/>
        </p:nvSpPr>
        <p:spPr>
          <a:xfrm>
            <a:off x="8166398" y="178465"/>
            <a:ext cx="2361887" cy="798306"/>
          </a:xfrm>
          <a:prstGeom prst="roundRect">
            <a:avLst/>
          </a:prstGeom>
          <a:solidFill>
            <a:schemeClr val="bg1"/>
          </a:solidFill>
          <a:ln w="41275">
            <a:gradFill>
              <a:gsLst>
                <a:gs pos="0">
                  <a:srgbClr val="B5179E"/>
                </a:gs>
                <a:gs pos="100000">
                  <a:srgbClr val="3A0CA3"/>
                </a:gs>
              </a:gsLst>
              <a:lin ang="5400000" scaled="1"/>
            </a:gra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351" tIns="17676" rIns="35351" bIns="17676"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98188-F903-4E7A-A430-5ABC797967E4}"/>
              </a:ext>
            </a:extLst>
          </p:cNvPr>
          <p:cNvSpPr txBox="1"/>
          <p:nvPr/>
        </p:nvSpPr>
        <p:spPr>
          <a:xfrm>
            <a:off x="8117036" y="206688"/>
            <a:ext cx="2460610" cy="651956"/>
          </a:xfrm>
          <a:prstGeom prst="rect">
            <a:avLst/>
          </a:prstGeom>
          <a:noFill/>
        </p:spPr>
        <p:txBody>
          <a:bodyPr wrap="square" lIns="35351" tIns="17676" rIns="35351" bIns="17676">
            <a:spAutoFit/>
          </a:bodyPr>
          <a:lstStyle/>
          <a:p>
            <a:pPr algn="ctr"/>
            <a:r>
              <a:rPr lang="ru-RU" sz="965" dirty="0"/>
              <a:t>Стоимость проекта:  </a:t>
            </a:r>
            <a:r>
              <a:rPr lang="ru-RU" sz="965" b="1" dirty="0"/>
              <a:t>1 050 829,34 руб.</a:t>
            </a:r>
          </a:p>
          <a:p>
            <a:pPr algn="ctr"/>
            <a:r>
              <a:rPr lang="ru-RU" sz="965" dirty="0"/>
              <a:t>Из них: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ОБ</a:t>
            </a:r>
            <a:r>
              <a:rPr lang="ru-RU" sz="965" i="1" dirty="0"/>
              <a:t>– 503 279,34 руб. </a:t>
            </a:r>
            <a:r>
              <a:rPr lang="ru-RU" sz="965" b="1" i="1" dirty="0"/>
              <a:t>МБ</a:t>
            </a:r>
            <a:r>
              <a:rPr lang="ru-RU" sz="965" i="1" dirty="0"/>
              <a:t>– 350 000 руб.</a:t>
            </a:r>
          </a:p>
          <a:p>
            <a:pPr algn="ctr" defTabSz="5302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65" b="1" i="1" dirty="0"/>
              <a:t>Инициативные платежи </a:t>
            </a:r>
            <a:r>
              <a:rPr lang="ru-RU" sz="965" i="1" dirty="0"/>
              <a:t>197 550 руб.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" y="171040"/>
            <a:ext cx="946379" cy="98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1361950"/>
            <a:ext cx="4979552" cy="2335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3" y="3761355"/>
            <a:ext cx="4979552" cy="2058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1361950"/>
            <a:ext cx="5018085" cy="2293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35" y="3761355"/>
            <a:ext cx="5018085" cy="205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542" rIns="0" bIns="0" rtlCol="0">
            <a:spAutoFit/>
          </a:bodyPr>
          <a:lstStyle/>
          <a:p>
            <a:pPr marL="727075" marR="5080" indent="1799589">
              <a:lnSpc>
                <a:spcPct val="100499"/>
              </a:lnSpc>
              <a:spcBef>
                <a:spcPts val="110"/>
              </a:spcBef>
            </a:pPr>
            <a:r>
              <a:rPr spc="-10" dirty="0"/>
              <a:t>РЕАЛИЗАЦИЯ </a:t>
            </a:r>
            <a:r>
              <a:rPr dirty="0"/>
              <a:t>НАЦИОНАЛЬНОЙ</a:t>
            </a:r>
            <a:r>
              <a:rPr spc="40" dirty="0"/>
              <a:t> </a:t>
            </a:r>
            <a:r>
              <a:rPr spc="-10" dirty="0"/>
              <a:t>ПОЛИТИКИ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753" y="4038"/>
            <a:ext cx="10686415" cy="1678305"/>
            <a:chOff x="5753" y="4038"/>
            <a:chExt cx="10686415" cy="1678305"/>
          </a:xfrm>
        </p:grpSpPr>
        <p:sp>
          <p:nvSpPr>
            <p:cNvPr id="4" name="object 4"/>
            <p:cNvSpPr/>
            <p:nvPr/>
          </p:nvSpPr>
          <p:spPr>
            <a:xfrm>
              <a:off x="5753" y="4038"/>
              <a:ext cx="10686415" cy="1678305"/>
            </a:xfrm>
            <a:custGeom>
              <a:avLst/>
              <a:gdLst/>
              <a:ahLst/>
              <a:cxnLst/>
              <a:rect l="l" t="t" r="r" b="b"/>
              <a:pathLst>
                <a:path w="10686415" h="1678305">
                  <a:moveTo>
                    <a:pt x="10686250" y="38"/>
                  </a:moveTo>
                  <a:lnTo>
                    <a:pt x="0" y="0"/>
                  </a:lnTo>
                  <a:lnTo>
                    <a:pt x="0" y="838962"/>
                  </a:lnTo>
                  <a:lnTo>
                    <a:pt x="5355640" y="1677924"/>
                  </a:lnTo>
                  <a:lnTo>
                    <a:pt x="10686250" y="839866"/>
                  </a:lnTo>
                  <a:lnTo>
                    <a:pt x="10686250" y="38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860" y="309041"/>
              <a:ext cx="796693" cy="100457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4334789"/>
            <a:ext cx="10686415" cy="1677670"/>
          </a:xfrm>
          <a:custGeom>
            <a:avLst/>
            <a:gdLst/>
            <a:ahLst/>
            <a:cxnLst/>
            <a:rect l="l" t="t" r="r" b="b"/>
            <a:pathLst>
              <a:path w="10686415" h="1677670">
                <a:moveTo>
                  <a:pt x="5349494" y="0"/>
                </a:moveTo>
                <a:lnTo>
                  <a:pt x="0" y="838001"/>
                </a:lnTo>
                <a:lnTo>
                  <a:pt x="0" y="1677212"/>
                </a:lnTo>
                <a:lnTo>
                  <a:pt x="10685868" y="1677212"/>
                </a:lnTo>
                <a:lnTo>
                  <a:pt x="10685868" y="838963"/>
                </a:lnTo>
                <a:lnTo>
                  <a:pt x="5349494" y="0"/>
                </a:lnTo>
                <a:close/>
              </a:path>
            </a:pathLst>
          </a:custGeom>
          <a:solidFill>
            <a:srgbClr val="B8CBD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DA94B-7CC8-4380-8C2B-F5A262228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53057" r="51177" b="14304"/>
          <a:stretch/>
        </p:blipFill>
        <p:spPr>
          <a:xfrm>
            <a:off x="285380" y="206084"/>
            <a:ext cx="6692484" cy="2695128"/>
          </a:xfrm>
          <a:custGeom>
            <a:avLst/>
            <a:gdLst>
              <a:gd name="connsiteX0" fmla="*/ 101757 w 5558286"/>
              <a:gd name="connsiteY0" fmla="*/ 0 h 2238375"/>
              <a:gd name="connsiteX1" fmla="*/ 5456529 w 5558286"/>
              <a:gd name="connsiteY1" fmla="*/ 0 h 2238375"/>
              <a:gd name="connsiteX2" fmla="*/ 5558286 w 5558286"/>
              <a:gd name="connsiteY2" fmla="*/ 101757 h 2238375"/>
              <a:gd name="connsiteX3" fmla="*/ 5558286 w 5558286"/>
              <a:gd name="connsiteY3" fmla="*/ 2136618 h 2238375"/>
              <a:gd name="connsiteX4" fmla="*/ 5456529 w 5558286"/>
              <a:gd name="connsiteY4" fmla="*/ 2238375 h 2238375"/>
              <a:gd name="connsiteX5" fmla="*/ 101757 w 5558286"/>
              <a:gd name="connsiteY5" fmla="*/ 2238375 h 2238375"/>
              <a:gd name="connsiteX6" fmla="*/ 0 w 5558286"/>
              <a:gd name="connsiteY6" fmla="*/ 2136618 h 2238375"/>
              <a:gd name="connsiteX7" fmla="*/ 0 w 5558286"/>
              <a:gd name="connsiteY7" fmla="*/ 101757 h 2238375"/>
              <a:gd name="connsiteX8" fmla="*/ 101757 w 5558286"/>
              <a:gd name="connsiteY8" fmla="*/ 0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8286" h="2238375">
                <a:moveTo>
                  <a:pt x="101757" y="0"/>
                </a:moveTo>
                <a:lnTo>
                  <a:pt x="5456529" y="0"/>
                </a:lnTo>
                <a:cubicBezTo>
                  <a:pt x="5512728" y="0"/>
                  <a:pt x="5558286" y="45558"/>
                  <a:pt x="5558286" y="101757"/>
                </a:cubicBezTo>
                <a:lnTo>
                  <a:pt x="5558286" y="2136618"/>
                </a:lnTo>
                <a:cubicBezTo>
                  <a:pt x="5558286" y="2192817"/>
                  <a:pt x="5512728" y="2238375"/>
                  <a:pt x="5456529" y="2238375"/>
                </a:cubicBezTo>
                <a:lnTo>
                  <a:pt x="101757" y="2238375"/>
                </a:lnTo>
                <a:cubicBezTo>
                  <a:pt x="45558" y="2238375"/>
                  <a:pt x="0" y="2192817"/>
                  <a:pt x="0" y="2136618"/>
                </a:cubicBezTo>
                <a:lnTo>
                  <a:pt x="0" y="101757"/>
                </a:lnTo>
                <a:cubicBezTo>
                  <a:pt x="0" y="45558"/>
                  <a:pt x="45558" y="0"/>
                  <a:pt x="101757" y="0"/>
                </a:cubicBezTo>
                <a:close/>
              </a:path>
            </a:pathLst>
          </a:cu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145723" y="206084"/>
            <a:ext cx="3253976" cy="3205320"/>
          </a:xfrm>
          <a:prstGeom prst="roundRect">
            <a:avLst>
              <a:gd name="adj" fmla="val 454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28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коренных малочисленных народов Севера</a:t>
            </a:r>
          </a:p>
          <a:p>
            <a:endParaRPr lang="ru-RU" sz="1228" b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Системная поддержка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регионе реализуется 25 мер поддержки, направленных на:</a:t>
            </a:r>
          </a:p>
          <a:p>
            <a:pPr lvl="1"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Социально-экономическое и культурное развитие КМНС</a:t>
            </a:r>
          </a:p>
          <a:p>
            <a:pPr lvl="1"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общин и общественных объединений</a:t>
            </a:r>
          </a:p>
          <a:p>
            <a:endParaRPr lang="ru-RU" sz="965" b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 доверие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Ежедневное консультирование и разъяснительная работа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 высокий уровень доверия к органам власти 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Снижено количество обращений граждан</a:t>
            </a:r>
            <a:endParaRPr lang="ru-RU" sz="965" b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723888" y="3062405"/>
            <a:ext cx="3253976" cy="2836611"/>
          </a:xfrm>
          <a:prstGeom prst="roundRect">
            <a:avLst>
              <a:gd name="adj" fmla="val 4546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28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информационного обеспечения и мониторинга публикаций в СМИ</a:t>
            </a:r>
          </a:p>
          <a:p>
            <a:endParaRPr lang="ru-RU" sz="1228" b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сопровождение в СМИ: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взаимодействие с региональными и федеральными медиа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Размещено - более 700 публикаций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аудитории - более 80 000 человек</a:t>
            </a:r>
          </a:p>
          <a:p>
            <a:pPr indent="-250574">
              <a:buFont typeface="Arial" panose="020B0604020202020204" pitchFamily="34" charset="0"/>
              <a:buChar char="•"/>
            </a:pPr>
            <a:endParaRPr lang="ru-RU" sz="965" i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информационного пространства: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работа с ФАДН России и силовыми ведомствами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Непрерывный мониторинг СМИ и интернета для выявления деструктивного контента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 — критических информационных поводов, требующих реагирования, не выявлен</a:t>
            </a:r>
            <a:r>
              <a:rPr lang="ru-RU" sz="1008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965" i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DDA94B-7CC8-4380-8C2B-F5A262228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74892" r="51177" b="14304"/>
          <a:stretch/>
        </p:blipFill>
        <p:spPr>
          <a:xfrm>
            <a:off x="285380" y="2009056"/>
            <a:ext cx="6692484" cy="892156"/>
          </a:xfrm>
          <a:custGeom>
            <a:avLst/>
            <a:gdLst>
              <a:gd name="connsiteX0" fmla="*/ 101757 w 5558286"/>
              <a:gd name="connsiteY0" fmla="*/ 0 h 2238375"/>
              <a:gd name="connsiteX1" fmla="*/ 5456529 w 5558286"/>
              <a:gd name="connsiteY1" fmla="*/ 0 h 2238375"/>
              <a:gd name="connsiteX2" fmla="*/ 5558286 w 5558286"/>
              <a:gd name="connsiteY2" fmla="*/ 101757 h 2238375"/>
              <a:gd name="connsiteX3" fmla="*/ 5558286 w 5558286"/>
              <a:gd name="connsiteY3" fmla="*/ 2136618 h 2238375"/>
              <a:gd name="connsiteX4" fmla="*/ 5456529 w 5558286"/>
              <a:gd name="connsiteY4" fmla="*/ 2238375 h 2238375"/>
              <a:gd name="connsiteX5" fmla="*/ 101757 w 5558286"/>
              <a:gd name="connsiteY5" fmla="*/ 2238375 h 2238375"/>
              <a:gd name="connsiteX6" fmla="*/ 0 w 5558286"/>
              <a:gd name="connsiteY6" fmla="*/ 2136618 h 2238375"/>
              <a:gd name="connsiteX7" fmla="*/ 0 w 5558286"/>
              <a:gd name="connsiteY7" fmla="*/ 101757 h 2238375"/>
              <a:gd name="connsiteX8" fmla="*/ 101757 w 5558286"/>
              <a:gd name="connsiteY8" fmla="*/ 0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8286" h="2238375">
                <a:moveTo>
                  <a:pt x="101757" y="0"/>
                </a:moveTo>
                <a:lnTo>
                  <a:pt x="5456529" y="0"/>
                </a:lnTo>
                <a:cubicBezTo>
                  <a:pt x="5512728" y="0"/>
                  <a:pt x="5558286" y="45558"/>
                  <a:pt x="5558286" y="101757"/>
                </a:cubicBezTo>
                <a:lnTo>
                  <a:pt x="5558286" y="2136618"/>
                </a:lnTo>
                <a:cubicBezTo>
                  <a:pt x="5558286" y="2192817"/>
                  <a:pt x="5512728" y="2238375"/>
                  <a:pt x="5456529" y="2238375"/>
                </a:cubicBezTo>
                <a:lnTo>
                  <a:pt x="101757" y="2238375"/>
                </a:lnTo>
                <a:cubicBezTo>
                  <a:pt x="45558" y="2238375"/>
                  <a:pt x="0" y="2192817"/>
                  <a:pt x="0" y="2136618"/>
                </a:cubicBezTo>
                <a:lnTo>
                  <a:pt x="0" y="101757"/>
                </a:lnTo>
                <a:cubicBezTo>
                  <a:pt x="0" y="45558"/>
                  <a:pt x="45558" y="0"/>
                  <a:pt x="101757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noFill/>
          </a:ln>
        </p:spPr>
      </p:pic>
      <p:sp>
        <p:nvSpPr>
          <p:cNvPr id="32" name="Скругленный прямоугольник 31"/>
          <p:cNvSpPr/>
          <p:nvPr/>
        </p:nvSpPr>
        <p:spPr>
          <a:xfrm>
            <a:off x="285380" y="3062405"/>
            <a:ext cx="3253976" cy="2836611"/>
          </a:xfrm>
          <a:prstGeom prst="roundRect">
            <a:avLst>
              <a:gd name="adj" fmla="val 454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28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Стратегии государственной национальной политики</a:t>
            </a:r>
          </a:p>
          <a:p>
            <a:endParaRPr lang="ru-RU" sz="789" b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Высокие и стабильные показатели: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Уровень общероссийской гражданской идентичности </a:t>
            </a:r>
            <a:r>
              <a:rPr lang="ru-RU" sz="965" b="1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</a:t>
            </a: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общероссийским трендам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Большинство жителей региона </a:t>
            </a:r>
            <a:r>
              <a:rPr lang="ru-RU" sz="965" b="1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положительно </a:t>
            </a: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оценивают состояние межнациональных отношений.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965" i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подход к мероприятиям: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Акцент на разнонаправленность и новые форматы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Разные возрастные и социальные группы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- </a:t>
            </a:r>
            <a:r>
              <a:rPr lang="ru-RU" sz="965" b="1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500 мероприятий 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– </a:t>
            </a:r>
            <a:r>
              <a:rPr lang="ru-RU" sz="965" b="1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110 000 человек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62395" y="3547621"/>
            <a:ext cx="3253976" cy="2351396"/>
          </a:xfrm>
          <a:prstGeom prst="roundRect">
            <a:avLst>
              <a:gd name="adj" fmla="val 4546"/>
            </a:avLst>
          </a:prstGeom>
          <a:solidFill>
            <a:srgbClr val="E1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28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адаптационного курса для иностранных граждан</a:t>
            </a:r>
          </a:p>
          <a:p>
            <a:endParaRPr lang="ru-RU" sz="1008" i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 и решение: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выявляет обеспокоенность местного населения трудовыми мигрантами.</a:t>
            </a:r>
          </a:p>
          <a:p>
            <a:endParaRPr lang="ru-RU" sz="965" b="1" i="1" dirty="0">
              <a:solidFill>
                <a:srgbClr val="024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65" b="1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подход к адаптации: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Запущены и реализуются специальные адаптационные курсы.</a:t>
            </a:r>
          </a:p>
          <a:p>
            <a:pPr indent="-150345">
              <a:buFont typeface="Arial" panose="020B0604020202020204" pitchFamily="34" charset="0"/>
              <a:buChar char="•"/>
            </a:pPr>
            <a:r>
              <a:rPr lang="ru-RU" sz="965" i="1" dirty="0">
                <a:solidFill>
                  <a:srgbClr val="024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Мероприятиями охвачено  более 6 000 иностранных граждан (в 2 раза больше, чем в 2024 году).</a:t>
            </a:r>
          </a:p>
        </p:txBody>
      </p:sp>
      <p:sp>
        <p:nvSpPr>
          <p:cNvPr id="26" name="Нашивка 25"/>
          <p:cNvSpPr/>
          <p:nvPr/>
        </p:nvSpPr>
        <p:spPr>
          <a:xfrm>
            <a:off x="334330" y="2103035"/>
            <a:ext cx="1670403" cy="714812"/>
          </a:xfrm>
          <a:prstGeom prst="chevron">
            <a:avLst/>
          </a:prstGeom>
          <a:solidFill>
            <a:srgbClr val="04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8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2025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0943" y="2113744"/>
            <a:ext cx="3706464" cy="726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105" b="1" dirty="0">
                <a:solidFill>
                  <a:srgbClr val="047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общероссийской</a:t>
            </a:r>
          </a:p>
          <a:p>
            <a:pPr algn="r"/>
            <a:r>
              <a:rPr lang="ru-RU" sz="2017" b="1" dirty="0">
                <a:solidFill>
                  <a:srgbClr val="047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гражданской идентичности</a:t>
            </a:r>
            <a:endParaRPr lang="ru-RU" sz="2017" dirty="0">
              <a:solidFill>
                <a:srgbClr val="0477B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77407" y="1897818"/>
            <a:ext cx="1324402" cy="10640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314" dirty="0">
                <a:solidFill>
                  <a:srgbClr val="0477B3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94</a:t>
            </a:r>
            <a:r>
              <a:rPr lang="ru-RU" sz="6314" b="1" dirty="0">
                <a:solidFill>
                  <a:srgbClr val="0477B3"/>
                </a:solidFill>
                <a:latin typeface="Bahnschrift SemiBold Condensed" panose="020B0502040204020203" pitchFamily="34" charset="0"/>
                <a:cs typeface="Arial" panose="020B0604020202020204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0762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4" y="2336"/>
            <a:ext cx="10692130" cy="1678305"/>
            <a:chOff x="-194" y="2336"/>
            <a:chExt cx="10692130" cy="1678305"/>
          </a:xfrm>
        </p:grpSpPr>
        <p:sp>
          <p:nvSpPr>
            <p:cNvPr id="3" name="object 3"/>
            <p:cNvSpPr/>
            <p:nvPr/>
          </p:nvSpPr>
          <p:spPr>
            <a:xfrm>
              <a:off x="-194" y="2336"/>
              <a:ext cx="10692130" cy="1678305"/>
            </a:xfrm>
            <a:custGeom>
              <a:avLst/>
              <a:gdLst/>
              <a:ahLst/>
              <a:cxnLst/>
              <a:rect l="l" t="t" r="r" b="b"/>
              <a:pathLst>
                <a:path w="10692130" h="1678305">
                  <a:moveTo>
                    <a:pt x="10692006" y="38"/>
                  </a:moveTo>
                  <a:lnTo>
                    <a:pt x="0" y="0"/>
                  </a:lnTo>
                  <a:lnTo>
                    <a:pt x="0" y="838974"/>
                  </a:lnTo>
                  <a:lnTo>
                    <a:pt x="5355631" y="1677936"/>
                  </a:lnTo>
                  <a:lnTo>
                    <a:pt x="10692006" y="838974"/>
                  </a:lnTo>
                  <a:lnTo>
                    <a:pt x="10692006" y="38"/>
                  </a:lnTo>
                  <a:close/>
                </a:path>
              </a:pathLst>
            </a:custGeom>
            <a:solidFill>
              <a:srgbClr val="1A7A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8352" y="319319"/>
              <a:ext cx="796693" cy="10045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7652" rIns="0" bIns="0" rtlCol="0">
            <a:spAutoFit/>
          </a:bodyPr>
          <a:lstStyle/>
          <a:p>
            <a:pPr marL="2908935" marR="5080" indent="-2033270">
              <a:lnSpc>
                <a:spcPct val="100499"/>
              </a:lnSpc>
              <a:spcBef>
                <a:spcPts val="110"/>
              </a:spcBef>
            </a:pPr>
            <a:r>
              <a:rPr dirty="0"/>
              <a:t>РЕАЛИЗАЦИЯ</a:t>
            </a:r>
            <a:r>
              <a:rPr spc="130" dirty="0"/>
              <a:t> </a:t>
            </a:r>
            <a:r>
              <a:rPr spc="-10" dirty="0"/>
              <a:t>ВНУТРЕННЕЙ ПОЛИТИКИ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4333100"/>
            <a:ext cx="10680065" cy="1678305"/>
          </a:xfrm>
          <a:custGeom>
            <a:avLst/>
            <a:gdLst/>
            <a:ahLst/>
            <a:cxnLst/>
            <a:rect l="l" t="t" r="r" b="b"/>
            <a:pathLst>
              <a:path w="10680065" h="1678304">
                <a:moveTo>
                  <a:pt x="5343550" y="0"/>
                </a:moveTo>
                <a:lnTo>
                  <a:pt x="0" y="837067"/>
                </a:lnTo>
                <a:lnTo>
                  <a:pt x="0" y="1677930"/>
                </a:lnTo>
                <a:lnTo>
                  <a:pt x="10679925" y="1677893"/>
                </a:lnTo>
                <a:lnTo>
                  <a:pt x="10679925" y="838960"/>
                </a:lnTo>
                <a:lnTo>
                  <a:pt x="5343550" y="0"/>
                </a:lnTo>
                <a:close/>
              </a:path>
            </a:pathLst>
          </a:custGeom>
          <a:solidFill>
            <a:srgbClr val="CEECF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542" rIns="0" bIns="0" rtlCol="0">
            <a:spAutoFit/>
          </a:bodyPr>
          <a:lstStyle/>
          <a:p>
            <a:pPr marL="328295" marR="5080" indent="2199005">
              <a:lnSpc>
                <a:spcPct val="100499"/>
              </a:lnSpc>
              <a:spcBef>
                <a:spcPts val="110"/>
              </a:spcBef>
            </a:pPr>
            <a:r>
              <a:rPr spc="-10" dirty="0"/>
              <a:t>РЕАЛИЗАЦИЯ </a:t>
            </a:r>
            <a:r>
              <a:rPr dirty="0"/>
              <a:t>ИНФОРМАЦИОННОЙ</a:t>
            </a:r>
            <a:r>
              <a:rPr spc="-45" dirty="0"/>
              <a:t> </a:t>
            </a:r>
            <a:r>
              <a:rPr spc="-10" dirty="0"/>
              <a:t>ПОЛИТИКИ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753" y="4038"/>
            <a:ext cx="10686415" cy="1678305"/>
            <a:chOff x="5753" y="4038"/>
            <a:chExt cx="10686415" cy="1678305"/>
          </a:xfrm>
        </p:grpSpPr>
        <p:sp>
          <p:nvSpPr>
            <p:cNvPr id="4" name="object 4"/>
            <p:cNvSpPr/>
            <p:nvPr/>
          </p:nvSpPr>
          <p:spPr>
            <a:xfrm>
              <a:off x="5753" y="4038"/>
              <a:ext cx="10686415" cy="1678305"/>
            </a:xfrm>
            <a:custGeom>
              <a:avLst/>
              <a:gdLst/>
              <a:ahLst/>
              <a:cxnLst/>
              <a:rect l="l" t="t" r="r" b="b"/>
              <a:pathLst>
                <a:path w="10686415" h="1678305">
                  <a:moveTo>
                    <a:pt x="10686250" y="38"/>
                  </a:moveTo>
                  <a:lnTo>
                    <a:pt x="0" y="0"/>
                  </a:lnTo>
                  <a:lnTo>
                    <a:pt x="0" y="838962"/>
                  </a:lnTo>
                  <a:lnTo>
                    <a:pt x="5355640" y="1677924"/>
                  </a:lnTo>
                  <a:lnTo>
                    <a:pt x="10686250" y="839866"/>
                  </a:lnTo>
                  <a:lnTo>
                    <a:pt x="10686250" y="38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860" y="338161"/>
              <a:ext cx="796693" cy="1004572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0" y="4334789"/>
            <a:ext cx="10686415" cy="1677670"/>
          </a:xfrm>
          <a:custGeom>
            <a:avLst/>
            <a:gdLst/>
            <a:ahLst/>
            <a:cxnLst/>
            <a:rect l="l" t="t" r="r" b="b"/>
            <a:pathLst>
              <a:path w="10686415" h="1677670">
                <a:moveTo>
                  <a:pt x="5349494" y="0"/>
                </a:moveTo>
                <a:lnTo>
                  <a:pt x="0" y="838001"/>
                </a:lnTo>
                <a:lnTo>
                  <a:pt x="0" y="1677212"/>
                </a:lnTo>
                <a:lnTo>
                  <a:pt x="10685868" y="1677212"/>
                </a:lnTo>
                <a:lnTo>
                  <a:pt x="10685868" y="838963"/>
                </a:lnTo>
                <a:lnTo>
                  <a:pt x="5349494" y="0"/>
                </a:lnTo>
                <a:close/>
              </a:path>
            </a:pathLst>
          </a:custGeom>
          <a:solidFill>
            <a:srgbClr val="1A7AB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6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ятиугольник 44"/>
          <p:cNvSpPr/>
          <p:nvPr/>
        </p:nvSpPr>
        <p:spPr>
          <a:xfrm>
            <a:off x="-3" y="4225925"/>
            <a:ext cx="10691979" cy="1644875"/>
          </a:xfrm>
          <a:prstGeom prst="homePlate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ятиугольник 42"/>
          <p:cNvSpPr/>
          <p:nvPr/>
        </p:nvSpPr>
        <p:spPr>
          <a:xfrm>
            <a:off x="-3" y="4188317"/>
            <a:ext cx="10691979" cy="1644875"/>
          </a:xfrm>
          <a:prstGeom prst="homePlate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ятиугольник 38"/>
          <p:cNvSpPr/>
          <p:nvPr/>
        </p:nvSpPr>
        <p:spPr>
          <a:xfrm>
            <a:off x="2297990" y="2749154"/>
            <a:ext cx="6863570" cy="1005376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ятиугольник 37"/>
          <p:cNvSpPr/>
          <p:nvPr/>
        </p:nvSpPr>
        <p:spPr>
          <a:xfrm>
            <a:off x="2157274" y="1126774"/>
            <a:ext cx="7015970" cy="1005376"/>
          </a:xfrm>
          <a:prstGeom prst="homePlat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object 33"/>
          <p:cNvSpPr/>
          <p:nvPr/>
        </p:nvSpPr>
        <p:spPr>
          <a:xfrm>
            <a:off x="9429597" y="2387"/>
            <a:ext cx="1262380" cy="6012180"/>
          </a:xfrm>
          <a:custGeom>
            <a:avLst/>
            <a:gdLst/>
            <a:ahLst/>
            <a:cxnLst/>
            <a:rect l="l" t="t" r="r" b="b"/>
            <a:pathLst>
              <a:path w="1262379" h="6012180">
                <a:moveTo>
                  <a:pt x="1262214" y="0"/>
                </a:moveTo>
                <a:lnTo>
                  <a:pt x="471449" y="0"/>
                </a:lnTo>
                <a:lnTo>
                  <a:pt x="0" y="2998749"/>
                </a:lnTo>
                <a:lnTo>
                  <a:pt x="472033" y="6011986"/>
                </a:lnTo>
                <a:lnTo>
                  <a:pt x="1262214" y="6011986"/>
                </a:lnTo>
                <a:lnTo>
                  <a:pt x="126221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7" y="949325"/>
            <a:ext cx="1179206" cy="148272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31680" y="1312604"/>
            <a:ext cx="571626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" panose="020B0502040204020203" pitchFamily="34" charset="0"/>
              </a:rPr>
              <a:t>На 19% больше информации на сайте Правительства Магаданской области, чем в 2024 г.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63363" y="2928676"/>
            <a:ext cx="5976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ahnschrift" panose="020B0502040204020203" pitchFamily="34" charset="0"/>
              </a:rPr>
              <a:t>На 10% больше информации в федеральных СМИ</a:t>
            </a:r>
          </a:p>
          <a:p>
            <a:r>
              <a:rPr lang="ru-RU" dirty="0" smtClean="0">
                <a:latin typeface="Bahnschrift" panose="020B0502040204020203" pitchFamily="34" charset="0"/>
              </a:rPr>
              <a:t>о развитии Магаданской области, чем в 2024 г.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2576605"/>
            <a:ext cx="1252732" cy="1482725"/>
          </a:xfrm>
          <a:prstGeom prst="rect">
            <a:avLst/>
          </a:prstGeom>
        </p:spPr>
      </p:pic>
      <p:sp>
        <p:nvSpPr>
          <p:cNvPr id="41" name="object 3"/>
          <p:cNvSpPr txBox="1">
            <a:spLocks/>
          </p:cNvSpPr>
          <p:nvPr/>
        </p:nvSpPr>
        <p:spPr>
          <a:xfrm>
            <a:off x="-1" y="232257"/>
            <a:ext cx="10691977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10"/>
              </a:spcBef>
            </a:pPr>
            <a:r>
              <a:rPr lang="ru-RU" sz="2800" cap="all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Подготовка информационных материалов</a:t>
            </a:r>
            <a:endParaRPr lang="ru-RU" sz="2800" cap="all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3021" y="4225925"/>
            <a:ext cx="7476453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0" dirty="0" smtClean="0">
                <a:effectLst/>
                <a:latin typeface="Bahnschrift" panose="020B0502040204020203" pitchFamily="34" charset="0"/>
              </a:rPr>
              <a:t>Экономическое развитие и инвестиционная привлекательность региона;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Bahnschrift" panose="020B0502040204020203" pitchFamily="34" charset="0"/>
              </a:rPr>
              <a:t>Реализация национальных проектов в регионе;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Bahnschrift" panose="020B0502040204020203" pitchFamily="34" charset="0"/>
              </a:rPr>
              <a:t>Поддержка СВО, </a:t>
            </a:r>
            <a:r>
              <a:rPr lang="ru-RU" sz="1600" dirty="0" err="1" smtClean="0">
                <a:latin typeface="Bahnschrift" panose="020B0502040204020203" pitchFamily="34" charset="0"/>
              </a:rPr>
              <a:t>волонтерство</a:t>
            </a:r>
            <a:r>
              <a:rPr lang="ru-RU" sz="1600" dirty="0">
                <a:latin typeface="Bahnschrift" panose="020B0502040204020203" pitchFamily="34" charset="0"/>
              </a:rPr>
              <a:t>;</a:t>
            </a:r>
            <a:endParaRPr lang="ru-RU" sz="1600" dirty="0" smtClean="0">
              <a:latin typeface="Bahnschrift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0" dirty="0" smtClean="0">
                <a:effectLst/>
                <a:latin typeface="Bahnschrift" panose="020B0502040204020203" pitchFamily="34" charset="0"/>
              </a:rPr>
              <a:t>Инфраструктурное развитие населенных пунктов области;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0" dirty="0" smtClean="0">
                <a:effectLst/>
                <a:latin typeface="Bahnschrift" panose="020B0502040204020203" pitchFamily="34" charset="0"/>
              </a:rPr>
              <a:t>Социально-демографическая политика;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0" dirty="0" smtClean="0">
                <a:effectLst/>
                <a:latin typeface="Bahnschrift" panose="020B0502040204020203" pitchFamily="34" charset="0"/>
              </a:rPr>
              <a:t>Патриотические и культурные проекты, реализуемые на Колыме.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sp>
        <p:nvSpPr>
          <p:cNvPr id="44" name="object 33"/>
          <p:cNvSpPr/>
          <p:nvPr/>
        </p:nvSpPr>
        <p:spPr>
          <a:xfrm flipH="1">
            <a:off x="-2" y="2387"/>
            <a:ext cx="1294986" cy="6012180"/>
          </a:xfrm>
          <a:custGeom>
            <a:avLst/>
            <a:gdLst/>
            <a:ahLst/>
            <a:cxnLst/>
            <a:rect l="l" t="t" r="r" b="b"/>
            <a:pathLst>
              <a:path w="1262379" h="6012180">
                <a:moveTo>
                  <a:pt x="1262214" y="0"/>
                </a:moveTo>
                <a:lnTo>
                  <a:pt x="471449" y="0"/>
                </a:lnTo>
                <a:lnTo>
                  <a:pt x="0" y="2998749"/>
                </a:lnTo>
                <a:lnTo>
                  <a:pt x="472033" y="6011986"/>
                </a:lnTo>
                <a:lnTo>
                  <a:pt x="1262214" y="6011986"/>
                </a:lnTo>
                <a:lnTo>
                  <a:pt x="126221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9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ятиугольник 60"/>
          <p:cNvSpPr/>
          <p:nvPr/>
        </p:nvSpPr>
        <p:spPr>
          <a:xfrm>
            <a:off x="-2" y="4106877"/>
            <a:ext cx="10299701" cy="1420544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ятиугольник 59"/>
          <p:cNvSpPr/>
          <p:nvPr/>
        </p:nvSpPr>
        <p:spPr>
          <a:xfrm>
            <a:off x="-17781" y="2427489"/>
            <a:ext cx="10299701" cy="1417436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ятиугольник 58"/>
          <p:cNvSpPr/>
          <p:nvPr/>
        </p:nvSpPr>
        <p:spPr>
          <a:xfrm>
            <a:off x="-1" y="772541"/>
            <a:ext cx="10299701" cy="1447800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object 33"/>
          <p:cNvSpPr/>
          <p:nvPr/>
        </p:nvSpPr>
        <p:spPr>
          <a:xfrm>
            <a:off x="9429597" y="2387"/>
            <a:ext cx="1262380" cy="6012180"/>
          </a:xfrm>
          <a:custGeom>
            <a:avLst/>
            <a:gdLst/>
            <a:ahLst/>
            <a:cxnLst/>
            <a:rect l="l" t="t" r="r" b="b"/>
            <a:pathLst>
              <a:path w="1262379" h="6012180">
                <a:moveTo>
                  <a:pt x="1262214" y="0"/>
                </a:moveTo>
                <a:lnTo>
                  <a:pt x="471449" y="0"/>
                </a:lnTo>
                <a:lnTo>
                  <a:pt x="0" y="2998749"/>
                </a:lnTo>
                <a:lnTo>
                  <a:pt x="472033" y="6011986"/>
                </a:lnTo>
                <a:lnTo>
                  <a:pt x="1262214" y="6011986"/>
                </a:lnTo>
                <a:lnTo>
                  <a:pt x="126221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26" y="907121"/>
            <a:ext cx="1817129" cy="1181135"/>
          </a:xfrm>
          <a:prstGeom prst="snip2DiagRect">
            <a:avLst>
              <a:gd name="adj1" fmla="val 0"/>
              <a:gd name="adj2" fmla="val 828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02" y="892158"/>
            <a:ext cx="1888918" cy="1181135"/>
          </a:xfrm>
          <a:prstGeom prst="snip2DiagRect">
            <a:avLst>
              <a:gd name="adj1" fmla="val 0"/>
              <a:gd name="adj2" fmla="val 8925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1" y="907121"/>
            <a:ext cx="2119685" cy="1191930"/>
          </a:xfrm>
          <a:prstGeom prst="round2DiagRect">
            <a:avLst>
              <a:gd name="adj1" fmla="val 1103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object 3"/>
          <p:cNvSpPr txBox="1">
            <a:spLocks/>
          </p:cNvSpPr>
          <p:nvPr/>
        </p:nvSpPr>
        <p:spPr>
          <a:xfrm>
            <a:off x="-1" y="232257"/>
            <a:ext cx="10691977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10"/>
              </a:spcBef>
            </a:pPr>
            <a:r>
              <a:rPr lang="ru-RU" sz="2800" cap="all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информационные кампании</a:t>
            </a:r>
            <a:endParaRPr lang="ru-RU" sz="2800" cap="all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29" y="906791"/>
            <a:ext cx="1772890" cy="1181465"/>
          </a:xfrm>
          <a:prstGeom prst="snip2DiagRect">
            <a:avLst>
              <a:gd name="adj1" fmla="val 0"/>
              <a:gd name="adj2" fmla="val 763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729065" y="4176423"/>
            <a:ext cx="2133465" cy="1217014"/>
          </a:xfrm>
          <a:prstGeom prst="round2Diag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66000">
                <a:srgbClr val="165577"/>
              </a:gs>
              <a:gs pos="52000">
                <a:srgbClr val="004568"/>
              </a:gs>
              <a:gs pos="19000">
                <a:srgbClr val="004B70"/>
              </a:gs>
            </a:gsLst>
            <a:lin ang="27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Выборы </a:t>
            </a:r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2025</a:t>
            </a:r>
            <a:r>
              <a:rPr lang="ru-RU" dirty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/>
            </a:r>
            <a:br>
              <a:rPr lang="ru-RU" dirty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</a:br>
            <a:r>
              <a:rPr lang="ru-RU" dirty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в Магаданской 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73" y="4176423"/>
            <a:ext cx="1782423" cy="1228098"/>
          </a:xfrm>
          <a:prstGeom prst="snip2DiagRect">
            <a:avLst>
              <a:gd name="adj1" fmla="val 2495"/>
              <a:gd name="adj2" fmla="val 10179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87" y="4176423"/>
            <a:ext cx="1822155" cy="1231366"/>
          </a:xfrm>
          <a:prstGeom prst="snip2DiagRect">
            <a:avLst>
              <a:gd name="adj1" fmla="val 0"/>
              <a:gd name="adj2" fmla="val 9736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35" y="4176423"/>
            <a:ext cx="1826368" cy="1217014"/>
          </a:xfrm>
          <a:prstGeom prst="snip2DiagRect">
            <a:avLst>
              <a:gd name="adj1" fmla="val 0"/>
              <a:gd name="adj2" fmla="val 1115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761609" y="2470218"/>
            <a:ext cx="2133465" cy="1217014"/>
          </a:xfrm>
          <a:prstGeom prst="round2Diag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66000">
                <a:srgbClr val="165577"/>
              </a:gs>
              <a:gs pos="52000">
                <a:srgbClr val="004568"/>
              </a:gs>
              <a:gs pos="19000">
                <a:srgbClr val="004B70"/>
              </a:gs>
            </a:gsLst>
            <a:lin ang="27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Визит Президента России</a:t>
            </a:r>
            <a:endParaRPr lang="ru-RU" dirty="0">
              <a:latin typeface="Bahnschrift" panose="020B050204020402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69" y="2513742"/>
            <a:ext cx="1798641" cy="1199094"/>
          </a:xfrm>
          <a:prstGeom prst="snip2DiagRect">
            <a:avLst>
              <a:gd name="adj1" fmla="val 0"/>
              <a:gd name="adj2" fmla="val 1005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34" y="2519290"/>
            <a:ext cx="1785463" cy="1190541"/>
          </a:xfrm>
          <a:prstGeom prst="snip2DiagRect">
            <a:avLst>
              <a:gd name="adj1" fmla="val 0"/>
              <a:gd name="adj2" fmla="val 10523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0735" y="2516748"/>
            <a:ext cx="1789029" cy="1193083"/>
          </a:xfrm>
          <a:prstGeom prst="snip2DiagRect">
            <a:avLst>
              <a:gd name="adj1" fmla="val 0"/>
              <a:gd name="adj2" fmla="val 8492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ятиугольник 60"/>
          <p:cNvSpPr/>
          <p:nvPr/>
        </p:nvSpPr>
        <p:spPr>
          <a:xfrm>
            <a:off x="-2" y="4106877"/>
            <a:ext cx="10299701" cy="1420544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ятиугольник 59"/>
          <p:cNvSpPr/>
          <p:nvPr/>
        </p:nvSpPr>
        <p:spPr>
          <a:xfrm>
            <a:off x="-17781" y="2427489"/>
            <a:ext cx="10299701" cy="1417436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ятиугольник 58"/>
          <p:cNvSpPr/>
          <p:nvPr/>
        </p:nvSpPr>
        <p:spPr>
          <a:xfrm>
            <a:off x="-1" y="772541"/>
            <a:ext cx="10299701" cy="1447800"/>
          </a:xfrm>
          <a:prstGeom prst="homePlate">
            <a:avLst>
              <a:gd name="adj" fmla="val 23778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object 33"/>
          <p:cNvSpPr/>
          <p:nvPr/>
        </p:nvSpPr>
        <p:spPr>
          <a:xfrm>
            <a:off x="9429597" y="2387"/>
            <a:ext cx="1262380" cy="6012180"/>
          </a:xfrm>
          <a:custGeom>
            <a:avLst/>
            <a:gdLst/>
            <a:ahLst/>
            <a:cxnLst/>
            <a:rect l="l" t="t" r="r" b="b"/>
            <a:pathLst>
              <a:path w="1262379" h="6012180">
                <a:moveTo>
                  <a:pt x="1262214" y="0"/>
                </a:moveTo>
                <a:lnTo>
                  <a:pt x="471449" y="0"/>
                </a:lnTo>
                <a:lnTo>
                  <a:pt x="0" y="2998749"/>
                </a:lnTo>
                <a:lnTo>
                  <a:pt x="472033" y="6011986"/>
                </a:lnTo>
                <a:lnTo>
                  <a:pt x="1262214" y="6011986"/>
                </a:lnTo>
                <a:lnTo>
                  <a:pt x="1262214" y="0"/>
                </a:lnTo>
                <a:close/>
              </a:path>
            </a:pathLst>
          </a:custGeom>
          <a:solidFill>
            <a:srgbClr val="0093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"/>
          <p:cNvSpPr txBox="1">
            <a:spLocks/>
          </p:cNvSpPr>
          <p:nvPr/>
        </p:nvSpPr>
        <p:spPr>
          <a:xfrm>
            <a:off x="-1" y="232257"/>
            <a:ext cx="10691977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10"/>
              </a:spcBef>
            </a:pPr>
            <a:r>
              <a:rPr lang="ru-RU" sz="2800" cap="all" dirty="0" smtClean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информационные кампании</a:t>
            </a:r>
            <a:endParaRPr lang="ru-RU" sz="2800" cap="all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761608" y="873604"/>
            <a:ext cx="2133465" cy="1217014"/>
          </a:xfrm>
          <a:prstGeom prst="round2Diag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66000">
                <a:srgbClr val="165577"/>
              </a:gs>
              <a:gs pos="52000">
                <a:srgbClr val="004568"/>
              </a:gs>
              <a:gs pos="19000">
                <a:srgbClr val="004B70"/>
              </a:gs>
            </a:gsLst>
            <a:lin ang="27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Мастер-план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Нацпроекты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Благоустройство</a:t>
            </a:r>
            <a:endParaRPr lang="ru-RU" dirty="0">
              <a:latin typeface="Bahnschrift" panose="020B050204020402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1" name="Прямоугольник с двумя скругленными противолежащими углами 50"/>
          <p:cNvSpPr/>
          <p:nvPr/>
        </p:nvSpPr>
        <p:spPr>
          <a:xfrm>
            <a:off x="761609" y="2470218"/>
            <a:ext cx="2133465" cy="1217014"/>
          </a:xfrm>
          <a:prstGeom prst="round2Diag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66000">
                <a:srgbClr val="165577"/>
              </a:gs>
              <a:gs pos="52000">
                <a:srgbClr val="004568"/>
              </a:gs>
              <a:gs pos="19000">
                <a:srgbClr val="004B70"/>
              </a:gs>
            </a:gsLst>
            <a:lin ang="27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Восточный экономический форум</a:t>
            </a:r>
            <a:endParaRPr lang="ru-RU" dirty="0">
              <a:latin typeface="Bahnschrift" panose="020B050204020402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98500" y="4208642"/>
            <a:ext cx="2133465" cy="1217014"/>
          </a:xfrm>
          <a:prstGeom prst="round2DiagRect">
            <a:avLst/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50000"/>
                </a:schemeClr>
              </a:gs>
              <a:gs pos="66000">
                <a:srgbClr val="165577"/>
              </a:gs>
              <a:gs pos="52000">
                <a:srgbClr val="004568"/>
              </a:gs>
              <a:gs pos="19000">
                <a:srgbClr val="004B70"/>
              </a:gs>
            </a:gsLst>
            <a:lin ang="27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ahnschrift" panose="020B0502040204020203" pitchFamily="34" charset="0"/>
                <a:ea typeface="Open Sans" panose="020B0604020202020204" charset="0"/>
                <a:cs typeface="Open Sans" panose="020B0604020202020204" charset="0"/>
              </a:rPr>
              <a:t>Медиа кампании ДФО</a:t>
            </a:r>
            <a:endParaRPr lang="ru-RU" dirty="0">
              <a:latin typeface="Bahnschrift" panose="020B0502040204020203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82" y="2489923"/>
            <a:ext cx="2057400" cy="1197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13" y="2489923"/>
            <a:ext cx="1896023" cy="1197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67" y="2501978"/>
            <a:ext cx="2052138" cy="11916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object 26"/>
          <p:cNvSpPr txBox="1"/>
          <p:nvPr/>
        </p:nvSpPr>
        <p:spPr>
          <a:xfrm>
            <a:off x="7417509" y="4308803"/>
            <a:ext cx="2261409" cy="101297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ctr">
              <a:lnSpc>
                <a:spcPct val="101699"/>
              </a:lnSpc>
              <a:spcBef>
                <a:spcPts val="65"/>
              </a:spcBef>
            </a:pPr>
            <a:r>
              <a:rPr sz="1600" b="1" spc="-60" dirty="0">
                <a:solidFill>
                  <a:srgbClr val="00486F"/>
                </a:solidFill>
                <a:latin typeface="Calibri"/>
                <a:cs typeface="Calibri"/>
              </a:rPr>
              <a:t>Магаданская</a:t>
            </a:r>
            <a:r>
              <a:rPr sz="1600" b="1" spc="-35" dirty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55" dirty="0" err="1">
                <a:solidFill>
                  <a:srgbClr val="00486F"/>
                </a:solidFill>
                <a:latin typeface="Calibri"/>
                <a:cs typeface="Calibri"/>
              </a:rPr>
              <a:t>область</a:t>
            </a:r>
            <a:r>
              <a:rPr sz="1600" b="1" spc="-30" dirty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в</a:t>
            </a:r>
            <a:r>
              <a:rPr lang="en-US"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lang="ru-RU"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ТОП</a:t>
            </a:r>
            <a:r>
              <a:rPr lang="en-US"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-3</a:t>
            </a:r>
            <a:r>
              <a:rPr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30" dirty="0" smtClean="0">
                <a:solidFill>
                  <a:srgbClr val="00486F"/>
                </a:solidFill>
                <a:latin typeface="Calibri"/>
                <a:cs typeface="Calibri"/>
              </a:rPr>
              <a:t>по</a:t>
            </a:r>
            <a:r>
              <a:rPr sz="1600" b="1" spc="-50" dirty="0" smtClean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486F"/>
                </a:solidFill>
                <a:latin typeface="Calibri"/>
                <a:cs typeface="Calibri"/>
              </a:rPr>
              <a:t>освещению </a:t>
            </a:r>
            <a:r>
              <a:rPr sz="1600" b="1" spc="-60" dirty="0">
                <a:solidFill>
                  <a:srgbClr val="00486F"/>
                </a:solidFill>
                <a:latin typeface="Calibri"/>
                <a:cs typeface="Calibri"/>
              </a:rPr>
              <a:t>инфокампаний</a:t>
            </a:r>
            <a:r>
              <a:rPr sz="1600" b="1" spc="-25" dirty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00486F"/>
                </a:solidFill>
                <a:latin typeface="Calibri"/>
                <a:cs typeface="Calibri"/>
              </a:rPr>
              <a:t>по</a:t>
            </a:r>
            <a:r>
              <a:rPr sz="1600" b="1" spc="-20" dirty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30" dirty="0" err="1">
                <a:solidFill>
                  <a:srgbClr val="00486F"/>
                </a:solidFill>
                <a:latin typeface="Calibri"/>
                <a:cs typeface="Calibri"/>
              </a:rPr>
              <a:t>линии</a:t>
            </a:r>
            <a:r>
              <a:rPr sz="1600" b="1" spc="-30" dirty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lang="ru-RU" sz="1600" b="1" spc="-60" dirty="0" smtClean="0">
                <a:solidFill>
                  <a:srgbClr val="00486F"/>
                </a:solidFill>
                <a:latin typeface="Calibri"/>
                <a:cs typeface="Calibri"/>
              </a:rPr>
              <a:t>По</a:t>
            </a:r>
            <a:r>
              <a:rPr sz="1600" b="1" spc="-60" dirty="0" err="1" smtClean="0">
                <a:solidFill>
                  <a:srgbClr val="00486F"/>
                </a:solidFill>
                <a:latin typeface="Calibri"/>
                <a:cs typeface="Calibri"/>
              </a:rPr>
              <a:t>лпредства</a:t>
            </a:r>
            <a:r>
              <a:rPr sz="1600" b="1" spc="-20" dirty="0" smtClean="0">
                <a:solidFill>
                  <a:srgbClr val="00486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00486F"/>
                </a:solidFill>
                <a:latin typeface="Calibri"/>
                <a:cs typeface="Calibri"/>
              </a:rPr>
              <a:t>ДФО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86" y="4226083"/>
            <a:ext cx="2101562" cy="1182129"/>
          </a:xfrm>
          <a:prstGeom prst="snip2DiagRect">
            <a:avLst>
              <a:gd name="adj1" fmla="val 0"/>
              <a:gd name="adj2" fmla="val 924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913" y="4222364"/>
            <a:ext cx="2081031" cy="1185848"/>
          </a:xfrm>
          <a:prstGeom prst="snip2DiagRect">
            <a:avLst>
              <a:gd name="adj1" fmla="val 0"/>
              <a:gd name="adj2" fmla="val 10641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24" y="939203"/>
            <a:ext cx="1783623" cy="1159355"/>
          </a:xfrm>
          <a:prstGeom prst="snip2DiagRect">
            <a:avLst>
              <a:gd name="adj1" fmla="val 0"/>
              <a:gd name="adj2" fmla="val 9832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0" y="931262"/>
            <a:ext cx="1747147" cy="1164764"/>
          </a:xfrm>
          <a:prstGeom prst="snip2DiagRect">
            <a:avLst>
              <a:gd name="adj1" fmla="val 0"/>
              <a:gd name="adj2" fmla="val 8816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155" y="931262"/>
            <a:ext cx="1739033" cy="1159355"/>
          </a:xfrm>
          <a:prstGeom prst="snip2DiagRect">
            <a:avLst>
              <a:gd name="adj1" fmla="val 0"/>
              <a:gd name="adj2" fmla="val 9306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17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7"/>
            <a:ext cx="10057043" cy="5657097"/>
          </a:xfrm>
          <a:prstGeom prst="roundRect">
            <a:avLst>
              <a:gd name="adj" fmla="val 3969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85090" dir="2700000" algn="bl" rotWithShape="0">
              <a:srgbClr val="BBD9F5">
                <a:alpha val="100000"/>
              </a:srgbClr>
            </a:outerShdw>
          </a:effectLst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9" y="178177"/>
            <a:ext cx="3959899" cy="565709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012" y="1508409"/>
            <a:ext cx="4088659" cy="123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35213" y="2980885"/>
            <a:ext cx="5194257" cy="9745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36"/>
              </a:lnSpc>
            </a:pPr>
            <a:r>
              <a:rPr lang="en-US" sz="3069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НКО Магаданской области: </a:t>
            </a:r>
            <a:r>
              <a:rPr lang="en-US" sz="3069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достижения и рост в</a:t>
            </a:r>
            <a:endParaRPr lang="en-US" sz="3069" dirty="0"/>
          </a:p>
        </p:txBody>
      </p:sp>
      <p:sp>
        <p:nvSpPr>
          <p:cNvPr id="6" name="Text 2"/>
          <p:cNvSpPr/>
          <p:nvPr/>
        </p:nvSpPr>
        <p:spPr>
          <a:xfrm>
            <a:off x="5283277" y="4017754"/>
            <a:ext cx="3898041" cy="487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36"/>
              </a:lnSpc>
            </a:pPr>
            <a:r>
              <a:rPr lang="en-US" sz="3069" b="1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2025 году</a:t>
            </a:r>
            <a:endParaRPr lang="en-US" sz="3069" dirty="0"/>
          </a:p>
        </p:txBody>
      </p:sp>
    </p:spTree>
    <p:extLst>
      <p:ext uri="{BB962C8B-B14F-4D97-AF65-F5344CB8AC3E}">
        <p14:creationId xmlns:p14="http://schemas.microsoft.com/office/powerpoint/2010/main" val="20213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1" y="0"/>
            <a:ext cx="10264779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7"/>
            <a:ext cx="10057043" cy="5657097"/>
          </a:xfrm>
          <a:prstGeom prst="roundRect">
            <a:avLst>
              <a:gd name="adj" fmla="val 3969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85090" dir="2700000" algn="bl" rotWithShape="0">
              <a:srgbClr val="BBD9F5">
                <a:alpha val="100000"/>
              </a:srgbClr>
            </a:outerShdw>
          </a:effectLst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9" y="178177"/>
            <a:ext cx="3959899" cy="56570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35213" y="681734"/>
            <a:ext cx="5194257" cy="1461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36"/>
              </a:lnSpc>
            </a:pPr>
            <a:r>
              <a:rPr lang="en-US" sz="3069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Государственная поддержка СОНКО в 2025 году</a:t>
            </a:r>
            <a:endParaRPr lang="en-US" sz="3069" dirty="0"/>
          </a:p>
        </p:txBody>
      </p:sp>
      <p:sp>
        <p:nvSpPr>
          <p:cNvPr id="5" name="Text 2"/>
          <p:cNvSpPr/>
          <p:nvPr/>
        </p:nvSpPr>
        <p:spPr>
          <a:xfrm>
            <a:off x="4635213" y="2455405"/>
            <a:ext cx="5194257" cy="61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23"/>
              </a:lnSpc>
            </a:pPr>
            <a:r>
              <a:rPr lang="en-US" sz="4823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64 881 356,48 ₽</a:t>
            </a:r>
            <a:endParaRPr lang="en-US" sz="4823" dirty="0"/>
          </a:p>
        </p:txBody>
      </p:sp>
      <p:sp>
        <p:nvSpPr>
          <p:cNvPr id="6" name="Text 3"/>
          <p:cNvSpPr/>
          <p:nvPr/>
        </p:nvSpPr>
        <p:spPr>
          <a:xfrm>
            <a:off x="6257853" y="3266160"/>
            <a:ext cx="1948977" cy="24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endParaRPr lang="en-US" sz="1534" dirty="0"/>
          </a:p>
        </p:txBody>
      </p:sp>
      <p:sp>
        <p:nvSpPr>
          <p:cNvPr id="7" name="Text 4"/>
          <p:cNvSpPr/>
          <p:nvPr/>
        </p:nvSpPr>
        <p:spPr>
          <a:xfrm>
            <a:off x="6257853" y="3572052"/>
            <a:ext cx="1948977" cy="24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endParaRPr lang="en-US" sz="1534" dirty="0"/>
          </a:p>
        </p:txBody>
      </p:sp>
      <p:sp>
        <p:nvSpPr>
          <p:cNvPr id="8" name="Text 5"/>
          <p:cNvSpPr/>
          <p:nvPr/>
        </p:nvSpPr>
        <p:spPr>
          <a:xfrm>
            <a:off x="4635213" y="3909177"/>
            <a:ext cx="5194257" cy="249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36"/>
              </a:lnSpc>
            </a:pPr>
            <a:endParaRPr lang="en-US" sz="1206" dirty="0"/>
          </a:p>
        </p:txBody>
      </p:sp>
      <p:sp>
        <p:nvSpPr>
          <p:cNvPr id="9" name="Text 6"/>
          <p:cNvSpPr/>
          <p:nvPr/>
        </p:nvSpPr>
        <p:spPr>
          <a:xfrm>
            <a:off x="4635213" y="4333999"/>
            <a:ext cx="5194257" cy="997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36"/>
              </a:lnSpc>
            </a:pPr>
            <a:r>
              <a:rPr lang="en-US" sz="120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Эта значительная поддержка направлена на укрепление и развитие гражданского общества в регионе, помогая социально ориентированным некоммерческим организациям реализовывать важные проекты и программы.</a:t>
            </a:r>
            <a:endParaRPr lang="en-US" sz="1206" dirty="0"/>
          </a:p>
        </p:txBody>
      </p:sp>
    </p:spTree>
    <p:extLst>
      <p:ext uri="{BB962C8B-B14F-4D97-AF65-F5344CB8AC3E}">
        <p14:creationId xmlns:p14="http://schemas.microsoft.com/office/powerpoint/2010/main" val="76812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6"/>
            <a:ext cx="10057043" cy="5678238"/>
          </a:xfrm>
          <a:prstGeom prst="roundRect">
            <a:avLst>
              <a:gd name="adj" fmla="val 2410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50800" dir="2700000" algn="bl" rotWithShape="0">
              <a:srgbClr val="BBD9F5">
                <a:alpha val="100000"/>
              </a:srgbClr>
            </a:outerShdw>
          </a:effectLst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289" y="178176"/>
            <a:ext cx="2639845" cy="56782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9740" y="580117"/>
            <a:ext cx="5102123" cy="4097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3215"/>
              </a:lnSpc>
            </a:pPr>
            <a:r>
              <a:rPr lang="en-US" sz="2557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Конкурс «Инициатива Колымы»</a:t>
            </a:r>
            <a:endParaRPr lang="en-US" sz="2557" dirty="0"/>
          </a:p>
        </p:txBody>
      </p:sp>
      <p:sp>
        <p:nvSpPr>
          <p:cNvPr id="5" name="Text 2"/>
          <p:cNvSpPr/>
          <p:nvPr/>
        </p:nvSpPr>
        <p:spPr>
          <a:xfrm>
            <a:off x="829740" y="1132394"/>
            <a:ext cx="6519617" cy="57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461"/>
              </a:lnSpc>
            </a:pPr>
            <a:r>
              <a:rPr lang="en-US" sz="913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«Инициатива Колымы» — это самый востребованный и значимый вид поддержки, который стимулирует НКО к реализации социально важных проектов. Финансирование конкурса неуклонно растет, что позволяет все большему числу организаций воплощать свои идеи.</a:t>
            </a:r>
            <a:endParaRPr lang="en-US" sz="913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0" y="1809255"/>
            <a:ext cx="6050077" cy="33863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9740" y="5302485"/>
            <a:ext cx="6519617" cy="151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169"/>
              </a:lnSpc>
            </a:pPr>
            <a:endParaRPr lang="en-US" sz="731" dirty="0"/>
          </a:p>
        </p:txBody>
      </p:sp>
      <p:sp>
        <p:nvSpPr>
          <p:cNvPr id="8" name="TextBox 7"/>
          <p:cNvSpPr txBox="1"/>
          <p:nvPr/>
        </p:nvSpPr>
        <p:spPr>
          <a:xfrm>
            <a:off x="1308100" y="4336846"/>
            <a:ext cx="609600" cy="330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3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6300" y="3710712"/>
            <a:ext cx="762000" cy="363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8,8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2778" y="3692525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9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789" y="3483451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11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5700" y="2523076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20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0100" y="191364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3274A"/>
                </a:solidFill>
                <a:ea typeface="Instrument Sans Medium"/>
              </a:rPr>
              <a:t>25,8 млн рублей</a:t>
            </a:r>
            <a:endParaRPr lang="ru-RU" sz="1000" dirty="0">
              <a:solidFill>
                <a:srgbClr val="03274A"/>
              </a:solidFill>
              <a:ea typeface="Instrument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422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7"/>
            <a:ext cx="10057043" cy="5720085"/>
          </a:xfrm>
          <a:prstGeom prst="roundRect">
            <a:avLst>
              <a:gd name="adj" fmla="val 3628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78740" dir="2700000" algn="bl" rotWithShape="0">
              <a:srgbClr val="BBD9F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2640995" y="595342"/>
            <a:ext cx="5411322" cy="450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544"/>
              </a:lnSpc>
            </a:pPr>
            <a:r>
              <a:rPr lang="en-US" sz="2813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Патриотические Мероприятия</a:t>
            </a:r>
            <a:endParaRPr lang="en-US" sz="2813" dirty="0"/>
          </a:p>
        </p:txBody>
      </p:sp>
      <p:sp>
        <p:nvSpPr>
          <p:cNvPr id="4" name="Text 2"/>
          <p:cNvSpPr/>
          <p:nvPr/>
        </p:nvSpPr>
        <p:spPr>
          <a:xfrm>
            <a:off x="849141" y="1333886"/>
            <a:ext cx="8995119" cy="69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790"/>
              </a:lnSpc>
            </a:pPr>
            <a:r>
              <a:rPr lang="en-US" sz="1133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Вклад некоммерческих организаций в сохранение исторической памяти и патриотическое воспитание особенно ценен. В этом году множество проектов было посвящено знаменательной дате — 80-летию Великой Победы, демонстрируя глубокое уважение к истории и героям.</a:t>
            </a:r>
            <a:endParaRPr lang="en-US" sz="1133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41" y="2187880"/>
            <a:ext cx="2734327" cy="1689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49141" y="4021843"/>
            <a:ext cx="2878313" cy="45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4"/>
              </a:lnSpc>
            </a:pPr>
            <a:r>
              <a:rPr lang="en-US" sz="1388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«Храним в сердцах Великую Победу»</a:t>
            </a:r>
            <a:endParaRPr lang="en-US" sz="1388" dirty="0"/>
          </a:p>
        </p:txBody>
      </p:sp>
      <p:sp>
        <p:nvSpPr>
          <p:cNvPr id="7" name="Text 4"/>
          <p:cNvSpPr/>
          <p:nvPr/>
        </p:nvSpPr>
        <p:spPr>
          <a:xfrm>
            <a:off x="849141" y="4558547"/>
            <a:ext cx="2878313" cy="69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90"/>
              </a:lnSpc>
            </a:pPr>
            <a:r>
              <a:rPr lang="en-US" sz="1133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АНО "Культурное пространство детства" – проект, посвященный передаче памяти о войне молодому поколению.</a:t>
            </a:r>
            <a:endParaRPr lang="en-US" sz="1133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44" y="2187880"/>
            <a:ext cx="2734327" cy="16898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07544" y="4021843"/>
            <a:ext cx="2878313" cy="45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54"/>
              </a:lnSpc>
            </a:pPr>
            <a:r>
              <a:rPr lang="en-US" sz="1388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«Память поколений: Герои защитники Отечества»</a:t>
            </a:r>
            <a:endParaRPr lang="en-US" sz="1388" dirty="0"/>
          </a:p>
        </p:txBody>
      </p:sp>
      <p:sp>
        <p:nvSpPr>
          <p:cNvPr id="10" name="Text 6"/>
          <p:cNvSpPr/>
          <p:nvPr/>
        </p:nvSpPr>
        <p:spPr>
          <a:xfrm>
            <a:off x="3907544" y="4558547"/>
            <a:ext cx="2878313" cy="92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90"/>
              </a:lnSpc>
            </a:pPr>
            <a:r>
              <a:rPr lang="en-US" sz="1133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МООО Всероссийской общественной организации ветеранов – праздничные мероприятия с участием ветеранов и семей участников СВО.</a:t>
            </a:r>
            <a:endParaRPr lang="en-US" sz="1133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947" y="2187880"/>
            <a:ext cx="2734327" cy="16898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504304" y="4021842"/>
            <a:ext cx="1801512" cy="22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54"/>
              </a:lnSpc>
            </a:pPr>
            <a:r>
              <a:rPr lang="en-US" sz="1388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«Вальс Победы»</a:t>
            </a:r>
            <a:endParaRPr lang="en-US" sz="1388" dirty="0"/>
          </a:p>
        </p:txBody>
      </p:sp>
      <p:sp>
        <p:nvSpPr>
          <p:cNvPr id="13" name="Text 8"/>
          <p:cNvSpPr/>
          <p:nvPr/>
        </p:nvSpPr>
        <p:spPr>
          <a:xfrm>
            <a:off x="6965946" y="4333390"/>
            <a:ext cx="2878313" cy="922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90"/>
              </a:lnSpc>
            </a:pPr>
            <a:r>
              <a:rPr lang="en-US" sz="1133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МООО Молодежный патриотический клуб "Наследие" – региональная акция, объединяющая молодежь в танце памяти.</a:t>
            </a:r>
            <a:endParaRPr lang="en-US" sz="1133" dirty="0"/>
          </a:p>
        </p:txBody>
      </p:sp>
    </p:spTree>
    <p:extLst>
      <p:ext uri="{BB962C8B-B14F-4D97-AF65-F5344CB8AC3E}">
        <p14:creationId xmlns:p14="http://schemas.microsoft.com/office/powerpoint/2010/main" val="205425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7"/>
            <a:ext cx="10057043" cy="5657097"/>
          </a:xfrm>
          <a:prstGeom prst="roundRect">
            <a:avLst>
              <a:gd name="adj" fmla="val 3969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85090" dir="2700000" algn="bl" rotWithShape="0">
              <a:srgbClr val="BBD9F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2419493" y="631361"/>
            <a:ext cx="5854327" cy="487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36"/>
              </a:lnSpc>
            </a:pPr>
            <a:r>
              <a:rPr lang="en-US" sz="3069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Патриотические Мероприятия</a:t>
            </a:r>
            <a:endParaRPr lang="en-US" sz="3069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44" y="1430457"/>
            <a:ext cx="4385416" cy="27103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866955" y="4296677"/>
            <a:ext cx="2379193" cy="24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en-US" sz="1534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«Герои. Победа. Память»</a:t>
            </a:r>
            <a:endParaRPr lang="en-US" sz="1534" dirty="0"/>
          </a:p>
        </p:txBody>
      </p:sp>
      <p:sp>
        <p:nvSpPr>
          <p:cNvPr id="6" name="Text 3"/>
          <p:cNvSpPr/>
          <p:nvPr/>
        </p:nvSpPr>
        <p:spPr>
          <a:xfrm>
            <a:off x="863844" y="4633802"/>
            <a:ext cx="4385416" cy="498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36"/>
              </a:lnSpc>
            </a:pPr>
            <a:r>
              <a:rPr lang="en-US" sz="120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АНО библиотечного дела "В переплёте" – Патриотическая акция</a:t>
            </a:r>
            <a:endParaRPr lang="en-US" sz="1206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141" y="1430457"/>
            <a:ext cx="4385416" cy="27103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55069" y="4296677"/>
            <a:ext cx="2763559" cy="243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00"/>
              </a:lnSpc>
            </a:pPr>
            <a:r>
              <a:rPr lang="en-US" sz="1534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«Дни мирные - дела боевые»</a:t>
            </a:r>
            <a:endParaRPr lang="en-US" sz="1534" dirty="0"/>
          </a:p>
        </p:txBody>
      </p:sp>
      <p:sp>
        <p:nvSpPr>
          <p:cNvPr id="9" name="Text 5"/>
          <p:cNvSpPr/>
          <p:nvPr/>
        </p:nvSpPr>
        <p:spPr>
          <a:xfrm>
            <a:off x="5444141" y="4633802"/>
            <a:ext cx="4385416" cy="748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36"/>
              </a:lnSpc>
            </a:pPr>
            <a:r>
              <a:rPr lang="en-US" sz="120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Магаданская областная общественная организация многодетных родителей – Патриотический проект для семей</a:t>
            </a:r>
            <a:endParaRPr lang="en-US" sz="1206" dirty="0"/>
          </a:p>
        </p:txBody>
      </p:sp>
    </p:spTree>
    <p:extLst>
      <p:ext uri="{BB962C8B-B14F-4D97-AF65-F5344CB8AC3E}">
        <p14:creationId xmlns:p14="http://schemas.microsoft.com/office/powerpoint/2010/main" val="330311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8179" y="178177"/>
            <a:ext cx="10057043" cy="5657097"/>
          </a:xfrm>
          <a:prstGeom prst="roundRect">
            <a:avLst>
              <a:gd name="adj" fmla="val 2917"/>
            </a:avLst>
          </a:prstGeom>
          <a:solidFill>
            <a:srgbClr val="E8EEFC"/>
          </a:solidFill>
          <a:ln w="7620">
            <a:solidFill>
              <a:srgbClr val="BBD9F5"/>
            </a:solidFill>
            <a:prstDash val="solid"/>
          </a:ln>
          <a:effectLst>
            <a:outerShdw dist="62230" dir="2700000" algn="bl" rotWithShape="0">
              <a:srgbClr val="BBD9F5">
                <a:alpha val="100000"/>
              </a:srgbClr>
            </a:outerShdw>
          </a:effectLst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236" y="178177"/>
            <a:ext cx="3959899" cy="56570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9474" y="824675"/>
            <a:ext cx="5097426" cy="358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813"/>
              </a:lnSpc>
            </a:pPr>
            <a:r>
              <a:rPr lang="en-US" sz="2229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Успехи НКО на Федеральном уровне</a:t>
            </a:r>
            <a:endParaRPr lang="en-US" sz="2229" dirty="0"/>
          </a:p>
        </p:txBody>
      </p:sp>
      <p:sp>
        <p:nvSpPr>
          <p:cNvPr id="5" name="Text 2"/>
          <p:cNvSpPr/>
          <p:nvPr/>
        </p:nvSpPr>
        <p:spPr>
          <a:xfrm>
            <a:off x="819474" y="1354592"/>
            <a:ext cx="5282997" cy="549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425"/>
              </a:lnSpc>
            </a:pPr>
            <a:r>
              <a:rPr lang="en-US" sz="877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Не только региональные, но и федеральные грантовые конкурсы становятся ареной для побед магаданских НКО. Это подтверждает высокий потенциал и профессионализм наших общественных организаций.</a:t>
            </a:r>
            <a:endParaRPr lang="en-US" sz="877" dirty="0"/>
          </a:p>
        </p:txBody>
      </p:sp>
      <p:sp>
        <p:nvSpPr>
          <p:cNvPr id="6" name="Shape 3"/>
          <p:cNvSpPr/>
          <p:nvPr/>
        </p:nvSpPr>
        <p:spPr>
          <a:xfrm>
            <a:off x="819474" y="2033368"/>
            <a:ext cx="5282997" cy="1233923"/>
          </a:xfrm>
          <a:prstGeom prst="roundRect">
            <a:avLst>
              <a:gd name="adj" fmla="val 8358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36178" y="2050072"/>
            <a:ext cx="458317" cy="1200515"/>
          </a:xfrm>
          <a:prstGeom prst="roundRect">
            <a:avLst>
              <a:gd name="adj" fmla="val 18130"/>
            </a:avLst>
          </a:prstGeom>
          <a:solidFill>
            <a:srgbClr val="CEE6FD"/>
          </a:solidFill>
          <a:ln/>
        </p:spPr>
      </p:sp>
      <p:sp>
        <p:nvSpPr>
          <p:cNvPr id="8" name="Text 5"/>
          <p:cNvSpPr/>
          <p:nvPr/>
        </p:nvSpPr>
        <p:spPr>
          <a:xfrm>
            <a:off x="979380" y="2542928"/>
            <a:ext cx="171825" cy="214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352"/>
              </a:lnSpc>
            </a:pPr>
            <a:r>
              <a:rPr lang="en-US" sz="1352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</a:t>
            </a:r>
            <a:endParaRPr lang="en-US" sz="1352" dirty="0"/>
          </a:p>
        </p:txBody>
      </p:sp>
      <p:sp>
        <p:nvSpPr>
          <p:cNvPr id="9" name="Text 6"/>
          <p:cNvSpPr/>
          <p:nvPr/>
        </p:nvSpPr>
        <p:spPr>
          <a:xfrm>
            <a:off x="1409073" y="2164651"/>
            <a:ext cx="3368820" cy="214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681"/>
              </a:lnSpc>
            </a:pPr>
            <a:r>
              <a:rPr lang="en-US" sz="1352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«Колыма: сквозь время и пространство»</a:t>
            </a:r>
            <a:endParaRPr lang="en-US" sz="1352" dirty="0"/>
          </a:p>
        </p:txBody>
      </p:sp>
      <p:sp>
        <p:nvSpPr>
          <p:cNvPr id="10" name="Text 7"/>
          <p:cNvSpPr/>
          <p:nvPr/>
        </p:nvSpPr>
        <p:spPr>
          <a:xfrm>
            <a:off x="1409074" y="2448272"/>
            <a:ext cx="4562113" cy="687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790"/>
              </a:lnSpc>
            </a:pPr>
            <a:r>
              <a:rPr lang="en-US" sz="109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Проект Магаданской областной общественной организации работников культуры, получивший грант в размере </a:t>
            </a:r>
            <a:r>
              <a:rPr lang="en-US" sz="1096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3 366 770</a:t>
            </a:r>
            <a:r>
              <a:rPr lang="en-US" sz="109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рублей от Президентского Фонда культурных инициатив.</a:t>
            </a:r>
            <a:endParaRPr lang="en-US" sz="1096" dirty="0"/>
          </a:p>
        </p:txBody>
      </p:sp>
      <p:sp>
        <p:nvSpPr>
          <p:cNvPr id="11" name="Shape 8"/>
          <p:cNvSpPr/>
          <p:nvPr/>
        </p:nvSpPr>
        <p:spPr>
          <a:xfrm>
            <a:off x="819474" y="3381870"/>
            <a:ext cx="5282997" cy="1448814"/>
          </a:xfrm>
          <a:prstGeom prst="roundRect">
            <a:avLst>
              <a:gd name="adj" fmla="val 7119"/>
            </a:avLst>
          </a:prstGeom>
          <a:solidFill>
            <a:srgbClr val="E8EEFC"/>
          </a:solidFill>
          <a:ln w="22860">
            <a:solidFill>
              <a:srgbClr val="B4CCE3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836178" y="3398574"/>
            <a:ext cx="458317" cy="1415405"/>
          </a:xfrm>
          <a:prstGeom prst="roundRect">
            <a:avLst>
              <a:gd name="adj" fmla="val 18130"/>
            </a:avLst>
          </a:prstGeom>
          <a:solidFill>
            <a:srgbClr val="CEE6FD"/>
          </a:solidFill>
          <a:ln/>
        </p:spPr>
      </p:sp>
      <p:sp>
        <p:nvSpPr>
          <p:cNvPr id="13" name="Text 10"/>
          <p:cNvSpPr/>
          <p:nvPr/>
        </p:nvSpPr>
        <p:spPr>
          <a:xfrm>
            <a:off x="979380" y="3998875"/>
            <a:ext cx="171825" cy="214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352"/>
              </a:lnSpc>
            </a:pPr>
            <a:r>
              <a:rPr lang="en-US" sz="1352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2</a:t>
            </a:r>
            <a:endParaRPr lang="en-US" sz="1352" dirty="0"/>
          </a:p>
        </p:txBody>
      </p:sp>
      <p:sp>
        <p:nvSpPr>
          <p:cNvPr id="14" name="Text 11"/>
          <p:cNvSpPr/>
          <p:nvPr/>
        </p:nvSpPr>
        <p:spPr>
          <a:xfrm>
            <a:off x="1409074" y="3513153"/>
            <a:ext cx="4562113" cy="4297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681"/>
              </a:lnSpc>
            </a:pPr>
            <a:r>
              <a:rPr lang="en-US" sz="1352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«Мультимедийная ЭТНОКНИГА Крайнего Северо-Востока России»</a:t>
            </a:r>
            <a:endParaRPr lang="en-US" sz="1352" dirty="0"/>
          </a:p>
        </p:txBody>
      </p:sp>
      <p:sp>
        <p:nvSpPr>
          <p:cNvPr id="15" name="Text 12"/>
          <p:cNvSpPr/>
          <p:nvPr/>
        </p:nvSpPr>
        <p:spPr>
          <a:xfrm>
            <a:off x="1409074" y="4011664"/>
            <a:ext cx="4562113" cy="687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790"/>
              </a:lnSpc>
            </a:pPr>
            <a:r>
              <a:rPr lang="en-US" sz="109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Второй успешный проект той же организации, удостоенный гранта в размере </a:t>
            </a:r>
            <a:r>
              <a:rPr lang="en-US" sz="1096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5 115 000</a:t>
            </a:r>
            <a:r>
              <a:rPr lang="en-US" sz="1096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рублей, направленный на сохранение и популяризацию культурного наследия.</a:t>
            </a:r>
            <a:endParaRPr lang="en-US" sz="1096" dirty="0"/>
          </a:p>
        </p:txBody>
      </p:sp>
      <p:sp>
        <p:nvSpPr>
          <p:cNvPr id="16" name="Text 13"/>
          <p:cNvSpPr/>
          <p:nvPr/>
        </p:nvSpPr>
        <p:spPr>
          <a:xfrm>
            <a:off x="819474" y="4959530"/>
            <a:ext cx="5282997" cy="22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790"/>
              </a:lnSpc>
            </a:pPr>
            <a:endParaRPr lang="en-US" sz="1096" dirty="0"/>
          </a:p>
        </p:txBody>
      </p:sp>
    </p:spTree>
    <p:extLst>
      <p:ext uri="{BB962C8B-B14F-4D97-AF65-F5344CB8AC3E}">
        <p14:creationId xmlns:p14="http://schemas.microsoft.com/office/powerpoint/2010/main" val="56896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1230</Words>
  <Application>Microsoft Office PowerPoint</Application>
  <PresentationFormat>Произвольный</PresentationFormat>
  <Paragraphs>206</Paragraphs>
  <Slides>23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Bahnschrift</vt:lpstr>
      <vt:lpstr>Bahnschrift SemiBold Condensed</vt:lpstr>
      <vt:lpstr>Bebas Neue Bold</vt:lpstr>
      <vt:lpstr>Calibri</vt:lpstr>
      <vt:lpstr>Calibri Light</vt:lpstr>
      <vt:lpstr>Instrument Sans Medium</vt:lpstr>
      <vt:lpstr>Instrument Sans Semi Bold</vt:lpstr>
      <vt:lpstr>Lato Heavy</vt:lpstr>
      <vt:lpstr>Lato Light</vt:lpstr>
      <vt:lpstr>Open Sans</vt:lpstr>
      <vt:lpstr>Times New Roman</vt:lpstr>
      <vt:lpstr>Wingdings</vt:lpstr>
      <vt:lpstr>Office Theme</vt:lpstr>
      <vt:lpstr>О РЕЗУЛЬТАТАХ ДЕЯТЕЛЬНОСТИ МИНИСТЕРСТВА ВНУТРЕННЕЙ И ИНФОРМАЦИОННОЙ ПОЛИТИКИ МАГАДАНСКОЙ ОБЛАСТИ В 2025 ГОДУ</vt:lpstr>
      <vt:lpstr>РЕАЛИЗАЦИЯ ВНУТРЕННЕЙ ПОЛИТИКИ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Поддержка СВО и увековечение памяти Защитников Отечества</vt:lpstr>
      <vt:lpstr>РЕАЛИЗАЦИЯ ГОСУДАРСТВЕННОЙ ПОЛИТИКИ В СФЕРЕ МЕСТНОГО САМОУПРАВЛЕНИЯ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НАЦИОНАЛЬНОЙ ПОЛИТИКИ</vt:lpstr>
      <vt:lpstr>Презентация PowerPoint</vt:lpstr>
      <vt:lpstr>РЕАЛИЗАЦИЯ ИНФОРМАЦИОННОЙ ПОЛИТИКИ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итоговая Минвип финал.cdr</dc:title>
  <dc:creator>1</dc:creator>
  <cp:lastModifiedBy>Котенков Максим Александрович</cp:lastModifiedBy>
  <cp:revision>40</cp:revision>
  <dcterms:created xsi:type="dcterms:W3CDTF">2025-12-12T00:35:50Z</dcterms:created>
  <dcterms:modified xsi:type="dcterms:W3CDTF">2025-12-25T07:41:35Z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2024-12-16T00:00:00Z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2025-12-12T00:00:00Z</vt:filetime>
  </property>
  <property fmtid="{D5CDD505-2E9C-101B-9397-08002B2CF9AE}" pid="5" name="Producer">
    <vt:lpwstr>3-Heights(TM) PDF Security Shell 4.8.25.2 (http://www.pdf-tools.com)</vt:lpwstr>
  </property>
</Properties>
</file>